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"/>
  </p:notesMasterIdLst>
  <p:sldIdLst>
    <p:sldId id="256" r:id="rId2"/>
  </p:sldIdLst>
  <p:sldSz cx="9906000" cy="6858000" type="A4"/>
  <p:notesSz cx="6742113" cy="987266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7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2">
          <p15:clr>
            <a:srgbClr val="A4A3A4"/>
          </p15:clr>
        </p15:guide>
        <p15:guide id="2" pos="2257">
          <p15:clr>
            <a:srgbClr val="A4A3A4"/>
          </p15:clr>
        </p15:guide>
        <p15:guide id="3" orient="horz" pos="2893">
          <p15:clr>
            <a:srgbClr val="A4A3A4"/>
          </p15:clr>
        </p15:guide>
        <p15:guide id="4" pos="225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DFDFD"/>
    <a:srgbClr val="FF3300"/>
    <a:srgbClr val="FF00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5204" autoAdjust="0"/>
  </p:normalViewPr>
  <p:slideViewPr>
    <p:cSldViewPr>
      <p:cViewPr varScale="1">
        <p:scale>
          <a:sx n="109" d="100"/>
          <a:sy n="109" d="100"/>
        </p:scale>
        <p:origin x="2100" y="102"/>
      </p:cViewPr>
      <p:guideLst>
        <p:guide orient="horz" pos="2160"/>
        <p:guide pos="2773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72"/>
        <p:guide pos="2257"/>
        <p:guide orient="horz" pos="2893"/>
        <p:guide pos="22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1" y="0"/>
            <a:ext cx="6742113" cy="987266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</p:spPr>
        <p:txBody>
          <a:bodyPr wrap="none" lIns="91869" tIns="45935" rIns="91869" bIns="45935" anchor="ctr"/>
          <a:lstStyle/>
          <a:p>
            <a:pPr>
              <a:defRPr/>
            </a:pPr>
            <a:endParaRPr lang="ru-RU"/>
          </a:p>
        </p:txBody>
      </p:sp>
      <p:sp>
        <p:nvSpPr>
          <p:cNvPr id="307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655638" y="1008063"/>
            <a:ext cx="5241925" cy="3630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1013781" y="4993108"/>
            <a:ext cx="4528640" cy="40303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484646" y="742089"/>
            <a:ext cx="5774413" cy="36976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869" tIns="45935" rIns="91869" bIns="45935" anchor="ctr"/>
          <a:lstStyle/>
          <a:p>
            <a:endParaRPr 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/>
          </p:nvPr>
        </p:nvSpPr>
        <p:spPr>
          <a:xfrm>
            <a:off x="1013781" y="4993107"/>
            <a:ext cx="4530230" cy="4031911"/>
          </a:xfrm>
          <a:noFill/>
          <a:ln/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E48F2-F70F-41E1-970D-066D3CEA9B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4F1BB-EE29-4FA8-9966-5169895E0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28B28-BB34-41D6-AA44-43466F682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12228-7643-40ED-AB5A-63F684869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147C9-1FF1-4FB6-8139-41EE6B1D6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C8495-673C-4164-9C5C-D57529D52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EF92A-1FA0-40D3-BA16-9535BD049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BFAAE-D4B5-4388-96A5-B19FF40A2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B981-17F0-4222-B6D9-7FE339DA49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E4F1D-337A-4ABE-91DA-D39FBC85B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5C307-1E5F-4B9B-A786-A9BDEFACB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384" tIns="44692" rIns="89384" bIns="446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384" tIns="44692" rIns="89384" bIns="44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09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4" tIns="44692" rIns="89384" bIns="44692" numCol="1" anchor="t" anchorCtr="0" compatLnSpc="1">
            <a:prstTxWarp prst="textNoShape">
              <a:avLst/>
            </a:prstTxWarp>
          </a:bodyPr>
          <a:lstStyle>
            <a:lvl1pPr>
              <a:defRPr sz="1300">
                <a:ea typeface="+mn-e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4" tIns="44692" rIns="89384" bIns="44692" numCol="1" anchor="t" anchorCtr="0" compatLnSpc="1">
            <a:prstTxWarp prst="textNoShape">
              <a:avLst/>
            </a:prstTxWarp>
          </a:bodyPr>
          <a:lstStyle>
            <a:lvl1pPr algn="ctr">
              <a:defRPr sz="1300">
                <a:ea typeface="+mn-ea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00888" y="6245225"/>
            <a:ext cx="23098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84" tIns="44692" rIns="89384" bIns="4469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+mn-ea"/>
              </a:defRPr>
            </a:lvl1pPr>
          </a:lstStyle>
          <a:p>
            <a:pPr>
              <a:defRPr/>
            </a:pPr>
            <a:fld id="{2FB22D87-0E17-4613-9DCD-8F5D4CD59F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89376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9376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2pPr>
      <a:lvl3pPr algn="ctr" defTabSz="89376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3pPr>
      <a:lvl4pPr algn="ctr" defTabSz="89376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4pPr>
      <a:lvl5pPr algn="ctr" defTabSz="89376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5pPr>
      <a:lvl6pPr marL="457200" algn="ctr" defTabSz="893763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6pPr>
      <a:lvl7pPr marL="914400" algn="ctr" defTabSz="893763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7pPr>
      <a:lvl8pPr marL="1371600" algn="ctr" defTabSz="893763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8pPr>
      <a:lvl9pPr marL="1828800" algn="ctr" defTabSz="893763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9pPr>
    </p:titleStyle>
    <p:bodyStyle>
      <a:lvl1pPr marL="334963" indent="-334963" algn="l" defTabSz="893763" rtl="0" eaLnBrk="0" fontAlgn="base" hangingPunct="0">
        <a:spcBef>
          <a:spcPct val="20000"/>
        </a:spcBef>
        <a:spcAft>
          <a:spcPct val="0"/>
        </a:spcAft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defTabSz="89376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17600" indent="-223838" algn="l" defTabSz="893763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563688" indent="-222250" algn="l" defTabSz="893763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2011363" indent="-223838" algn="l" defTabSz="893763" rtl="0" eaLnBrk="0" fontAlgn="base" hangingPunct="0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5pPr>
      <a:lvl6pPr marL="2468563" indent="-223838" algn="l" defTabSz="89376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6pPr>
      <a:lvl7pPr marL="2925763" indent="-223838" algn="l" defTabSz="89376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7pPr>
      <a:lvl8pPr marL="3382963" indent="-223838" algn="l" defTabSz="89376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8pPr>
      <a:lvl9pPr marL="3840163" indent="-223838" algn="l" defTabSz="893763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 noChangeArrowheads="1"/>
          </p:cNvSpPr>
          <p:nvPr/>
        </p:nvSpPr>
        <p:spPr bwMode="auto">
          <a:xfrm flipV="1">
            <a:off x="1800000" y="1356736"/>
            <a:ext cx="6588000" cy="72000"/>
          </a:xfrm>
          <a:custGeom>
            <a:avLst/>
            <a:gdLst>
              <a:gd name="T0" fmla="*/ 2147483647 w 25405"/>
              <a:gd name="T1" fmla="*/ 0 h 1"/>
              <a:gd name="T2" fmla="*/ 0 w 25405"/>
              <a:gd name="T3" fmla="*/ 0 h 1"/>
              <a:gd name="T4" fmla="*/ 2147483647 w 25405"/>
              <a:gd name="T5" fmla="*/ 0 h 1"/>
              <a:gd name="T6" fmla="*/ 0 60000 65536"/>
              <a:gd name="T7" fmla="*/ 0 60000 65536"/>
              <a:gd name="T8" fmla="*/ 0 60000 65536"/>
              <a:gd name="T9" fmla="*/ 0 w 25405"/>
              <a:gd name="T10" fmla="*/ 0 h 1"/>
              <a:gd name="T11" fmla="*/ 25405 w 25405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05" h="1">
                <a:moveTo>
                  <a:pt x="25404" y="0"/>
                </a:moveTo>
                <a:lnTo>
                  <a:pt x="0" y="0"/>
                </a:lnTo>
                <a:lnTo>
                  <a:pt x="25404" y="0"/>
                </a:lnTo>
              </a:path>
            </a:pathLst>
          </a:custGeom>
          <a:gradFill rotWithShape="0">
            <a:gsLst>
              <a:gs pos="0">
                <a:srgbClr val="969696"/>
              </a:gs>
              <a:gs pos="50000">
                <a:srgbClr val="FFFFFF"/>
              </a:gs>
              <a:gs pos="100000">
                <a:srgbClr val="969696"/>
              </a:gs>
            </a:gsLst>
            <a:lin ang="13500000" scaled="1"/>
          </a:gradFill>
          <a:ln w="18923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dirty="0"/>
              <a:t> 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2285503" y="1543164"/>
            <a:ext cx="882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Управляющий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делами,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руководитель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аппарата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7993982" y="2631600"/>
            <a:ext cx="828000" cy="64800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мобилизационной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подготовки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4171179" y="1532585"/>
            <a:ext cx="882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314004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Заместитель главы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жилищно-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коммунальному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хозяйству,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>
                <a:solidFill>
                  <a:srgbClr val="000000"/>
                </a:solidFill>
                <a:latin typeface="Times New Roman Cyr" charset="0"/>
              </a:rPr>
              <a:t>благоустройству</a:t>
            </a: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дорожному комплексу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3213744" y="1543164"/>
            <a:ext cx="882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314004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Заместитель главы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экономическим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вопросам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2059" name="Rectangle 12"/>
          <p:cNvSpPr>
            <a:spLocks noChangeArrowheads="1"/>
          </p:cNvSpPr>
          <p:nvPr/>
        </p:nvSpPr>
        <p:spPr bwMode="auto">
          <a:xfrm>
            <a:off x="1339062" y="1544756"/>
            <a:ext cx="88841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314004"/>
            </a:solidFill>
            <a:miter lim="800000"/>
            <a:headEnd/>
            <a:tailEnd/>
          </a:ln>
        </p:spPr>
        <p:txBody>
          <a:bodyPr wrap="none" lIns="90089" tIns="45045" rIns="90089" bIns="45045" anchor="ctr" anchorCtr="1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Первый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заместитель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главы 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2060" name="Rectangle 13"/>
          <p:cNvSpPr>
            <a:spLocks noChangeArrowheads="1"/>
          </p:cNvSpPr>
          <p:nvPr/>
        </p:nvSpPr>
        <p:spPr bwMode="auto">
          <a:xfrm>
            <a:off x="5112588" y="1537490"/>
            <a:ext cx="882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Заместитель главы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</a:t>
            </a:r>
            <a:r>
              <a:rPr lang="ru-RU" sz="600">
                <a:solidFill>
                  <a:srgbClr val="000000"/>
                </a:solidFill>
                <a:latin typeface="Times New Roman Cyr" charset="0"/>
              </a:rPr>
              <a:t>по промышленности </a:t>
            </a: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и развитию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предпринимательства</a:t>
            </a:r>
          </a:p>
        </p:txBody>
      </p:sp>
      <p:sp>
        <p:nvSpPr>
          <p:cNvPr id="2061" name="Rectangle 14"/>
          <p:cNvSpPr>
            <a:spLocks noChangeArrowheads="1"/>
          </p:cNvSpPr>
          <p:nvPr/>
        </p:nvSpPr>
        <p:spPr bwMode="auto">
          <a:xfrm>
            <a:off x="6997938" y="1535783"/>
            <a:ext cx="882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Заместитель  главы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  <a:br>
              <a:rPr lang="ru-RU" sz="600" dirty="0">
                <a:solidFill>
                  <a:srgbClr val="000000"/>
                </a:solidFill>
                <a:latin typeface="Times New Roman Cyr" charset="0"/>
              </a:rPr>
            </a:b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социальным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вопросам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b="1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4260178" y="3382876"/>
            <a:ext cx="792000" cy="260438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35191" tIns="35191" rIns="35191" bIns="35191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</a:t>
            </a: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3123406" y="208065"/>
            <a:ext cx="37322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1300" b="1" dirty="0">
                <a:latin typeface="Times New Roman" pitchFamily="16" charset="0"/>
              </a:rPr>
              <a:t>Структура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1300" b="1" dirty="0">
                <a:latin typeface="Times New Roman" pitchFamily="16" charset="0"/>
              </a:rPr>
              <a:t>администрации города Прокопьевска</a:t>
            </a:r>
          </a:p>
        </p:txBody>
      </p:sp>
      <p:sp>
        <p:nvSpPr>
          <p:cNvPr id="2064" name="Rectangle 17"/>
          <p:cNvSpPr>
            <a:spLocks noChangeArrowheads="1"/>
          </p:cNvSpPr>
          <p:nvPr/>
        </p:nvSpPr>
        <p:spPr bwMode="auto">
          <a:xfrm>
            <a:off x="6055319" y="1537490"/>
            <a:ext cx="882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Заместитель главы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  <a:br>
              <a:rPr lang="ru-RU" sz="600" dirty="0">
                <a:solidFill>
                  <a:srgbClr val="000000"/>
                </a:solidFill>
                <a:latin typeface="Times New Roman Cyr" charset="0"/>
              </a:rPr>
            </a:b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строительству 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жилищным вопросам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2080" name="Rectangle 43"/>
          <p:cNvSpPr>
            <a:spLocks noChangeArrowheads="1"/>
          </p:cNvSpPr>
          <p:nvPr/>
        </p:nvSpPr>
        <p:spPr bwMode="auto">
          <a:xfrm>
            <a:off x="7930037" y="1528648"/>
            <a:ext cx="900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573">
            <a:solidFill>
              <a:srgbClr val="000000"/>
            </a:solidFill>
            <a:miter lim="800000"/>
            <a:headEnd/>
            <a:tailEnd/>
          </a:ln>
        </p:spPr>
        <p:txBody>
          <a:bodyPr wrap="none" lIns="35191" tIns="35191" rIns="35191" bIns="35191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Заместитель главы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  <a:br>
              <a:rPr lang="ru-RU" sz="600" dirty="0">
                <a:solidFill>
                  <a:srgbClr val="000000"/>
                </a:solidFill>
                <a:latin typeface="Times New Roman Cyr" charset="0"/>
              </a:rPr>
            </a:b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взаимодействию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с административными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органами,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мобилизационной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подготовке, ГО и ЧС</a:t>
            </a:r>
          </a:p>
        </p:txBody>
      </p:sp>
      <p:sp>
        <p:nvSpPr>
          <p:cNvPr id="2067" name="Rectangle 47"/>
          <p:cNvSpPr>
            <a:spLocks noChangeArrowheads="1"/>
          </p:cNvSpPr>
          <p:nvPr/>
        </p:nvSpPr>
        <p:spPr bwMode="auto">
          <a:xfrm>
            <a:off x="2374494" y="2647100"/>
            <a:ext cx="792000" cy="708776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делопроизводства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и организационно-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кадровой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работы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69" name="Rectangle 53"/>
          <p:cNvSpPr>
            <a:spLocks noChangeArrowheads="1"/>
          </p:cNvSpPr>
          <p:nvPr/>
        </p:nvSpPr>
        <p:spPr bwMode="auto">
          <a:xfrm>
            <a:off x="2381779" y="4208074"/>
            <a:ext cx="792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Архивный отдел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70" name="Rectangle 56"/>
          <p:cNvSpPr>
            <a:spLocks noChangeArrowheads="1"/>
          </p:cNvSpPr>
          <p:nvPr/>
        </p:nvSpPr>
        <p:spPr bwMode="auto">
          <a:xfrm>
            <a:off x="5160782" y="2643170"/>
            <a:ext cx="828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промышленности,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энергетики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транспорта и связи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71" name="Rectangle 60"/>
          <p:cNvSpPr>
            <a:spLocks noChangeArrowheads="1"/>
          </p:cNvSpPr>
          <p:nvPr/>
        </p:nvSpPr>
        <p:spPr bwMode="auto">
          <a:xfrm>
            <a:off x="6133369" y="3333016"/>
            <a:ext cx="828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капитального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строительства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73" name="Rectangle 65"/>
          <p:cNvSpPr>
            <a:spLocks noChangeArrowheads="1"/>
          </p:cNvSpPr>
          <p:nvPr/>
        </p:nvSpPr>
        <p:spPr bwMode="auto">
          <a:xfrm>
            <a:off x="1411061" y="4071942"/>
            <a:ext cx="792000" cy="1000132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внутреннего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муниципального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финансового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контроля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и контроля в сфере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закупок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74" name="Rectangle 69"/>
          <p:cNvSpPr>
            <a:spLocks noChangeArrowheads="1"/>
          </p:cNvSpPr>
          <p:nvPr/>
        </p:nvSpPr>
        <p:spPr bwMode="auto">
          <a:xfrm>
            <a:off x="3299779" y="2646000"/>
            <a:ext cx="792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бюджетного учета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75" name="Line 70"/>
          <p:cNvSpPr>
            <a:spLocks noChangeShapeType="1"/>
          </p:cNvSpPr>
          <p:nvPr/>
        </p:nvSpPr>
        <p:spPr bwMode="auto">
          <a:xfrm>
            <a:off x="4183357" y="3571776"/>
            <a:ext cx="1588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76" name="Rectangle 71"/>
          <p:cNvSpPr>
            <a:spLocks noChangeArrowheads="1"/>
          </p:cNvSpPr>
          <p:nvPr/>
        </p:nvSpPr>
        <p:spPr bwMode="auto">
          <a:xfrm>
            <a:off x="6129637" y="2640406"/>
            <a:ext cx="828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по учету,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распределению 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приватизации жилья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Прокопьевска</a:t>
            </a:r>
          </a:p>
        </p:txBody>
      </p:sp>
      <p:sp>
        <p:nvSpPr>
          <p:cNvPr id="2077" name="Rectangle 73"/>
          <p:cNvSpPr>
            <a:spLocks noChangeArrowheads="1"/>
          </p:cNvSpPr>
          <p:nvPr/>
        </p:nvSpPr>
        <p:spPr bwMode="auto">
          <a:xfrm>
            <a:off x="5165130" y="3358594"/>
            <a:ext cx="828000" cy="651693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потребительскому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рынку и развитию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предпринимательства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Прокопьевска </a:t>
            </a:r>
          </a:p>
        </p:txBody>
      </p:sp>
      <p:sp>
        <p:nvSpPr>
          <p:cNvPr id="4" name="Line 86"/>
          <p:cNvSpPr>
            <a:spLocks noChangeShapeType="1"/>
          </p:cNvSpPr>
          <p:nvPr/>
        </p:nvSpPr>
        <p:spPr bwMode="auto">
          <a:xfrm>
            <a:off x="5154907" y="3860701"/>
            <a:ext cx="0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1" name="Line 87"/>
          <p:cNvSpPr>
            <a:spLocks noChangeShapeType="1"/>
          </p:cNvSpPr>
          <p:nvPr/>
        </p:nvSpPr>
        <p:spPr bwMode="auto">
          <a:xfrm>
            <a:off x="6818607" y="1987451"/>
            <a:ext cx="1588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2" name="Line 88"/>
          <p:cNvSpPr>
            <a:spLocks noChangeShapeType="1"/>
          </p:cNvSpPr>
          <p:nvPr/>
        </p:nvSpPr>
        <p:spPr bwMode="auto">
          <a:xfrm>
            <a:off x="6748757" y="2060476"/>
            <a:ext cx="1588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5" name="Rectangle 95"/>
          <p:cNvSpPr>
            <a:spLocks noChangeArrowheads="1"/>
          </p:cNvSpPr>
          <p:nvPr/>
        </p:nvSpPr>
        <p:spPr bwMode="auto">
          <a:xfrm>
            <a:off x="4267531" y="3784504"/>
            <a:ext cx="792000" cy="216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(приемная) </a:t>
            </a:r>
          </a:p>
        </p:txBody>
      </p:sp>
      <p:sp>
        <p:nvSpPr>
          <p:cNvPr id="2086" name="Line 96"/>
          <p:cNvSpPr>
            <a:spLocks noChangeShapeType="1"/>
          </p:cNvSpPr>
          <p:nvPr/>
        </p:nvSpPr>
        <p:spPr bwMode="auto">
          <a:xfrm>
            <a:off x="6056607" y="2924076"/>
            <a:ext cx="1588" cy="1588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7" name="Line 98"/>
          <p:cNvSpPr>
            <a:spLocks noChangeShapeType="1"/>
          </p:cNvSpPr>
          <p:nvPr/>
        </p:nvSpPr>
        <p:spPr bwMode="auto">
          <a:xfrm>
            <a:off x="6124870" y="2779614"/>
            <a:ext cx="1587" cy="1587"/>
          </a:xfrm>
          <a:prstGeom prst="line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88" name="Rectangle 102"/>
          <p:cNvSpPr>
            <a:spLocks noChangeArrowheads="1"/>
          </p:cNvSpPr>
          <p:nvPr/>
        </p:nvSpPr>
        <p:spPr bwMode="auto">
          <a:xfrm>
            <a:off x="5179059" y="4056277"/>
            <a:ext cx="828000" cy="216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(приемная)</a:t>
            </a:r>
            <a:r>
              <a:rPr lang="ar-SA" sz="600" dirty="0">
                <a:solidFill>
                  <a:srgbClr val="000000"/>
                </a:solidFill>
                <a:latin typeface="Times New Roman Cyr" charset="0"/>
                <a:cs typeface="Arial" charset="0"/>
              </a:rPr>
              <a:t>‏</a:t>
            </a: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2089" name="Rectangle 104"/>
          <p:cNvSpPr>
            <a:spLocks noChangeArrowheads="1"/>
          </p:cNvSpPr>
          <p:nvPr/>
        </p:nvSpPr>
        <p:spPr bwMode="auto">
          <a:xfrm>
            <a:off x="6135748" y="4730984"/>
            <a:ext cx="828000" cy="216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(приемная) </a:t>
            </a:r>
          </a:p>
        </p:txBody>
      </p:sp>
      <p:sp>
        <p:nvSpPr>
          <p:cNvPr id="2091" name="Rectangle 113"/>
          <p:cNvSpPr>
            <a:spLocks noChangeArrowheads="1"/>
          </p:cNvSpPr>
          <p:nvPr/>
        </p:nvSpPr>
        <p:spPr bwMode="auto">
          <a:xfrm>
            <a:off x="7993982" y="4071942"/>
            <a:ext cx="828000" cy="64800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специалист,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секретарь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административной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комиссии 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93" name="Rectangle 118"/>
          <p:cNvSpPr>
            <a:spLocks noChangeArrowheads="1"/>
          </p:cNvSpPr>
          <p:nvPr/>
        </p:nvSpPr>
        <p:spPr bwMode="auto">
          <a:xfrm>
            <a:off x="3299779" y="5000636"/>
            <a:ext cx="792000" cy="216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(приемная) </a:t>
            </a:r>
          </a:p>
        </p:txBody>
      </p:sp>
      <p:sp>
        <p:nvSpPr>
          <p:cNvPr id="2095" name="Rectangle 127"/>
          <p:cNvSpPr>
            <a:spLocks noChangeArrowheads="1"/>
          </p:cNvSpPr>
          <p:nvPr/>
        </p:nvSpPr>
        <p:spPr bwMode="auto">
          <a:xfrm>
            <a:off x="6133059" y="4032000"/>
            <a:ext cx="828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Управление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архитектуры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и градостроительства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096" name="Rectangle 129"/>
          <p:cNvSpPr>
            <a:spLocks noChangeArrowheads="1"/>
          </p:cNvSpPr>
          <p:nvPr/>
        </p:nvSpPr>
        <p:spPr bwMode="auto">
          <a:xfrm>
            <a:off x="4255187" y="2647138"/>
            <a:ext cx="792000" cy="657471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Управление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</a:t>
            </a:r>
            <a:r>
              <a:rPr lang="ru-RU" sz="600" dirty="0" err="1">
                <a:solidFill>
                  <a:srgbClr val="000000"/>
                </a:solidFill>
                <a:latin typeface="Times New Roman Cyr" charset="0"/>
              </a:rPr>
              <a:t>жилищно</a:t>
            </a: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-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коммунальному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хозяйству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  </a:t>
            </a:r>
          </a:p>
        </p:txBody>
      </p:sp>
      <p:sp>
        <p:nvSpPr>
          <p:cNvPr id="2097" name="Rectangle 135"/>
          <p:cNvSpPr>
            <a:spLocks noChangeArrowheads="1"/>
          </p:cNvSpPr>
          <p:nvPr/>
        </p:nvSpPr>
        <p:spPr bwMode="auto">
          <a:xfrm>
            <a:off x="2382245" y="3396146"/>
            <a:ext cx="792000" cy="745548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информационных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технологий 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социальных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коммуникаций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  </a:t>
            </a:r>
          </a:p>
        </p:txBody>
      </p:sp>
      <p:sp>
        <p:nvSpPr>
          <p:cNvPr id="2098" name="Rectangle 138"/>
          <p:cNvSpPr>
            <a:spLocks noChangeArrowheads="1"/>
          </p:cNvSpPr>
          <p:nvPr/>
        </p:nvSpPr>
        <p:spPr bwMode="auto">
          <a:xfrm>
            <a:off x="3299779" y="3357562"/>
            <a:ext cx="792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закупок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Прокопьевска </a:t>
            </a:r>
          </a:p>
        </p:txBody>
      </p:sp>
      <p:sp>
        <p:nvSpPr>
          <p:cNvPr id="2100" name="Rectangle 56"/>
          <p:cNvSpPr>
            <a:spLocks noChangeArrowheads="1"/>
          </p:cNvSpPr>
          <p:nvPr/>
        </p:nvSpPr>
        <p:spPr bwMode="auto">
          <a:xfrm>
            <a:off x="3299779" y="4071942"/>
            <a:ext cx="792000" cy="857256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экономического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развития 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 инвестиций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2101" name="Rectangle 125"/>
          <p:cNvSpPr>
            <a:spLocks noChangeArrowheads="1"/>
          </p:cNvSpPr>
          <p:nvPr/>
        </p:nvSpPr>
        <p:spPr bwMode="auto">
          <a:xfrm>
            <a:off x="1418551" y="3352504"/>
            <a:ext cx="792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муниципального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земельного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контроля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cxnSp>
        <p:nvCxnSpPr>
          <p:cNvPr id="2114" name="Прямая соединительная линия 131"/>
          <p:cNvCxnSpPr>
            <a:cxnSpLocks noChangeShapeType="1"/>
          </p:cNvCxnSpPr>
          <p:nvPr/>
        </p:nvCxnSpPr>
        <p:spPr bwMode="auto">
          <a:xfrm>
            <a:off x="1809728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5" name="Прямая соединительная линия 133"/>
          <p:cNvCxnSpPr>
            <a:cxnSpLocks noChangeShapeType="1"/>
          </p:cNvCxnSpPr>
          <p:nvPr/>
        </p:nvCxnSpPr>
        <p:spPr bwMode="auto">
          <a:xfrm>
            <a:off x="2738422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6" name="Прямая соединительная линия 134"/>
          <p:cNvCxnSpPr>
            <a:cxnSpLocks noChangeShapeType="1"/>
          </p:cNvCxnSpPr>
          <p:nvPr/>
        </p:nvCxnSpPr>
        <p:spPr bwMode="auto">
          <a:xfrm>
            <a:off x="3667116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7" name="Прямая соединительная линия 135"/>
          <p:cNvCxnSpPr>
            <a:cxnSpLocks noChangeShapeType="1"/>
          </p:cNvCxnSpPr>
          <p:nvPr/>
        </p:nvCxnSpPr>
        <p:spPr bwMode="auto">
          <a:xfrm>
            <a:off x="4667248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8" name="Прямая соединительная линия 136"/>
          <p:cNvCxnSpPr>
            <a:cxnSpLocks noChangeShapeType="1"/>
          </p:cNvCxnSpPr>
          <p:nvPr/>
        </p:nvCxnSpPr>
        <p:spPr bwMode="auto">
          <a:xfrm>
            <a:off x="5595942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19" name="Прямая соединительная линия 137"/>
          <p:cNvCxnSpPr>
            <a:cxnSpLocks noChangeShapeType="1"/>
          </p:cNvCxnSpPr>
          <p:nvPr/>
        </p:nvCxnSpPr>
        <p:spPr bwMode="auto">
          <a:xfrm>
            <a:off x="6453198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26" name="Прямая соединительная линия 150"/>
          <p:cNvCxnSpPr>
            <a:cxnSpLocks noChangeShapeType="1"/>
          </p:cNvCxnSpPr>
          <p:nvPr/>
        </p:nvCxnSpPr>
        <p:spPr bwMode="auto">
          <a:xfrm>
            <a:off x="5096172" y="3732272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27" name="Прямая соединительная линия 151"/>
          <p:cNvCxnSpPr>
            <a:cxnSpLocks noChangeShapeType="1"/>
          </p:cNvCxnSpPr>
          <p:nvPr/>
        </p:nvCxnSpPr>
        <p:spPr bwMode="auto">
          <a:xfrm>
            <a:off x="6049982" y="3625808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29" name="Прямая соединительная линия 153"/>
          <p:cNvCxnSpPr>
            <a:cxnSpLocks noChangeShapeType="1"/>
          </p:cNvCxnSpPr>
          <p:nvPr/>
        </p:nvCxnSpPr>
        <p:spPr bwMode="auto">
          <a:xfrm>
            <a:off x="5096172" y="4137839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30" name="Прямая соединительная линия 154"/>
          <p:cNvCxnSpPr>
            <a:cxnSpLocks noChangeShapeType="1"/>
          </p:cNvCxnSpPr>
          <p:nvPr/>
        </p:nvCxnSpPr>
        <p:spPr bwMode="auto">
          <a:xfrm>
            <a:off x="6049982" y="4331220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31" name="Прямая соединительная линия 155"/>
          <p:cNvCxnSpPr>
            <a:cxnSpLocks noChangeShapeType="1"/>
          </p:cNvCxnSpPr>
          <p:nvPr/>
        </p:nvCxnSpPr>
        <p:spPr bwMode="auto">
          <a:xfrm>
            <a:off x="7917130" y="2947246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134" name="Line 122"/>
          <p:cNvSpPr>
            <a:spLocks noChangeShapeType="1"/>
          </p:cNvSpPr>
          <p:nvPr/>
        </p:nvSpPr>
        <p:spPr bwMode="auto">
          <a:xfrm>
            <a:off x="5096172" y="2531396"/>
            <a:ext cx="585" cy="1615296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137" name="Прямая соединительная линия 161"/>
          <p:cNvCxnSpPr>
            <a:cxnSpLocks noChangeShapeType="1"/>
          </p:cNvCxnSpPr>
          <p:nvPr/>
        </p:nvCxnSpPr>
        <p:spPr bwMode="auto">
          <a:xfrm>
            <a:off x="6049982" y="4809706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139" name="Line 122"/>
          <p:cNvSpPr>
            <a:spLocks noChangeShapeType="1"/>
          </p:cNvSpPr>
          <p:nvPr/>
        </p:nvSpPr>
        <p:spPr bwMode="auto">
          <a:xfrm>
            <a:off x="4171863" y="2535411"/>
            <a:ext cx="12695" cy="1332000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40" name="Line 92"/>
          <p:cNvSpPr>
            <a:spLocks noChangeShapeType="1"/>
          </p:cNvSpPr>
          <p:nvPr/>
        </p:nvSpPr>
        <p:spPr bwMode="auto">
          <a:xfrm>
            <a:off x="3227779" y="2545200"/>
            <a:ext cx="0" cy="2520000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41" name="Line 92"/>
          <p:cNvSpPr>
            <a:spLocks noChangeShapeType="1"/>
          </p:cNvSpPr>
          <p:nvPr/>
        </p:nvSpPr>
        <p:spPr bwMode="auto">
          <a:xfrm>
            <a:off x="2287541" y="2545308"/>
            <a:ext cx="8494" cy="2556000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42" name="Line 92"/>
          <p:cNvSpPr>
            <a:spLocks noChangeShapeType="1"/>
          </p:cNvSpPr>
          <p:nvPr/>
        </p:nvSpPr>
        <p:spPr bwMode="auto">
          <a:xfrm>
            <a:off x="1335886" y="2556754"/>
            <a:ext cx="3175" cy="2016000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145" name="Прямая соединительная линия 169"/>
          <p:cNvCxnSpPr>
            <a:cxnSpLocks noChangeShapeType="1"/>
          </p:cNvCxnSpPr>
          <p:nvPr/>
        </p:nvCxnSpPr>
        <p:spPr bwMode="auto">
          <a:xfrm>
            <a:off x="6049982" y="2934272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46" name="Прямая соединительная линия 170"/>
          <p:cNvCxnSpPr>
            <a:cxnSpLocks noChangeShapeType="1"/>
          </p:cNvCxnSpPr>
          <p:nvPr/>
        </p:nvCxnSpPr>
        <p:spPr bwMode="auto">
          <a:xfrm>
            <a:off x="4179629" y="3500438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48" name="Прямая соединительная линия 172"/>
          <p:cNvCxnSpPr>
            <a:cxnSpLocks noChangeShapeType="1"/>
          </p:cNvCxnSpPr>
          <p:nvPr/>
        </p:nvCxnSpPr>
        <p:spPr bwMode="auto">
          <a:xfrm>
            <a:off x="5094817" y="2956835"/>
            <a:ext cx="714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49" name="Прямая соединительная линия 173"/>
          <p:cNvCxnSpPr>
            <a:cxnSpLocks noChangeShapeType="1"/>
          </p:cNvCxnSpPr>
          <p:nvPr/>
        </p:nvCxnSpPr>
        <p:spPr bwMode="auto">
          <a:xfrm>
            <a:off x="2302494" y="3643314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0" name="Прямая соединительная линия 174"/>
          <p:cNvCxnSpPr>
            <a:cxnSpLocks noChangeShapeType="1"/>
          </p:cNvCxnSpPr>
          <p:nvPr/>
        </p:nvCxnSpPr>
        <p:spPr bwMode="auto">
          <a:xfrm>
            <a:off x="2296035" y="2956835"/>
            <a:ext cx="714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1" name="Прямая соединительная линия 175"/>
          <p:cNvCxnSpPr>
            <a:cxnSpLocks noChangeShapeType="1"/>
          </p:cNvCxnSpPr>
          <p:nvPr/>
        </p:nvCxnSpPr>
        <p:spPr bwMode="auto">
          <a:xfrm>
            <a:off x="2285503" y="4498884"/>
            <a:ext cx="10795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2" name="Прямая соединительная линия 176"/>
          <p:cNvCxnSpPr>
            <a:cxnSpLocks noChangeShapeType="1"/>
          </p:cNvCxnSpPr>
          <p:nvPr/>
        </p:nvCxnSpPr>
        <p:spPr bwMode="auto">
          <a:xfrm>
            <a:off x="2302494" y="5083407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5" name="Прямая соединительная линия 179"/>
          <p:cNvCxnSpPr>
            <a:cxnSpLocks noChangeShapeType="1"/>
          </p:cNvCxnSpPr>
          <p:nvPr/>
        </p:nvCxnSpPr>
        <p:spPr bwMode="auto">
          <a:xfrm>
            <a:off x="1339062" y="2902278"/>
            <a:ext cx="714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6" name="Прямая соединительная линия 180"/>
          <p:cNvCxnSpPr>
            <a:cxnSpLocks noChangeShapeType="1"/>
          </p:cNvCxnSpPr>
          <p:nvPr/>
        </p:nvCxnSpPr>
        <p:spPr bwMode="auto">
          <a:xfrm>
            <a:off x="3227779" y="3588201"/>
            <a:ext cx="714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7" name="Прямая соединительная линия 181"/>
          <p:cNvCxnSpPr>
            <a:cxnSpLocks noChangeShapeType="1"/>
          </p:cNvCxnSpPr>
          <p:nvPr/>
        </p:nvCxnSpPr>
        <p:spPr bwMode="auto">
          <a:xfrm>
            <a:off x="3227779" y="2955600"/>
            <a:ext cx="714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59" name="Прямая соединительная линия 134"/>
          <p:cNvCxnSpPr>
            <a:cxnSpLocks noChangeShapeType="1"/>
          </p:cNvCxnSpPr>
          <p:nvPr/>
        </p:nvCxnSpPr>
        <p:spPr bwMode="auto">
          <a:xfrm>
            <a:off x="5024438" y="1071546"/>
            <a:ext cx="0" cy="3600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161" name="Прямая соединительная линия 175"/>
          <p:cNvCxnSpPr>
            <a:cxnSpLocks noChangeShapeType="1"/>
          </p:cNvCxnSpPr>
          <p:nvPr/>
        </p:nvCxnSpPr>
        <p:spPr bwMode="auto">
          <a:xfrm>
            <a:off x="3227779" y="4500570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7" name="Прямая соединительная линия 150"/>
          <p:cNvCxnSpPr>
            <a:cxnSpLocks noChangeShapeType="1"/>
          </p:cNvCxnSpPr>
          <p:nvPr/>
        </p:nvCxnSpPr>
        <p:spPr bwMode="auto">
          <a:xfrm>
            <a:off x="1339061" y="3591644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1" name="Прямая соединительная линия 137"/>
          <p:cNvCxnSpPr>
            <a:cxnSpLocks noChangeShapeType="1"/>
          </p:cNvCxnSpPr>
          <p:nvPr/>
        </p:nvCxnSpPr>
        <p:spPr bwMode="auto">
          <a:xfrm>
            <a:off x="8382024" y="1429142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22" name="Rectangle 125"/>
          <p:cNvSpPr>
            <a:spLocks noChangeArrowheads="1"/>
          </p:cNvSpPr>
          <p:nvPr/>
        </p:nvSpPr>
        <p:spPr bwMode="auto">
          <a:xfrm>
            <a:off x="1410500" y="2641960"/>
            <a:ext cx="785818" cy="649887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Комитет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управлению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муниципальным </a:t>
            </a:r>
            <a:endParaRPr lang="en-US" sz="6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имуществом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128" name="Rectangle 49">
            <a:extLst>
              <a:ext uri="{FF2B5EF4-FFF2-40B4-BE49-F238E27FC236}">
                <a16:creationId xmlns:a16="http://schemas.microsoft.com/office/drawing/2014/main" id="{189FE0D7-351C-4A7C-9365-2754CEF58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050" y="4929198"/>
            <a:ext cx="792000" cy="648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Заведующий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хозяйством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 </a:t>
            </a:r>
          </a:p>
        </p:txBody>
      </p:sp>
      <p:sp>
        <p:nvSpPr>
          <p:cNvPr id="129" name="Line 122">
            <a:extLst>
              <a:ext uri="{FF2B5EF4-FFF2-40B4-BE49-F238E27FC236}">
                <a16:creationId xmlns:a16="http://schemas.microsoft.com/office/drawing/2014/main" id="{DDCABFE7-80DB-495F-8BB0-DF2841421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5673" y="2556126"/>
            <a:ext cx="5540" cy="2253580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30" name="Прямая соединительная линия 155">
            <a:extLst>
              <a:ext uri="{FF2B5EF4-FFF2-40B4-BE49-F238E27FC236}">
                <a16:creationId xmlns:a16="http://schemas.microsoft.com/office/drawing/2014/main" id="{8887DB33-AB7B-44FB-8258-4388A04C4B5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21982" y="3672000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6" name="Прямая соединительная линия 137">
            <a:extLst>
              <a:ext uri="{FF2B5EF4-FFF2-40B4-BE49-F238E27FC236}">
                <a16:creationId xmlns:a16="http://schemas.microsoft.com/office/drawing/2014/main" id="{CC18B532-BBB9-4503-AF8C-26F6EE2D45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453330" y="1427050"/>
            <a:ext cx="0" cy="1116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0" name="Прямая соединительная линия 170">
            <a:extLst>
              <a:ext uri="{FF2B5EF4-FFF2-40B4-BE49-F238E27FC236}">
                <a16:creationId xmlns:a16="http://schemas.microsoft.com/office/drawing/2014/main" id="{56849570-7EE4-4163-8D9A-B9DD36B9D3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77982" y="3857628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1" name="Прямая соединительная линия 170">
            <a:extLst>
              <a:ext uri="{FF2B5EF4-FFF2-40B4-BE49-F238E27FC236}">
                <a16:creationId xmlns:a16="http://schemas.microsoft.com/office/drawing/2014/main" id="{9DDFC4A5-892B-4598-A4F6-B41ACE2D05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67182" y="2953735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6" name="Прямая соединительная линия 175"/>
          <p:cNvCxnSpPr>
            <a:cxnSpLocks noChangeShapeType="1"/>
          </p:cNvCxnSpPr>
          <p:nvPr/>
        </p:nvCxnSpPr>
        <p:spPr bwMode="auto">
          <a:xfrm>
            <a:off x="3227779" y="5072074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3" name="Rectangle 2"/>
          <p:cNvSpPr>
            <a:spLocks noChangeArrowheads="1"/>
          </p:cNvSpPr>
          <p:nvPr/>
        </p:nvSpPr>
        <p:spPr bwMode="auto">
          <a:xfrm>
            <a:off x="3602038" y="692150"/>
            <a:ext cx="2774950" cy="363537"/>
          </a:xfrm>
          <a:prstGeom prst="rect">
            <a:avLst/>
          </a:prstGeom>
          <a:solidFill>
            <a:srgbClr val="FFFFFF"/>
          </a:solidFill>
          <a:ln w="18923">
            <a:solidFill>
              <a:srgbClr val="314004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1300" b="1">
                <a:latin typeface="Times New Roman Cyr" charset="0"/>
              </a:rPr>
              <a:t>глава города Прокопьевска</a:t>
            </a:r>
          </a:p>
        </p:txBody>
      </p:sp>
      <p:sp>
        <p:nvSpPr>
          <p:cNvPr id="115" name="Rectangle 4"/>
          <p:cNvSpPr>
            <a:spLocks noChangeArrowheads="1"/>
          </p:cNvSpPr>
          <p:nvPr/>
        </p:nvSpPr>
        <p:spPr bwMode="auto">
          <a:xfrm>
            <a:off x="978812" y="758793"/>
            <a:ext cx="2116800" cy="269875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Правовой отдел 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</p:txBody>
      </p:sp>
      <p:sp>
        <p:nvSpPr>
          <p:cNvPr id="120" name="Rectangle 4"/>
          <p:cNvSpPr>
            <a:spLocks noChangeArrowheads="1"/>
          </p:cNvSpPr>
          <p:nvPr/>
        </p:nvSpPr>
        <p:spPr bwMode="auto">
          <a:xfrm>
            <a:off x="6881826" y="759600"/>
            <a:ext cx="2117753" cy="269875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Советник главы города  Прокопьевска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по общим вопросам</a:t>
            </a:r>
          </a:p>
        </p:txBody>
      </p:sp>
      <p:sp>
        <p:nvSpPr>
          <p:cNvPr id="127" name="Rectangle 4"/>
          <p:cNvSpPr>
            <a:spLocks noChangeArrowheads="1"/>
          </p:cNvSpPr>
          <p:nvPr/>
        </p:nvSpPr>
        <p:spPr bwMode="auto">
          <a:xfrm>
            <a:off x="6876000" y="446400"/>
            <a:ext cx="2116800" cy="269875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Пресс – секретарь  главы города  Прокопьевска </a:t>
            </a:r>
          </a:p>
        </p:txBody>
      </p:sp>
      <p:cxnSp>
        <p:nvCxnSpPr>
          <p:cNvPr id="131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3325813" y="571480"/>
            <a:ext cx="0" cy="6480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2" name="Прямая соединительная линия 6"/>
          <p:cNvCxnSpPr>
            <a:cxnSpLocks noChangeShapeType="1"/>
          </p:cNvCxnSpPr>
          <p:nvPr/>
        </p:nvCxnSpPr>
        <p:spPr bwMode="auto">
          <a:xfrm>
            <a:off x="3319463" y="857232"/>
            <a:ext cx="2873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3" name="Прямая соединительная линия 123"/>
          <p:cNvCxnSpPr>
            <a:cxnSpLocks noChangeShapeType="1"/>
          </p:cNvCxnSpPr>
          <p:nvPr/>
        </p:nvCxnSpPr>
        <p:spPr bwMode="auto">
          <a:xfrm>
            <a:off x="3095612" y="571480"/>
            <a:ext cx="216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4" name="Прямая соединительная линия 124"/>
          <p:cNvCxnSpPr>
            <a:cxnSpLocks noChangeShapeType="1"/>
          </p:cNvCxnSpPr>
          <p:nvPr/>
        </p:nvCxnSpPr>
        <p:spPr bwMode="auto">
          <a:xfrm>
            <a:off x="3095612" y="1214422"/>
            <a:ext cx="2196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5" name="Прямая соединительная линия 125"/>
          <p:cNvCxnSpPr>
            <a:cxnSpLocks noChangeShapeType="1"/>
          </p:cNvCxnSpPr>
          <p:nvPr/>
        </p:nvCxnSpPr>
        <p:spPr bwMode="auto">
          <a:xfrm>
            <a:off x="6386513" y="862012"/>
            <a:ext cx="287337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8" name="Прямая соединительная линия 126"/>
          <p:cNvCxnSpPr>
            <a:cxnSpLocks noChangeShapeType="1"/>
          </p:cNvCxnSpPr>
          <p:nvPr/>
        </p:nvCxnSpPr>
        <p:spPr bwMode="auto">
          <a:xfrm>
            <a:off x="6667512" y="571480"/>
            <a:ext cx="0" cy="64800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2" name="Прямая соединительная линия 127"/>
          <p:cNvCxnSpPr>
            <a:cxnSpLocks noChangeShapeType="1"/>
          </p:cNvCxnSpPr>
          <p:nvPr/>
        </p:nvCxnSpPr>
        <p:spPr bwMode="auto">
          <a:xfrm>
            <a:off x="6673849" y="571480"/>
            <a:ext cx="216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3" name="Прямая соединительная линия 128"/>
          <p:cNvCxnSpPr>
            <a:cxnSpLocks noChangeShapeType="1"/>
          </p:cNvCxnSpPr>
          <p:nvPr/>
        </p:nvCxnSpPr>
        <p:spPr bwMode="auto">
          <a:xfrm>
            <a:off x="6674400" y="857232"/>
            <a:ext cx="216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45" name="Rectangle 4"/>
          <p:cNvSpPr>
            <a:spLocks noChangeArrowheads="1"/>
          </p:cNvSpPr>
          <p:nvPr/>
        </p:nvSpPr>
        <p:spPr bwMode="auto">
          <a:xfrm>
            <a:off x="978812" y="444481"/>
            <a:ext cx="2116800" cy="269875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Финансовое управление администрации 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cxnSp>
        <p:nvCxnSpPr>
          <p:cNvPr id="146" name="Прямая соединительная линия 123"/>
          <p:cNvCxnSpPr>
            <a:cxnSpLocks noChangeShapeType="1"/>
          </p:cNvCxnSpPr>
          <p:nvPr/>
        </p:nvCxnSpPr>
        <p:spPr bwMode="auto">
          <a:xfrm>
            <a:off x="3095612" y="857232"/>
            <a:ext cx="216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47" name="Rectangle 115"/>
          <p:cNvSpPr>
            <a:spLocks noChangeArrowheads="1"/>
          </p:cNvSpPr>
          <p:nvPr/>
        </p:nvSpPr>
        <p:spPr bwMode="auto">
          <a:xfrm>
            <a:off x="987424" y="1087423"/>
            <a:ext cx="2116800" cy="269875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Главный специалист приемной главы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города  Прокопьевска   </a:t>
            </a:r>
          </a:p>
        </p:txBody>
      </p:sp>
      <p:cxnSp>
        <p:nvCxnSpPr>
          <p:cNvPr id="126" name="Прямая соединительная линия 155">
            <a:extLst>
              <a:ext uri="{FF2B5EF4-FFF2-40B4-BE49-F238E27FC236}">
                <a16:creationId xmlns:a16="http://schemas.microsoft.com/office/drawing/2014/main" id="{8887DB33-AB7B-44FB-8258-4388A04C4B5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21982" y="4320000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37" name="Rectangle 7"/>
          <p:cNvSpPr>
            <a:spLocks noChangeArrowheads="1"/>
          </p:cNvSpPr>
          <p:nvPr/>
        </p:nvSpPr>
        <p:spPr bwMode="auto">
          <a:xfrm>
            <a:off x="7993982" y="3384000"/>
            <a:ext cx="828000" cy="64800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Консультант-советник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взаимодействию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с административными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органами, ГО и ЧС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</p:txBody>
      </p:sp>
      <p:sp>
        <p:nvSpPr>
          <p:cNvPr id="149" name="Прямоугольник 135"/>
          <p:cNvSpPr>
            <a:spLocks noChangeArrowheads="1"/>
          </p:cNvSpPr>
          <p:nvPr/>
        </p:nvSpPr>
        <p:spPr bwMode="auto">
          <a:xfrm>
            <a:off x="7315200" y="-24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800" dirty="0">
                <a:solidFill>
                  <a:srgbClr val="000000"/>
                </a:solidFill>
                <a:latin typeface="Times New Roman Cyr" charset="0"/>
              </a:rPr>
              <a:t>Утверждена</a:t>
            </a:r>
            <a:r>
              <a:rPr lang="en-US" sz="800" dirty="0">
                <a:solidFill>
                  <a:srgbClr val="000000"/>
                </a:solidFill>
                <a:latin typeface="Times New Roman Cyr" charset="0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 Cyr" charset="0"/>
              </a:rPr>
              <a:t>решением Прокопьевского </a:t>
            </a:r>
            <a:endParaRPr lang="en-US" sz="800" dirty="0">
              <a:solidFill>
                <a:srgbClr val="000000"/>
              </a:solidFill>
              <a:latin typeface="Times New Roman Cyr" charset="0"/>
            </a:endParaRPr>
          </a:p>
          <a:p>
            <a:pPr algn="just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800" dirty="0">
                <a:solidFill>
                  <a:srgbClr val="000000"/>
                </a:solidFill>
                <a:latin typeface="Times New Roman Cyr" charset="0"/>
              </a:rPr>
              <a:t>городского</a:t>
            </a:r>
            <a:r>
              <a:rPr lang="en-US" sz="800" dirty="0">
                <a:solidFill>
                  <a:srgbClr val="000000"/>
                </a:solidFill>
                <a:latin typeface="Times New Roman Cyr" charset="0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 Cyr" charset="0"/>
              </a:rPr>
              <a:t>Совета народных депутатов </a:t>
            </a:r>
            <a:endParaRPr lang="en-US" sz="800" dirty="0">
              <a:solidFill>
                <a:srgbClr val="000000"/>
              </a:solidFill>
              <a:latin typeface="Times New Roman Cyr" charset="0"/>
            </a:endParaRPr>
          </a:p>
          <a:p>
            <a:pPr algn="just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800" dirty="0">
                <a:solidFill>
                  <a:srgbClr val="000000"/>
                </a:solidFill>
                <a:latin typeface="Times New Roman Cyr" charset="0"/>
              </a:rPr>
              <a:t>от __________  № ________</a:t>
            </a:r>
          </a:p>
        </p:txBody>
      </p:sp>
      <p:cxnSp>
        <p:nvCxnSpPr>
          <p:cNvPr id="119" name="Прямая соединительная линия 150"/>
          <p:cNvCxnSpPr>
            <a:cxnSpLocks noChangeShapeType="1"/>
          </p:cNvCxnSpPr>
          <p:nvPr/>
        </p:nvCxnSpPr>
        <p:spPr bwMode="auto">
          <a:xfrm>
            <a:off x="1339200" y="4572008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23" name="Rectangle 4"/>
          <p:cNvSpPr>
            <a:spLocks noChangeArrowheads="1"/>
          </p:cNvSpPr>
          <p:nvPr/>
        </p:nvSpPr>
        <p:spPr bwMode="auto">
          <a:xfrm>
            <a:off x="6881826" y="1087423"/>
            <a:ext cx="2117753" cy="269875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7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Главный специалист по режиму секретности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700" dirty="0">
                <a:solidFill>
                  <a:srgbClr val="000000"/>
                </a:solidFill>
                <a:latin typeface="Times New Roman Cyr" charset="0"/>
              </a:rPr>
              <a:t> администрации города Прокопьевска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700" dirty="0">
              <a:solidFill>
                <a:srgbClr val="000000"/>
              </a:solidFill>
              <a:latin typeface="Times New Roman Cyr" charset="0"/>
            </a:endParaRPr>
          </a:p>
        </p:txBody>
      </p:sp>
      <p:cxnSp>
        <p:nvCxnSpPr>
          <p:cNvPr id="124" name="Прямая соединительная линия 124"/>
          <p:cNvCxnSpPr>
            <a:cxnSpLocks noChangeShapeType="1"/>
          </p:cNvCxnSpPr>
          <p:nvPr/>
        </p:nvCxnSpPr>
        <p:spPr bwMode="auto">
          <a:xfrm>
            <a:off x="6667512" y="1214422"/>
            <a:ext cx="2196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67" name="Rectangle 107">
            <a:extLst>
              <a:ext uri="{FF2B5EF4-FFF2-40B4-BE49-F238E27FC236}">
                <a16:creationId xmlns:a16="http://schemas.microsoft.com/office/drawing/2014/main" id="{B3A5D30B-7D9C-4608-B287-56F92B03D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4245" y="6512427"/>
            <a:ext cx="805929" cy="216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Главный специалист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(приемная)</a:t>
            </a:r>
            <a:r>
              <a:rPr lang="ar-SA" sz="600" dirty="0">
                <a:solidFill>
                  <a:srgbClr val="000000"/>
                </a:solidFill>
                <a:latin typeface="Times New Roman Cyr" charset="0"/>
                <a:cs typeface="Arial" charset="0"/>
              </a:rPr>
              <a:t>‏</a:t>
            </a: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169" name="Rectangle 35">
            <a:extLst>
              <a:ext uri="{FF2B5EF4-FFF2-40B4-BE49-F238E27FC236}">
                <a16:creationId xmlns:a16="http://schemas.microsoft.com/office/drawing/2014/main" id="{7D621A67-6A84-4DE2-A272-E9C9DBFA8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7387" y="2628675"/>
            <a:ext cx="792000" cy="470722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Управление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образования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170" name="Rectangle 36">
            <a:extLst>
              <a:ext uri="{FF2B5EF4-FFF2-40B4-BE49-F238E27FC236}">
                <a16:creationId xmlns:a16="http://schemas.microsoft.com/office/drawing/2014/main" id="{184ECA58-11A2-4C3B-848E-1BF1D67AB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4342" y="3145755"/>
            <a:ext cx="792000" cy="470717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Управление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культуре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171" name="Rectangle 37">
            <a:extLst>
              <a:ext uri="{FF2B5EF4-FFF2-40B4-BE49-F238E27FC236}">
                <a16:creationId xmlns:a16="http://schemas.microsoft.com/office/drawing/2014/main" id="{45D23EAF-B54F-4D2F-8E83-AA79D9E64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4342" y="3660558"/>
            <a:ext cx="792000" cy="719574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90089" tIns="45045" rIns="90089" bIns="45045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Управление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по физической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культуре, спорту 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молодежной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политике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</a:t>
            </a:r>
          </a:p>
        </p:txBody>
      </p:sp>
      <p:sp>
        <p:nvSpPr>
          <p:cNvPr id="172" name="Rectangle 79">
            <a:extLst>
              <a:ext uri="{FF2B5EF4-FFF2-40B4-BE49-F238E27FC236}">
                <a16:creationId xmlns:a16="http://schemas.microsoft.com/office/drawing/2014/main" id="{D30797CF-57EA-4DB0-9D6B-EE808FF29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1209" y="4942320"/>
            <a:ext cx="792000" cy="731187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социальным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вопросам 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взаимодействию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с общественными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организациями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sp>
        <p:nvSpPr>
          <p:cNvPr id="173" name="Rectangle 80">
            <a:extLst>
              <a:ext uri="{FF2B5EF4-FFF2-40B4-BE49-F238E27FC236}">
                <a16:creationId xmlns:a16="http://schemas.microsoft.com/office/drawing/2014/main" id="{3E80121B-D379-42FB-A4AD-CAD92A7E7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9751" y="4429278"/>
            <a:ext cx="792000" cy="470723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Комитет социальной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защиты населения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города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Прокопьевска  </a:t>
            </a:r>
          </a:p>
        </p:txBody>
      </p:sp>
      <p:sp>
        <p:nvSpPr>
          <p:cNvPr id="174" name="Line 122">
            <a:extLst>
              <a:ext uri="{FF2B5EF4-FFF2-40B4-BE49-F238E27FC236}">
                <a16:creationId xmlns:a16="http://schemas.microsoft.com/office/drawing/2014/main" id="{BA02CF42-EB0B-41BF-93BD-03A0169DAB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30037" y="2519947"/>
            <a:ext cx="0" cy="1789301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dirty="0"/>
              <a:t>  </a:t>
            </a:r>
          </a:p>
        </p:txBody>
      </p:sp>
      <p:cxnSp>
        <p:nvCxnSpPr>
          <p:cNvPr id="175" name="Прямая соединительная линия 141">
            <a:extLst>
              <a:ext uri="{FF2B5EF4-FFF2-40B4-BE49-F238E27FC236}">
                <a16:creationId xmlns:a16="http://schemas.microsoft.com/office/drawing/2014/main" id="{8EBC46EA-0782-41AA-8FE4-533ED244E33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11317" y="3328901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6" name="Прямая соединительная линия 148">
            <a:extLst>
              <a:ext uri="{FF2B5EF4-FFF2-40B4-BE49-F238E27FC236}">
                <a16:creationId xmlns:a16="http://schemas.microsoft.com/office/drawing/2014/main" id="{48EA7130-F52B-4EA0-8743-5E860227DE5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04362" y="2913933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77" name="Line 122">
            <a:extLst>
              <a:ext uri="{FF2B5EF4-FFF2-40B4-BE49-F238E27FC236}">
                <a16:creationId xmlns:a16="http://schemas.microsoft.com/office/drawing/2014/main" id="{95AF9607-CFDD-416D-9C5A-3937AB74FB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97854" y="2545857"/>
            <a:ext cx="1114" cy="4051496"/>
          </a:xfrm>
          <a:prstGeom prst="line">
            <a:avLst/>
          </a:prstGeom>
          <a:noFill/>
          <a:ln w="15748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78" name="Прямая соединительная линия 155">
            <a:extLst>
              <a:ext uri="{FF2B5EF4-FFF2-40B4-BE49-F238E27FC236}">
                <a16:creationId xmlns:a16="http://schemas.microsoft.com/office/drawing/2014/main" id="{2B74C7F2-635E-4A46-A2E5-D85A85B754C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30122" y="2937103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9" name="Прямая соединительная линия 157">
            <a:extLst>
              <a:ext uri="{FF2B5EF4-FFF2-40B4-BE49-F238E27FC236}">
                <a16:creationId xmlns:a16="http://schemas.microsoft.com/office/drawing/2014/main" id="{92080386-22A9-4557-B081-205A6951E66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05949" y="6109004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0" name="Прямая соединительная линия 162">
            <a:extLst>
              <a:ext uri="{FF2B5EF4-FFF2-40B4-BE49-F238E27FC236}">
                <a16:creationId xmlns:a16="http://schemas.microsoft.com/office/drawing/2014/main" id="{AC955D4A-52B5-4546-9844-DE2438FB8A4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07457" y="4697957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1" name="Прямая соединительная линия 167">
            <a:extLst>
              <a:ext uri="{FF2B5EF4-FFF2-40B4-BE49-F238E27FC236}">
                <a16:creationId xmlns:a16="http://schemas.microsoft.com/office/drawing/2014/main" id="{CA0095F6-757B-49F7-A5C1-7F4083B6B1A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04362" y="4023911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2" name="Прямая соединительная линия 148">
            <a:extLst>
              <a:ext uri="{FF2B5EF4-FFF2-40B4-BE49-F238E27FC236}">
                <a16:creationId xmlns:a16="http://schemas.microsoft.com/office/drawing/2014/main" id="{7730A249-6644-4559-9E78-EF05537CAE4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04362" y="5435225"/>
            <a:ext cx="73025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3" name="Прямая соединительная линия 155">
            <a:extLst>
              <a:ext uri="{FF2B5EF4-FFF2-40B4-BE49-F238E27FC236}">
                <a16:creationId xmlns:a16="http://schemas.microsoft.com/office/drawing/2014/main" id="{C48D761A-FAC1-4943-A85C-A6BAFD024C9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34974" y="3661857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4" name="Прямая соединительная линия 155">
            <a:extLst>
              <a:ext uri="{FF2B5EF4-FFF2-40B4-BE49-F238E27FC236}">
                <a16:creationId xmlns:a16="http://schemas.microsoft.com/office/drawing/2014/main" id="{15829465-19DC-41F6-895E-5C5D91FCE8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34974" y="4309857"/>
            <a:ext cx="72000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86" name="Rectangle 79">
            <a:extLst>
              <a:ext uri="{FF2B5EF4-FFF2-40B4-BE49-F238E27FC236}">
                <a16:creationId xmlns:a16="http://schemas.microsoft.com/office/drawing/2014/main" id="{AF266FC1-2C20-46A8-9FC6-CB50ECD51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4244" y="5721485"/>
            <a:ext cx="805930" cy="726601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lIns="87977" tIns="45748" rIns="87977" bIns="45748" anchor="ctr"/>
          <a:lstStyle/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Отдел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обеспечению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деятельности комиссии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по делам 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несовершеннолетних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и защите их прав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администрации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города Прокопьевска</a:t>
            </a:r>
          </a:p>
          <a:p>
            <a:pPr algn="ctr" defTabSz="439738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36563" algn="l"/>
                <a:tab pos="876300" algn="l"/>
                <a:tab pos="1316038" algn="l"/>
                <a:tab pos="1755775" algn="l"/>
                <a:tab pos="2193925" algn="l"/>
                <a:tab pos="2633663" algn="l"/>
                <a:tab pos="3073400" algn="l"/>
                <a:tab pos="3511550" algn="l"/>
                <a:tab pos="3951288" algn="l"/>
                <a:tab pos="4389438" algn="l"/>
                <a:tab pos="4829175" algn="l"/>
                <a:tab pos="5268913" algn="l"/>
                <a:tab pos="5707063" algn="l"/>
                <a:tab pos="6146800" algn="l"/>
                <a:tab pos="6586538" algn="l"/>
                <a:tab pos="7026275" algn="l"/>
                <a:tab pos="7464425" algn="l"/>
                <a:tab pos="7904163" algn="l"/>
                <a:tab pos="8342313" algn="l"/>
                <a:tab pos="8780463" algn="l"/>
              </a:tabLst>
            </a:pPr>
            <a:endParaRPr lang="ru-RU" sz="600" dirty="0">
              <a:solidFill>
                <a:srgbClr val="000000"/>
              </a:solidFill>
              <a:latin typeface="Times New Roman Cyr" charset="0"/>
            </a:endParaRPr>
          </a:p>
        </p:txBody>
      </p:sp>
      <p:cxnSp>
        <p:nvCxnSpPr>
          <p:cNvPr id="187" name="Прямая соединительная линия 157">
            <a:extLst>
              <a:ext uri="{FF2B5EF4-FFF2-40B4-BE49-F238E27FC236}">
                <a16:creationId xmlns:a16="http://schemas.microsoft.com/office/drawing/2014/main" id="{C796F9E8-B6FF-4444-A84C-EEEE502B19E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97854" y="6597353"/>
            <a:ext cx="71438" cy="0"/>
          </a:xfrm>
          <a:prstGeom prst="line">
            <a:avLst/>
          </a:prstGeom>
          <a:noFill/>
          <a:ln w="18923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88" name="Rectangle 137">
            <a:extLst>
              <a:ext uri="{FF2B5EF4-FFF2-40B4-BE49-F238E27FC236}">
                <a16:creationId xmlns:a16="http://schemas.microsoft.com/office/drawing/2014/main" id="{EF36E995-CD05-4DAB-9C5D-C3D7B3882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76" y="5706495"/>
            <a:ext cx="4237806" cy="10157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87977" tIns="45748" rIns="87977" bIns="45748">
            <a:spAutoFit/>
          </a:bodyPr>
          <a:lstStyle/>
          <a:p>
            <a:pPr defTabSz="439738" eaLnBrk="0" hangingPunct="0">
              <a:buClr>
                <a:srgbClr val="000000"/>
              </a:buClr>
              <a:buSzPct val="100000"/>
              <a:buFont typeface="Times New Roman Cyr" charset="0"/>
              <a:buNone/>
              <a:tabLst>
                <a:tab pos="0" algn="l"/>
                <a:tab pos="893763" algn="l"/>
                <a:tab pos="1787525" algn="l"/>
                <a:tab pos="2681288" algn="l"/>
                <a:tab pos="3575050" algn="l"/>
                <a:tab pos="4468813" algn="l"/>
                <a:tab pos="5362575" algn="l"/>
                <a:tab pos="6257925" algn="l"/>
                <a:tab pos="7150100" algn="l"/>
                <a:tab pos="8045450" algn="l"/>
                <a:tab pos="8937625" algn="l"/>
                <a:tab pos="9832975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             </a:t>
            </a:r>
          </a:p>
          <a:p>
            <a:pPr defTabSz="439738" eaLnBrk="0" hangingPunct="0">
              <a:buClr>
                <a:srgbClr val="000000"/>
              </a:buClr>
              <a:buSzPct val="100000"/>
              <a:buFont typeface="Times New Roman Cyr" charset="0"/>
              <a:buNone/>
              <a:tabLst>
                <a:tab pos="0" algn="l"/>
                <a:tab pos="893763" algn="l"/>
                <a:tab pos="1787525" algn="l"/>
                <a:tab pos="2681288" algn="l"/>
                <a:tab pos="3575050" algn="l"/>
                <a:tab pos="4468813" algn="l"/>
                <a:tab pos="5362575" algn="l"/>
                <a:tab pos="6257925" algn="l"/>
                <a:tab pos="7150100" algn="l"/>
                <a:tab pos="8045450" algn="l"/>
                <a:tab pos="8937625" algn="l"/>
                <a:tab pos="9832975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 Cyr" charset="0"/>
              </a:rPr>
              <a:t>Председатель Прокопьевского </a:t>
            </a:r>
          </a:p>
          <a:p>
            <a:pPr defTabSz="439738" eaLnBrk="0" hangingPunct="0">
              <a:buClr>
                <a:srgbClr val="000000"/>
              </a:buClr>
              <a:buSzPct val="100000"/>
              <a:buFont typeface="Times New Roman Cyr" charset="0"/>
              <a:buNone/>
              <a:tabLst>
                <a:tab pos="0" algn="l"/>
                <a:tab pos="893763" algn="l"/>
                <a:tab pos="1787525" algn="l"/>
                <a:tab pos="2681288" algn="l"/>
                <a:tab pos="3575050" algn="l"/>
                <a:tab pos="4468813" algn="l"/>
                <a:tab pos="5362575" algn="l"/>
                <a:tab pos="6257925" algn="l"/>
                <a:tab pos="7150100" algn="l"/>
                <a:tab pos="8045450" algn="l"/>
                <a:tab pos="8937625" algn="l"/>
                <a:tab pos="9832975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 Cyr" charset="0"/>
              </a:rPr>
              <a:t>городского Совета народных депутатов  </a:t>
            </a:r>
          </a:p>
          <a:p>
            <a:pPr defTabSz="439738" eaLnBrk="0" hangingPunct="0">
              <a:buClr>
                <a:srgbClr val="000000"/>
              </a:buClr>
              <a:buSzPct val="100000"/>
              <a:buFont typeface="Times New Roman Cyr" charset="0"/>
              <a:buNone/>
              <a:tabLst>
                <a:tab pos="0" algn="l"/>
                <a:tab pos="893763" algn="l"/>
                <a:tab pos="1787525" algn="l"/>
                <a:tab pos="2681288" algn="l"/>
                <a:tab pos="3575050" algn="l"/>
                <a:tab pos="4468813" algn="l"/>
                <a:tab pos="5362575" algn="l"/>
                <a:tab pos="6257925" algn="l"/>
                <a:tab pos="7150100" algn="l"/>
                <a:tab pos="8045450" algn="l"/>
                <a:tab pos="8937625" algn="l"/>
                <a:tab pos="9832975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 Cyr" charset="0"/>
              </a:rPr>
              <a:t>                                                                             </a:t>
            </a:r>
          </a:p>
          <a:p>
            <a:pPr defTabSz="439738" eaLnBrk="0" hangingPunct="0">
              <a:buClr>
                <a:srgbClr val="000000"/>
              </a:buClr>
              <a:buSzPct val="100000"/>
              <a:buFont typeface="Times New Roman Cyr" charset="0"/>
              <a:buNone/>
              <a:tabLst>
                <a:tab pos="0" algn="l"/>
                <a:tab pos="893763" algn="l"/>
                <a:tab pos="1787525" algn="l"/>
                <a:tab pos="2681288" algn="l"/>
                <a:tab pos="3575050" algn="l"/>
                <a:tab pos="4468813" algn="l"/>
                <a:tab pos="5362575" algn="l"/>
                <a:tab pos="6257925" algn="l"/>
                <a:tab pos="7150100" algn="l"/>
                <a:tab pos="8045450" algn="l"/>
                <a:tab pos="8937625" algn="l"/>
                <a:tab pos="9832975" algn="l"/>
              </a:tabLst>
            </a:pPr>
            <a:r>
              <a:rPr lang="ru-RU" sz="1200" dirty="0">
                <a:solidFill>
                  <a:srgbClr val="000000"/>
                </a:solidFill>
                <a:latin typeface="Times New Roman Cyr" charset="0"/>
              </a:rPr>
              <a:t>З.А. </a:t>
            </a:r>
            <a:r>
              <a:rPr lang="ru-RU" sz="1200" dirty="0" err="1">
                <a:solidFill>
                  <a:srgbClr val="000000"/>
                </a:solidFill>
                <a:latin typeface="Times New Roman Cyr" charset="0"/>
              </a:rPr>
              <a:t>Вальшина</a:t>
            </a:r>
            <a:r>
              <a:rPr lang="ru-RU" sz="1200" dirty="0">
                <a:solidFill>
                  <a:srgbClr val="000000"/>
                </a:solidFill>
                <a:latin typeface="Times New Roman Cyr" charset="0"/>
              </a:rPr>
              <a:t> ___________________________</a:t>
            </a:r>
          </a:p>
          <a:p>
            <a:pPr defTabSz="439738" eaLnBrk="0" hangingPunct="0">
              <a:buClr>
                <a:srgbClr val="000000"/>
              </a:buClr>
              <a:buSzPct val="100000"/>
              <a:buFont typeface="Times New Roman Cyr" charset="0"/>
              <a:buNone/>
              <a:tabLst>
                <a:tab pos="0" algn="l"/>
                <a:tab pos="893763" algn="l"/>
                <a:tab pos="1787525" algn="l"/>
                <a:tab pos="2681288" algn="l"/>
                <a:tab pos="3575050" algn="l"/>
                <a:tab pos="4468813" algn="l"/>
                <a:tab pos="5362575" algn="l"/>
                <a:tab pos="6257925" algn="l"/>
                <a:tab pos="7150100" algn="l"/>
                <a:tab pos="8045450" algn="l"/>
                <a:tab pos="8937625" algn="l"/>
                <a:tab pos="9832975" algn="l"/>
              </a:tabLst>
            </a:pPr>
            <a:r>
              <a:rPr lang="ru-RU" sz="600" dirty="0">
                <a:solidFill>
                  <a:srgbClr val="000000"/>
                </a:solidFill>
                <a:latin typeface="Times New Roman Cyr" charset="0"/>
              </a:rPr>
              <a:t>            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7" dur="500"/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/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 additive="repl">
                                        <p:cTn id="13" dur="500"/>
                                        <p:tgtEl>
                                          <p:spTgt spid="3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937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937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78765</TotalTime>
  <Words>413</Words>
  <Application>Microsoft Office PowerPoint</Application>
  <PresentationFormat>Лист A4 (210x297 мм)</PresentationFormat>
  <Paragraphs>241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Times New Roman</vt:lpstr>
      <vt:lpstr>Times New Roman Cyr</vt:lpstr>
      <vt:lpstr>1_Оформление по умолчанию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Alexandre Katalov</dc:creator>
  <cp:lastModifiedBy>Отрубенникова Ирина Васильевна</cp:lastModifiedBy>
  <cp:revision>237</cp:revision>
  <cp:lastPrinted>2024-07-04T09:56:11Z</cp:lastPrinted>
  <dcterms:created xsi:type="dcterms:W3CDTF">1601-01-01T00:00:00Z</dcterms:created>
  <dcterms:modified xsi:type="dcterms:W3CDTF">2024-07-04T10:06:17Z</dcterms:modified>
</cp:coreProperties>
</file>