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1022" r:id="rId3"/>
    <p:sldId id="1024" r:id="rId4"/>
    <p:sldId id="1023" r:id="rId5"/>
    <p:sldId id="1018" r:id="rId6"/>
    <p:sldId id="1019" r:id="rId7"/>
    <p:sldId id="1032" r:id="rId8"/>
    <p:sldId id="1025" r:id="rId9"/>
    <p:sldId id="1030" r:id="rId10"/>
    <p:sldId id="1029" r:id="rId11"/>
    <p:sldId id="1031" r:id="rId12"/>
    <p:sldId id="1027" r:id="rId13"/>
    <p:sldId id="1015" r:id="rId14"/>
    <p:sldId id="1028" r:id="rId15"/>
    <p:sldId id="1033" r:id="rId16"/>
    <p:sldId id="1034" r:id="rId17"/>
    <p:sldId id="1036" r:id="rId18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F793945-9B5E-479A-9093-71C1C34E7F3C}">
          <p14:sldIdLst>
            <p14:sldId id="256"/>
            <p14:sldId id="1022"/>
            <p14:sldId id="1024"/>
            <p14:sldId id="1023"/>
            <p14:sldId id="1018"/>
            <p14:sldId id="1019"/>
            <p14:sldId id="1032"/>
            <p14:sldId id="1025"/>
            <p14:sldId id="1030"/>
            <p14:sldId id="1029"/>
            <p14:sldId id="1031"/>
            <p14:sldId id="1027"/>
            <p14:sldId id="1015"/>
            <p14:sldId id="1028"/>
            <p14:sldId id="1033"/>
            <p14:sldId id="1034"/>
            <p14:sldId id="10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Александровна Каширская" initials="ЕАК" lastIdx="2" clrIdx="0">
    <p:extLst>
      <p:ext uri="{19B8F6BF-5375-455C-9EA6-DF929625EA0E}">
        <p15:presenceInfo xmlns:p15="http://schemas.microsoft.com/office/powerpoint/2012/main" userId="S-1-5-21-2859260603-985568080-1471953204-13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45E"/>
    <a:srgbClr val="63A0D7"/>
    <a:srgbClr val="CC9900"/>
    <a:srgbClr val="DEB400"/>
    <a:srgbClr val="7AAADB"/>
    <a:srgbClr val="3E4464"/>
    <a:srgbClr val="576A87"/>
    <a:srgbClr val="45546B"/>
    <a:srgbClr val="607796"/>
    <a:srgbClr val="EE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269" autoAdjust="0"/>
  </p:normalViewPr>
  <p:slideViewPr>
    <p:cSldViewPr snapToGrid="0" showGuides="1">
      <p:cViewPr>
        <p:scale>
          <a:sx n="100" d="100"/>
          <a:sy n="100" d="100"/>
        </p:scale>
        <p:origin x="828" y="90"/>
      </p:cViewPr>
      <p:guideLst>
        <p:guide orient="horz" pos="2183"/>
        <p:guide pos="3817"/>
      </p:guideLst>
    </p:cSldViewPr>
  </p:slideViewPr>
  <p:outlineViewPr>
    <p:cViewPr>
      <p:scale>
        <a:sx n="33" d="100"/>
        <a:sy n="33" d="100"/>
      </p:scale>
      <p:origin x="0" y="-2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A76CC-E96E-4148-BCD0-C901FC21A015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9A2F1-7022-491C-BA4B-550960E1CA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38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9A2F1-7022-491C-BA4B-550960E1CAD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35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9A2F1-7022-491C-BA4B-550960E1CAD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5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C9C0F-DEA3-4546-88E2-4DCFBED84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905391-4F27-4349-9035-C2D717B9D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AFE343-0407-4D4D-BF0E-559AB2CB2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31D07D-6376-48BF-9126-13C552BC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B62995-6786-4A15-B710-47404F5B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24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4FDB2-36C3-48EC-B7F7-1BE5282B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0268F1-6762-4FB6-B27C-AEB2AF86B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C382C-8BAB-4570-9A9F-23D725D1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95353-755B-4910-9907-3492374D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04F38-1E8C-4623-9A91-C1CA4537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64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97FC2A-61D3-42D7-8751-FEE40CF82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54605C-2D70-42CC-9B7A-1759EC464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BAD86-2BF9-4077-9180-8839E543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494AF-9F88-496E-BD24-5D494DD0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CBB7B1-CAE6-4204-98AB-EFD3ECE0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45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D4F2C-A88D-40A7-B801-BDEF0FCF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B34A2-D857-4B69-B92E-684F0B1F8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AA5516-E6FF-444B-A47F-65304B16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693DF-65FC-4787-9066-266AF659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F00104-D297-4524-B6AD-D09A5217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02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281E5-4CAD-4661-BD19-0B481020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FC143E-57DB-4DA0-91A7-EB069A96A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8BCA86-FA26-48EE-9E95-AE905861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93F2E-6DC7-4B63-AB74-B2E33EC3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D5A8A6-C911-4465-BA1F-D69E28F6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1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E4B0D-847E-4C9F-BF78-007A63C2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55C4EE-144D-49A6-95E8-686AFD19C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8C30B5-70A5-4DAB-A74E-FE168CD1D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0E9BB0-DDBC-4B26-A983-2FB028E6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AFE05-7ABC-4596-8DE3-EB21125B6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105CEE-7777-4ED8-A65E-6D3EB28A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8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7882E-E9F5-48E7-AAEC-644C0BA61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1C3AEA-DD40-453D-AFFE-63693B628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709941-0E1B-400D-9E17-A3E9E735B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DBB8FB-0F09-4A7F-8D8F-44DEB1F85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381522-165B-4FDF-B697-B71C90D26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393C44-96FB-4CE0-8B6A-1B3F94D9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76BD6-D666-4494-8D89-E6F9A165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B32C72-0075-4767-B20B-ABA11295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62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E9C9E-2E01-4111-9AA7-7EE99E71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F428DC-ECE7-4F79-AC53-F308F2C0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593B76-4439-4158-91D2-E660A2A9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C5D7C6-0A96-434B-A926-1B214507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9FDFB3-9477-4E71-96BF-AB94D9E3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120473-3C2C-451A-8607-341FEB51C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072CB6-9162-47FE-8830-CACFF661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82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F5BE2-A329-4580-9243-21D3D6F05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35ECB4-25EB-42A0-BAD4-6208406FA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837BD9-A8C2-4AA5-8906-56AB89D4D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D79310-51D8-4FEE-B8B8-53BCBF80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FB52EE-694B-4EAE-B193-33DD740F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8FA16-EA71-4D6D-93FC-E1516FCC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49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30CF7-426F-4BBF-B551-69D0E13F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8B3A16-9EF7-4331-973F-3CC8D7D4F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B3A43B-BEDC-4E80-8A0D-981E2E116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508FCB-DA7D-4311-94C5-233B758A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D4A287-E61A-4ED8-8528-5BF02B81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ABD41-F577-4FA8-BAFE-3C9B4B41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6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7943E-ADC8-4DE2-B86B-341D85F1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B2597E-C2D1-4FA3-B39D-D8254842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CC32AA-3DB5-4D0C-A45E-4E68E59A4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6F482-B529-435B-BF57-90EB66A4549C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93B2A-88EA-4822-9F06-686FA7259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FFE4BC-F831-4264-9EBE-B206453D3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DCDBD-AEF0-4DD3-8F7E-0E34D7276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39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vest_prkp@inbox.r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8796" y="1443818"/>
            <a:ext cx="9230938" cy="86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Объект культурного наследия регионального значения</a:t>
            </a:r>
            <a:endParaRPr lang="ru-RU" sz="3000" b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1EBEA7-154A-4DDC-A648-F8686AB0F3FD}"/>
              </a:ext>
            </a:extLst>
          </p:cNvPr>
          <p:cNvSpPr/>
          <p:nvPr/>
        </p:nvSpPr>
        <p:spPr>
          <a:xfrm>
            <a:off x="4129457" y="4418961"/>
            <a:ext cx="4164923" cy="644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25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г. Прокопьевск, пер. </a:t>
            </a:r>
            <a:r>
              <a:rPr lang="ru-RU" sz="2500" b="1" kern="0" dirty="0" err="1">
                <a:solidFill>
                  <a:schemeClr val="bg1"/>
                </a:solidFill>
                <a:latin typeface="Arial Narrow" panose="020B0606020202030204" pitchFamily="34" charset="0"/>
              </a:rPr>
              <a:t>Артема</a:t>
            </a:r>
            <a:r>
              <a:rPr lang="ru-RU" sz="25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, 6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AB4081-C2E3-4AD8-9977-D71428E29906}"/>
              </a:ext>
            </a:extLst>
          </p:cNvPr>
          <p:cNvSpPr/>
          <p:nvPr/>
        </p:nvSpPr>
        <p:spPr>
          <a:xfrm>
            <a:off x="2235200" y="2864240"/>
            <a:ext cx="7396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40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Кинотеатр </a:t>
            </a:r>
          </a:p>
          <a:p>
            <a:pPr indent="450215" algn="ctr">
              <a:spcAft>
                <a:spcPts val="0"/>
              </a:spcAft>
            </a:pPr>
            <a:r>
              <a:rPr lang="ru-RU" sz="40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имени Николая Островского </a:t>
            </a:r>
            <a:endParaRPr lang="ru-RU" sz="40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24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9986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E9763C-C4E5-487D-BAB1-24912DEAD227}"/>
              </a:ext>
            </a:extLst>
          </p:cNvPr>
          <p:cNvSpPr/>
          <p:nvPr/>
        </p:nvSpPr>
        <p:spPr>
          <a:xfrm>
            <a:off x="1110701" y="74295"/>
            <a:ext cx="98966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Кинотеатр им. Н. Островского – предложения для инвесторов</a:t>
            </a:r>
          </a:p>
        </p:txBody>
      </p:sp>
      <p:pic>
        <p:nvPicPr>
          <p:cNvPr id="17" name="object 2">
            <a:extLst>
              <a:ext uri="{FF2B5EF4-FFF2-40B4-BE49-F238E27FC236}">
                <a16:creationId xmlns:a16="http://schemas.microsoft.com/office/drawing/2014/main" id="{73F689CE-9E1D-4B4C-8B0B-4BB250F4726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28036" y="5007394"/>
            <a:ext cx="1166489" cy="98653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F7D75C-822A-49BB-94D8-9AFB9D5BC311}"/>
              </a:ext>
            </a:extLst>
          </p:cNvPr>
          <p:cNvGrpSpPr/>
          <p:nvPr/>
        </p:nvGrpSpPr>
        <p:grpSpPr>
          <a:xfrm>
            <a:off x="595746" y="1529235"/>
            <a:ext cx="10790262" cy="4464693"/>
            <a:chOff x="217055" y="1006039"/>
            <a:chExt cx="10790262" cy="4464693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A4CA72D4-DE0F-40AD-ADA4-DC3BD9450ECB}"/>
                </a:ext>
              </a:extLst>
            </p:cNvPr>
            <p:cNvSpPr txBox="1"/>
            <p:nvPr/>
          </p:nvSpPr>
          <p:spPr>
            <a:xfrm>
              <a:off x="2567987" y="1006039"/>
              <a:ext cx="8439330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92075" algn="just">
                <a:lnSpc>
                  <a:spcPct val="100000"/>
                </a:lnSpc>
                <a:spcBef>
                  <a:spcPts val="1145"/>
                </a:spcBef>
              </a:pPr>
              <a:r>
                <a:rPr lang="ru-RU"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восстановление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объектов</a:t>
              </a:r>
              <a:r>
                <a:rPr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культурного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наследия</a:t>
              </a:r>
              <a:r>
                <a:rPr sz="1600" spc="-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(ОКН),</a:t>
              </a:r>
              <a:r>
                <a:rPr lang="en-US"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в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том</a:t>
              </a:r>
              <a:r>
                <a:rPr sz="1600" spc="-4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числе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разработка</a:t>
              </a:r>
              <a:r>
                <a:rPr sz="1600" spc="-4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проектной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документации,</a:t>
              </a:r>
              <a:r>
                <a:rPr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работы</a:t>
              </a:r>
              <a:r>
                <a:rPr sz="1600" spc="-4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по</a:t>
              </a:r>
              <a:r>
                <a:rPr sz="1600" spc="-3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сохранению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ОКН, </a:t>
              </a:r>
              <a:r>
                <a:rPr sz="1600" spc="-10" dirty="0" err="1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приспособление</a:t>
              </a:r>
              <a:r>
                <a:rPr sz="1600" spc="1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для</a:t>
              </a:r>
              <a:r>
                <a:rPr sz="1600" spc="5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современного</a:t>
              </a:r>
              <a:r>
                <a:rPr sz="1600" spc="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spc="-10" dirty="0" err="1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использовани</a:t>
              </a:r>
              <a:r>
                <a:rPr lang="ru-RU"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я</a:t>
              </a:r>
              <a:endParaRPr lang="ru-RU"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F40C5C0A-FC2B-46A6-9613-4F36476BED48}"/>
                </a:ext>
              </a:extLst>
            </p:cNvPr>
            <p:cNvSpPr/>
            <p:nvPr/>
          </p:nvSpPr>
          <p:spPr>
            <a:xfrm>
              <a:off x="217055" y="1249404"/>
              <a:ext cx="1629002" cy="249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055"/>
                </a:lnSpc>
              </a:pPr>
              <a:r>
                <a:rPr lang="ru-RU" b="1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Цель</a:t>
              </a:r>
              <a:r>
                <a:rPr lang="ru-RU" b="1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b="1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кредита</a:t>
              </a:r>
              <a:endParaRPr lang="ru-RU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8C9487B5-BF9C-47EC-9AC4-C6DF71F28F2C}"/>
                </a:ext>
              </a:extLst>
            </p:cNvPr>
            <p:cNvSpPr/>
            <p:nvPr/>
          </p:nvSpPr>
          <p:spPr>
            <a:xfrm>
              <a:off x="244764" y="1892636"/>
              <a:ext cx="1730602" cy="5975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600" b="1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Ставка</a:t>
              </a:r>
              <a:r>
                <a:rPr lang="ru-RU" sz="1600" b="1" spc="-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b="1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по</a:t>
              </a:r>
              <a:r>
                <a:rPr lang="ru-RU" sz="1600" b="1" spc="-3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b="1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кредиту</a:t>
              </a:r>
              <a:endParaRPr lang="en-US" sz="1600" b="1" spc="-1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600" b="1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для</a:t>
              </a:r>
              <a:r>
                <a:rPr lang="ru-RU" sz="1600" b="1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b="1" spc="-10" dirty="0" err="1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заемщика</a:t>
              </a:r>
              <a:endParaRPr lang="ru-RU"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B517C91-3DB2-432A-8699-CC3267C3434E}"/>
                </a:ext>
              </a:extLst>
            </p:cNvPr>
            <p:cNvSpPr/>
            <p:nvPr/>
          </p:nvSpPr>
          <p:spPr>
            <a:xfrm>
              <a:off x="2567987" y="1749599"/>
              <a:ext cx="60286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600" b="1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9%</a:t>
              </a:r>
              <a:r>
                <a:rPr lang="ru-RU" sz="1600" b="1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b="1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годовых</a:t>
              </a:r>
              <a:endParaRPr lang="ru-RU"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12700" marR="5080">
                <a:lnSpc>
                  <a:spcPct val="100000"/>
                </a:lnSpc>
              </a:pP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при</a:t>
              </a:r>
              <a:r>
                <a:rPr lang="ru-RU"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КС</a:t>
              </a:r>
              <a:r>
                <a:rPr lang="ru-RU"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ЦБ</a:t>
              </a:r>
              <a:r>
                <a:rPr lang="ru-RU"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не</a:t>
              </a:r>
              <a:r>
                <a:rPr lang="ru-RU"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более</a:t>
              </a:r>
              <a:r>
                <a:rPr lang="ru-RU"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21%.</a:t>
              </a:r>
              <a:r>
                <a:rPr lang="ru-RU" sz="1600" spc="-3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В</a:t>
              </a:r>
              <a:r>
                <a:rPr lang="ru-RU"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период</a:t>
              </a:r>
              <a:r>
                <a:rPr lang="ru-RU"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действия</a:t>
              </a:r>
              <a:r>
                <a:rPr lang="ru-RU" sz="1600" spc="-1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значения</a:t>
              </a:r>
              <a:r>
                <a:rPr lang="ru-RU"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КС</a:t>
              </a:r>
              <a:r>
                <a:rPr lang="ru-RU"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ЦБ</a:t>
              </a:r>
              <a:r>
                <a:rPr lang="ru-RU"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выше</a:t>
              </a:r>
              <a:r>
                <a:rPr lang="ru-RU"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21%,</a:t>
              </a:r>
              <a:endParaRPr lang="ru-RU" sz="1600" spc="-3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12700" marR="5080">
                <a:lnSpc>
                  <a:spcPct val="100000"/>
                </a:lnSpc>
              </a:pP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конечная</a:t>
              </a:r>
              <a:r>
                <a:rPr lang="ru-RU" sz="1600" spc="-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ставка</a:t>
              </a:r>
              <a:r>
                <a:rPr lang="en-US"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увеличивается</a:t>
              </a:r>
              <a:r>
                <a:rPr lang="ru-RU" sz="1600" spc="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на</a:t>
              </a:r>
              <a:r>
                <a:rPr lang="ru-RU"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разницу</a:t>
              </a:r>
              <a:r>
                <a:rPr lang="ru-RU" sz="1600" spc="-3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между</a:t>
              </a:r>
              <a:r>
                <a:rPr lang="ru-RU"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КС</a:t>
              </a:r>
              <a:r>
                <a:rPr lang="ru-RU"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ЦБ</a:t>
              </a:r>
              <a:r>
                <a:rPr lang="ru-RU"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и</a:t>
              </a:r>
              <a:r>
                <a:rPr lang="ru-RU"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21%</a:t>
              </a:r>
              <a:endParaRPr lang="ru-RU"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5D8BC22-41A1-4D8B-9CE0-02DF6EE1239F}"/>
                </a:ext>
              </a:extLst>
            </p:cNvPr>
            <p:cNvSpPr/>
            <p:nvPr/>
          </p:nvSpPr>
          <p:spPr>
            <a:xfrm>
              <a:off x="244764" y="2942539"/>
              <a:ext cx="1629002" cy="249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055"/>
                </a:lnSpc>
              </a:pPr>
              <a:r>
                <a:rPr lang="ru-RU" sz="1600" b="1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Кредиторы</a:t>
              </a:r>
              <a:endParaRPr lang="ru-RU"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6514B9C-C43B-423F-9D63-2DB05647F821}"/>
                </a:ext>
              </a:extLst>
            </p:cNvPr>
            <p:cNvSpPr/>
            <p:nvPr/>
          </p:nvSpPr>
          <p:spPr>
            <a:xfrm>
              <a:off x="244764" y="3517843"/>
              <a:ext cx="162900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Предельные сроки отдельных этапов</a:t>
              </a:r>
              <a:endParaRPr lang="ru-RU"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98FA54B-3109-435B-B248-D9E1882511D0}"/>
                </a:ext>
              </a:extLst>
            </p:cNvPr>
            <p:cNvSpPr/>
            <p:nvPr/>
          </p:nvSpPr>
          <p:spPr>
            <a:xfrm>
              <a:off x="217055" y="5093641"/>
              <a:ext cx="2096654" cy="249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055"/>
                </a:lnSpc>
              </a:pPr>
              <a:r>
                <a:rPr lang="ru-RU" sz="1600" b="1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Льготный период</a:t>
              </a:r>
              <a:endParaRPr lang="ru-RU"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4F16B44-3C69-41B5-BC32-FEEC29BD9B98}"/>
                </a:ext>
              </a:extLst>
            </p:cNvPr>
            <p:cNvSpPr/>
            <p:nvPr/>
          </p:nvSpPr>
          <p:spPr>
            <a:xfrm>
              <a:off x="2567987" y="2822762"/>
              <a:ext cx="5037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ru-RU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Сбербанк,</a:t>
              </a:r>
              <a:r>
                <a:rPr lang="ru-RU" spc="-3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ВТБ,</a:t>
              </a:r>
              <a:r>
                <a:rPr lang="ru-RU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Банк</a:t>
              </a:r>
              <a:r>
                <a:rPr lang="ru-RU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«ДОМ.РФ»,</a:t>
              </a:r>
              <a:r>
                <a:rPr lang="ru-RU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Альфа-</a:t>
              </a:r>
              <a:r>
                <a:rPr lang="ru-RU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Банк,</a:t>
              </a:r>
              <a:r>
                <a:rPr lang="ru-RU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ВЭБ.РФ</a:t>
              </a:r>
              <a:endParaRPr lang="ru-RU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E1EA89B2-9A79-478C-A527-CFA3E5B72836}"/>
                </a:ext>
              </a:extLst>
            </p:cNvPr>
            <p:cNvSpPr txBox="1"/>
            <p:nvPr/>
          </p:nvSpPr>
          <p:spPr>
            <a:xfrm>
              <a:off x="2690488" y="3522538"/>
              <a:ext cx="7423330" cy="1113125"/>
            </a:xfrm>
            <a:prstGeom prst="rect">
              <a:avLst/>
            </a:prstGeom>
          </p:spPr>
          <p:txBody>
            <a:bodyPr vert="horz" wrap="square" lIns="0" tIns="50800" rIns="0" bIns="0" rtlCol="0">
              <a:spAutoFit/>
            </a:bodyPr>
            <a:lstStyle/>
            <a:p>
              <a:pPr marL="298450" indent="-285750">
                <a:lnSpc>
                  <a:spcPct val="100000"/>
                </a:lnSpc>
                <a:spcBef>
                  <a:spcPts val="400"/>
                </a:spcBef>
                <a:buClr>
                  <a:schemeClr val="tx2">
                    <a:lumMod val="75000"/>
                  </a:schemeClr>
                </a:buClr>
                <a:buFont typeface="Wingdings" panose="05000000000000000000" pitchFamily="2" charset="2"/>
                <a:buChar char="ü"/>
                <a:tabLst>
                  <a:tab pos="193675" algn="l"/>
                </a:tabLst>
              </a:pP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Разработка</a:t>
              </a:r>
              <a:r>
                <a:rPr sz="1600" spc="-5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проектной</a:t>
              </a:r>
              <a:r>
                <a:rPr sz="1600" spc="-4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документации</a:t>
              </a:r>
              <a:r>
                <a:rPr sz="1600" spc="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–</a:t>
              </a:r>
              <a:r>
                <a:rPr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не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более</a:t>
              </a:r>
              <a:r>
                <a:rPr sz="1600" spc="-4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1,5</a:t>
              </a:r>
              <a:r>
                <a:rPr sz="1600" spc="-3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лет</a:t>
              </a:r>
              <a:endParaRPr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297815" marR="953769" indent="-285750">
                <a:lnSpc>
                  <a:spcPct val="100000"/>
                </a:lnSpc>
                <a:spcBef>
                  <a:spcPts val="300"/>
                </a:spcBef>
                <a:buClr>
                  <a:schemeClr val="tx2">
                    <a:lumMod val="75000"/>
                  </a:schemeClr>
                </a:buClr>
                <a:buFont typeface="Wingdings" panose="05000000000000000000" pitchFamily="2" charset="2"/>
                <a:buChar char="ü"/>
                <a:tabLst>
                  <a:tab pos="193675" algn="l"/>
                </a:tabLst>
              </a:pP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Проведение</a:t>
              </a:r>
              <a:r>
                <a:rPr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работ</a:t>
              </a:r>
              <a:r>
                <a:rPr sz="1600" spc="-5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по</a:t>
              </a: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сохранению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ОКН</a:t>
              </a:r>
              <a:r>
                <a:rPr sz="1600" spc="-1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и</a:t>
              </a:r>
              <a:r>
                <a:rPr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приспособлению</a:t>
              </a:r>
              <a:r>
                <a:rPr sz="1600" spc="-1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spc="-5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–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не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более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2,5-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5</a:t>
              </a: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лет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(в</a:t>
              </a:r>
              <a:r>
                <a:rPr sz="1600" spc="-1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зависимости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от</a:t>
              </a:r>
              <a:r>
                <a:rPr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площади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ОКН)</a:t>
              </a:r>
              <a:endParaRPr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297815" marR="5080" indent="-285750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ü"/>
                <a:tabLst>
                  <a:tab pos="193675" algn="l"/>
                </a:tabLst>
              </a:pP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Эксплуатационная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фаза</a:t>
              </a:r>
              <a:r>
                <a:rPr sz="1600" spc="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–</a:t>
              </a:r>
              <a:r>
                <a:rPr sz="1600" spc="-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первые</a:t>
              </a:r>
              <a:r>
                <a:rPr sz="1600" spc="-3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2</a:t>
              </a:r>
              <a:r>
                <a:rPr sz="1600" spc="-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года с</a:t>
              </a: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даты</a:t>
              </a:r>
              <a:r>
                <a:rPr sz="1600" spc="-1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акта</a:t>
              </a: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приемки</a:t>
              </a: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выполненных работ</a:t>
              </a:r>
              <a:endParaRPr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5CA46905-1551-43F5-9E7A-DA60A5CCDC95}"/>
                </a:ext>
              </a:extLst>
            </p:cNvPr>
            <p:cNvSpPr txBox="1"/>
            <p:nvPr/>
          </p:nvSpPr>
          <p:spPr>
            <a:xfrm>
              <a:off x="2690488" y="4966107"/>
              <a:ext cx="7423330" cy="5046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в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период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действия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кредитного</a:t>
              </a:r>
              <a:r>
                <a:rPr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договора,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но</a:t>
              </a:r>
              <a:r>
                <a:rPr sz="1600" spc="-2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не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более</a:t>
              </a:r>
              <a:r>
                <a:rPr sz="1600" spc="-3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8,5</a:t>
              </a:r>
              <a:r>
                <a:rPr sz="1600" spc="1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лет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с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spc="-1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учетом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предельных</a:t>
              </a:r>
              <a:r>
                <a:rPr sz="1600" spc="-5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сроков</a:t>
              </a:r>
              <a:r>
                <a:rPr sz="1600" spc="-3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отдельных</a:t>
              </a:r>
              <a:r>
                <a:rPr sz="1600" spc="-5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этапов</a:t>
              </a:r>
              <a:r>
                <a:rPr sz="1600" spc="-35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sz="1600" spc="-20" dirty="0">
                  <a:solidFill>
                    <a:srgbClr val="2C345E"/>
                  </a:solidFill>
                  <a:latin typeface="Arial Narrow" panose="020B0606020202030204" pitchFamily="34" charset="0"/>
                  <a:cs typeface="Tahoma"/>
                </a:rPr>
                <a:t>работ</a:t>
              </a:r>
              <a:endParaRPr sz="1600" dirty="0">
                <a:solidFill>
                  <a:srgbClr val="2C345E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1176B4-0809-4AD6-AD20-B248D81719FE}"/>
              </a:ext>
            </a:extLst>
          </p:cNvPr>
          <p:cNvSpPr txBox="1"/>
          <p:nvPr/>
        </p:nvSpPr>
        <p:spPr>
          <a:xfrm>
            <a:off x="4602017" y="874019"/>
            <a:ext cx="29879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Льготное кредитование</a:t>
            </a:r>
          </a:p>
        </p:txBody>
      </p:sp>
    </p:spTree>
    <p:extLst>
      <p:ext uri="{BB962C8B-B14F-4D97-AF65-F5344CB8AC3E}">
        <p14:creationId xmlns:p14="http://schemas.microsoft.com/office/powerpoint/2010/main" val="689281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984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DCA59EC-251B-4B9A-A98E-C154AD6EB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714490"/>
              </p:ext>
            </p:extLst>
          </p:nvPr>
        </p:nvGraphicFramePr>
        <p:xfrm>
          <a:off x="787974" y="1089498"/>
          <a:ext cx="10544750" cy="4786006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3501804">
                  <a:extLst>
                    <a:ext uri="{9D8B030D-6E8A-4147-A177-3AD203B41FA5}">
                      <a16:colId xmlns:a16="http://schemas.microsoft.com/office/drawing/2014/main" val="1057118314"/>
                    </a:ext>
                  </a:extLst>
                </a:gridCol>
                <a:gridCol w="7042946">
                  <a:extLst>
                    <a:ext uri="{9D8B030D-6E8A-4147-A177-3AD203B41FA5}">
                      <a16:colId xmlns:a16="http://schemas.microsoft.com/office/drawing/2014/main" val="789761685"/>
                    </a:ext>
                  </a:extLst>
                </a:gridCol>
              </a:tblGrid>
              <a:tr h="607243"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Владелец (собственник)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114990"/>
                  </a:ext>
                </a:extLst>
              </a:tr>
              <a:tr h="60724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Наименование предприятия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Администрация города Прокопьевска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5313689"/>
                  </a:ext>
                </a:extLst>
              </a:tr>
              <a:tr h="60724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Юридический адрес: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653000, г. Прокопьевск,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пр-кт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Шахтеров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, 41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277283"/>
                  </a:ext>
                </a:extLst>
              </a:tr>
              <a:tr h="607243"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Контактное лицо: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62522"/>
                  </a:ext>
                </a:extLst>
              </a:tr>
              <a:tr h="114254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Ф.И.О., должность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1125" indent="-111125">
                        <a:lnSpc>
                          <a:spcPct val="105000"/>
                        </a:lnSpc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Ермилова Любовь Владимировна </a:t>
                      </a:r>
                    </a:p>
                    <a:p>
                      <a:pPr marL="111125" indent="-111125">
                        <a:lnSpc>
                          <a:spcPct val="105000"/>
                        </a:lnSpc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Инвестиционный уполномоченный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7370459"/>
                  </a:ext>
                </a:extLst>
              </a:tr>
              <a:tr h="60724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Телефон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8 (3846) 67-42-14; 67-42-99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6201058"/>
                  </a:ext>
                </a:extLst>
              </a:tr>
              <a:tr h="60724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 Narrow" panose="020B0606020202030204" pitchFamily="34" charset="0"/>
                        </a:rPr>
                        <a:t>e</a:t>
                      </a: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en-US" sz="1600">
                          <a:effectLst/>
                          <a:latin typeface="Arial Narrow" panose="020B0606020202030204" pitchFamily="34" charset="0"/>
                        </a:rPr>
                        <a:t>mail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hlinkClick r:id="rId4"/>
                        </a:rPr>
                        <a:t>invest_prkp@inbox.ru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947916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24F51F-4AE1-4EB1-93A0-435795ACAD3B}"/>
              </a:ext>
            </a:extLst>
          </p:cNvPr>
          <p:cNvSpPr/>
          <p:nvPr/>
        </p:nvSpPr>
        <p:spPr>
          <a:xfrm>
            <a:off x="882861" y="92209"/>
            <a:ext cx="10129521" cy="553684"/>
          </a:xfrm>
          <a:prstGeom prst="rect">
            <a:avLst/>
          </a:prstGeom>
          <a:ln>
            <a:noFill/>
          </a:ln>
          <a:effectLst/>
        </p:spPr>
        <p:txBody>
          <a:bodyPr wrap="square" lIns="121706" tIns="60854" rIns="121706" bIns="60854">
            <a:spAutoFit/>
          </a:bodyPr>
          <a:lstStyle/>
          <a:p>
            <a:r>
              <a:rPr lang="ru-RU" sz="2799" b="1" dirty="0">
                <a:solidFill>
                  <a:schemeClr val="bg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Контактная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3614845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098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CF939C-7DD4-4833-9206-E67886B19B2B}"/>
              </a:ext>
            </a:extLst>
          </p:cNvPr>
          <p:cNvSpPr/>
          <p:nvPr/>
        </p:nvSpPr>
        <p:spPr>
          <a:xfrm>
            <a:off x="928391" y="43121"/>
            <a:ext cx="2662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Характеристика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265045-E1EC-4ED4-A7A5-FEA2BB34983E}"/>
              </a:ext>
            </a:extLst>
          </p:cNvPr>
          <p:cNvSpPr/>
          <p:nvPr/>
        </p:nvSpPr>
        <p:spPr>
          <a:xfrm>
            <a:off x="1657259" y="789548"/>
            <a:ext cx="11057466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" indent="-6350">
              <a:lnSpc>
                <a:spcPct val="107000"/>
              </a:lnSpc>
              <a:spcAft>
                <a:spcPts val="1470"/>
              </a:spcAft>
            </a:pPr>
            <a:r>
              <a:rPr lang="ru-RU" b="1" u="sng" dirty="0">
                <a:solidFill>
                  <a:srgbClr val="2C345E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Состояние внешних и внутренних архитектурно-конструктивных элементов объекта: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D30F0-36C0-425F-8818-DF8CFEDD4C66}"/>
              </a:ext>
            </a:extLst>
          </p:cNvPr>
          <p:cNvSpPr txBox="1"/>
          <p:nvPr/>
        </p:nvSpPr>
        <p:spPr>
          <a:xfrm>
            <a:off x="159025" y="1209749"/>
            <a:ext cx="12032975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а</a:t>
            </a:r>
            <a:r>
              <a:rPr lang="ru-RU" sz="1600" b="1" dirty="0">
                <a:solidFill>
                  <a:srgbClr val="2C345E"/>
                </a:solidFill>
                <a:latin typeface="Arial Narrow" panose="020B0606020202030204" pitchFamily="34" charset="0"/>
              </a:rPr>
              <a:t>) основания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 геологических изысканий периода строительства не сохранилось.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б) </a:t>
            </a:r>
            <a:r>
              <a:rPr lang="ru-RU" sz="1600" b="1" dirty="0">
                <a:solidFill>
                  <a:srgbClr val="2C345E"/>
                </a:solidFill>
                <a:latin typeface="Arial Narrow" panose="020B0606020202030204" pitchFamily="34" charset="0"/>
              </a:rPr>
              <a:t>несущие конструкции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фундаменты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— бутовые ленточные, состояние — ограниченно работоспособное. Требуется проведение изыскательских работ по определению состояния фундаментов.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цоколь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— кирпичный в неудовлетворительном состоянии.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отмостка со стороны северного, восточного и южного фасадов асфальтобетонная, переходящая в тротуар, в удовлетворительном состоянии. Со стороны западного фасада отмостка отсутствует.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наружные стены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 кирпичные, оштукатуренные, окрашены фасадной краской. На стенах ротонды наблюдаются глубокие трещины. На всех фасадах фиксируются многочисленные отслоения отделочного слоя, местами утраты кирпичной кладки, следы разрушения (вымораживание, выветривание) кирпичей. Общее состояние стен неудовлетворительное.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внутренние стены и перегородки — несущие стены и перегородки выполнены из кирпича. Наблюдаются многочисленные трещины, грибок, происходит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подмокание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. Общее состояние внутренних стен неудовлетворительное.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КОЛОННЫ портик с небольшим выносом на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четырех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колоннах ионического ордера высотой в два этажа. Ритм колонн повторен на фасадной стене плоскими пилястрами с ионическими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полукапителями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. Состояние — работоспособное.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столбы — отсутствуют;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прочее — отсутствует;</a:t>
            </a:r>
          </a:p>
          <a:p>
            <a:r>
              <a:rPr lang="ru-RU" sz="1600" b="1" dirty="0">
                <a:solidFill>
                  <a:srgbClr val="2C345E"/>
                </a:solidFill>
                <a:latin typeface="Arial Narrow" panose="020B0606020202030204" pitchFamily="34" charset="0"/>
              </a:rPr>
              <a:t>в) перекрытия</a:t>
            </a:r>
          </a:p>
          <a:p>
            <a:r>
              <a:rPr lang="ru-RU" sz="1600" i="1" dirty="0" err="1">
                <a:solidFill>
                  <a:srgbClr val="2C345E"/>
                </a:solidFill>
                <a:latin typeface="Arial Narrow" panose="020B0606020202030204" pitchFamily="34" charset="0"/>
              </a:rPr>
              <a:t>надподвальные</a:t>
            </a:r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 монолитные железобетонные. Состояние — работоспособное.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междуэтажные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— монолитные железобетонные. Состояние — работоспособное.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чердачное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- монолитные железобетонные. Наблюдается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подмокание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из-за протекания крыши. На некоторых участках фиксируются провалы. Состояние — аварийное.</a:t>
            </a:r>
          </a:p>
          <a:p>
            <a:endParaRPr lang="ru-RU" sz="1600" dirty="0">
              <a:solidFill>
                <a:srgbClr val="2C345E"/>
              </a:solidFill>
              <a:latin typeface="Arial Narrow" panose="020B0606020202030204" pitchFamily="34" charset="0"/>
            </a:endParaRPr>
          </a:p>
          <a:p>
            <a:endParaRPr lang="ru-RU" sz="1900" dirty="0">
              <a:solidFill>
                <a:srgbClr val="2C3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91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984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CF939C-7DD4-4833-9206-E67886B19B2B}"/>
              </a:ext>
            </a:extLst>
          </p:cNvPr>
          <p:cNvSpPr/>
          <p:nvPr/>
        </p:nvSpPr>
        <p:spPr>
          <a:xfrm>
            <a:off x="928391" y="43121"/>
            <a:ext cx="2662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Характеристика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D30F0-36C0-425F-8818-DF8CFEDD4C66}"/>
              </a:ext>
            </a:extLst>
          </p:cNvPr>
          <p:cNvSpPr txBox="1"/>
          <p:nvPr/>
        </p:nvSpPr>
        <p:spPr>
          <a:xfrm>
            <a:off x="49039" y="781223"/>
            <a:ext cx="1209392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C345E"/>
                </a:solidFill>
                <a:latin typeface="Arial Narrow" panose="020B0606020202030204" pitchFamily="34" charset="0"/>
              </a:rPr>
              <a:t>г) фасады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отделка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— штукатурка. Наблюдаются многочисленные трещины, повсеместно осыпается, на некоторых фасадах штукатурка утрачена полностью. Состояние  неудовлетворительное;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окраска стен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 первый этаж южного и части западного фасадов окрашен фасадной краской терракотового цвета. Угол главного и восточного фасада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таюке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выкрашен фасадной краской темно-розового цвета. Второй этаж вышеуказанных фасадов, восточный и северный фасады выкрашены фасадной краской охристого цвета. Капители колонн и пояски на фасадах выделены белым цветом. Колонны и пилястры входного портика не окрашены Состояние окраски — неудовлетворительное.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лоджии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 отсутствуют;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декоративные элементы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 лепной растительный орнамент с лирой, пятиконечной звездой и серпом и молотом в центре украшают тимпан треугольного фронтона. На потолке входного портика квадратные гипсовые розетки. Ионические капители колон и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полукапители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пилястр входного портика. Состояние вышеуказанных элементов  неудовлетворительное.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карнизы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 кирпичные. На главном и части западного фасада межэтажные пояски. Состояние всех карнизов — неудовлетворительное.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крыльца и входы: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главный вход в виде бетонного крыльца, наблюдаются крупные трещины и сколы ступеней. Двери деревянные, с утраченным верхним остеклением. Имеется тамбур.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два эвакуационных выхода из большого зрительного зала — двери глухие металлические, не окрашенные. Имеется тамбур.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один эвакуационный выход из малого зрительного зала — дверь глухая металлическая, не окрашена. Бетонное крыльцо с многочисленными трещинами и сколами. Неокрашенные металлические перила.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служебный вход со стороны западного фасада — дверь глухая деревянная, окрашена.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Бетонное крыльцо с многочисленными трещинами и сколами;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со стороны восточного фасада пристроен дополнительный вход в подвал с тамбуром. Состояние вышеописанных элементов — неудовлетворительное.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Прочее -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на	фризе	антаблемента	выполнена	надпись	&lt;&lt;Кинотеатр им. Н. Островского». Зафиксирована утрата литер	и &lt;&lt;В». Состояние  неудовлетворительное.</a:t>
            </a:r>
          </a:p>
          <a:p>
            <a:endParaRPr lang="ru-RU" sz="1600" dirty="0">
              <a:solidFill>
                <a:srgbClr val="2C345E"/>
              </a:solidFill>
              <a:latin typeface="Arial Narrow" panose="020B0606020202030204" pitchFamily="34" charset="0"/>
            </a:endParaRPr>
          </a:p>
          <a:p>
            <a:endParaRPr lang="ru-RU" dirty="0">
              <a:solidFill>
                <a:srgbClr val="2C345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59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098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CF939C-7DD4-4833-9206-E67886B19B2B}"/>
              </a:ext>
            </a:extLst>
          </p:cNvPr>
          <p:cNvSpPr/>
          <p:nvPr/>
        </p:nvSpPr>
        <p:spPr>
          <a:xfrm>
            <a:off x="928391" y="43121"/>
            <a:ext cx="2662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Характеристика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D30F0-36C0-425F-8818-DF8CFEDD4C66}"/>
              </a:ext>
            </a:extLst>
          </p:cNvPr>
          <p:cNvSpPr txBox="1"/>
          <p:nvPr/>
        </p:nvSpPr>
        <p:spPr>
          <a:xfrm>
            <a:off x="249608" y="897636"/>
            <a:ext cx="11942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C345E"/>
                </a:solidFill>
                <a:latin typeface="Arial Narrow" panose="020B0606020202030204" pitchFamily="34" charset="0"/>
              </a:rPr>
              <a:t>д) крыша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Кровля -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волновой шифер. Наблюдаются протечки, на локальных участках утраты. Состояние — аварийное.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стропила — отсутствуют.</a:t>
            </a:r>
          </a:p>
          <a:p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обрешетка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— дощатая по металлическим фермам из обрезной доски толщиной 25 мм, состояние — неудовлетворительное.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слуховые окна — отсутствуют.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водосточные трубы — отсутствуют.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воронки — отсутствуют.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сливы и желоба — отсутствуют.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парапет — отсутствует.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прочее крыша по металлическим фермам, на которых отсутствует антикоррозийная окраска. Состояние — ограничено работоспособное.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е) интерьеры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стены и перегородки	несущие стены и перегородки выполнены из кирпича, оштукатурены и окрашены. Наблюдаются многочисленные трещины, грибок, происходит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подмокание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. Общее состояние внутренних стен неудовлетворительное.</a:t>
            </a:r>
          </a:p>
          <a:p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полы — в фойе первого этажа бетонные </a:t>
            </a:r>
            <a:r>
              <a:rPr lang="ru-RU" dirty="0" err="1">
                <a:solidFill>
                  <a:srgbClr val="2C345E"/>
                </a:solidFill>
                <a:latin typeface="Arial Narrow" panose="020B0606020202030204" pitchFamily="34" charset="0"/>
              </a:rPr>
              <a:t>террацевые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 с рисунком. Наблюдаются трещины и просадка. В малом зрительном зале также </a:t>
            </a:r>
            <a:r>
              <a:rPr lang="ru-RU" dirty="0" err="1">
                <a:solidFill>
                  <a:srgbClr val="2C345E"/>
                </a:solidFill>
                <a:latin typeface="Arial Narrow" panose="020B0606020202030204" pitchFamily="34" charset="0"/>
              </a:rPr>
              <a:t>террацевые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 без рисунка. В санузлах керамическая плитка. В остальных помещениях деревянные. Состояние вышеописанных полов — неудовлетворительное.</a:t>
            </a:r>
          </a:p>
          <a:p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окна деревянные, с двойным раздельным остеклением. На окнах первого этажа металлические </a:t>
            </a:r>
            <a:r>
              <a:rPr lang="ru-RU" dirty="0" err="1">
                <a:solidFill>
                  <a:srgbClr val="2C345E"/>
                </a:solidFill>
                <a:latin typeface="Arial Narrow" panose="020B0606020202030204" pitchFamily="34" charset="0"/>
              </a:rPr>
              <a:t>решетки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. В малом зрительном зале с внутренней стороны окна заложены. В помещении танцевальной террасы на втором этаже — деревянные витражные окна, с двойным раздельным остеклением. Общее состояние окон — неудовлетворительное.</a:t>
            </a:r>
          </a:p>
          <a:p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двери во входной группе фойе двери деревянные, с остеклением. В остальных помещениях деревянные, </a:t>
            </a:r>
            <a:r>
              <a:rPr lang="ru-RU" dirty="0" err="1">
                <a:solidFill>
                  <a:srgbClr val="2C345E"/>
                </a:solidFill>
                <a:latin typeface="Arial Narrow" panose="020B0606020202030204" pitchFamily="34" charset="0"/>
              </a:rPr>
              <a:t>филенчатые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 толщиной от 40 до 90 мм. Состояние  неудовлетворительное.</a:t>
            </a:r>
          </a:p>
        </p:txBody>
      </p:sp>
    </p:spTree>
    <p:extLst>
      <p:ext uri="{BB962C8B-B14F-4D97-AF65-F5344CB8AC3E}">
        <p14:creationId xmlns:p14="http://schemas.microsoft.com/office/powerpoint/2010/main" val="1799445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098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CF939C-7DD4-4833-9206-E67886B19B2B}"/>
              </a:ext>
            </a:extLst>
          </p:cNvPr>
          <p:cNvSpPr/>
          <p:nvPr/>
        </p:nvSpPr>
        <p:spPr>
          <a:xfrm>
            <a:off x="928391" y="43121"/>
            <a:ext cx="2662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Характеристика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D30F0-36C0-425F-8818-DF8CFEDD4C66}"/>
              </a:ext>
            </a:extLst>
          </p:cNvPr>
          <p:cNvSpPr txBox="1"/>
          <p:nvPr/>
        </p:nvSpPr>
        <p:spPr>
          <a:xfrm>
            <a:off x="393987" y="997578"/>
            <a:ext cx="113259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лестницы — по металлическим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косоурам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. Ограждения лестниц — сварные металлические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решетки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, сохранившиеся с момента постройки. Ступени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террацевые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. Общее состояние лестниц — работоспособное.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архитектурно-декоративное оформление — капители колонн украшены лепными иониками, окрашенными масляной краской. Карнизы в фойе первого этажа профилированные с лепной горизонталью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иоников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. В помещении танцевальной террасы второго этажа на торцевых противоположных стенах выполнены монументально декоративные панно. Состояние всех элементов — неудовлетворительное.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прочее — в большом зале рельефный ступенчатый потолок из древесно-стружечных плит, выполненных для обеспечения акустики. Потолки в фойе первого этажа оклеены бумажными обоями с декоративными рисунками. Состояние вышеуказанных элементов — неудовлетворительное.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ж) инженерные коммуникации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отопление — не функционирует с 2011 г.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электроснабжение — отключено.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водопровод —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отключен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канализация — централизованная.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вентиляция — приточно-вытяжная, в неудовлетворительном состоянии.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з) территория памятника благоустройство — заасфальтирована.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малые архитектурные формы на площади перед главным входом памятник Н. Островскому в удовлетворительном состоянии.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поверхность — асфальт.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ограждение территории — отсутствует.</a:t>
            </a:r>
          </a:p>
        </p:txBody>
      </p:sp>
    </p:spTree>
    <p:extLst>
      <p:ext uri="{BB962C8B-B14F-4D97-AF65-F5344CB8AC3E}">
        <p14:creationId xmlns:p14="http://schemas.microsoft.com/office/powerpoint/2010/main" val="1070021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098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CF939C-7DD4-4833-9206-E67886B19B2B}"/>
              </a:ext>
            </a:extLst>
          </p:cNvPr>
          <p:cNvSpPr/>
          <p:nvPr/>
        </p:nvSpPr>
        <p:spPr>
          <a:xfrm>
            <a:off x="928391" y="43121"/>
            <a:ext cx="2662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Arial Narrow" panose="020B0606020202030204" pitchFamily="34" charset="0"/>
              </a:rPr>
              <a:t>Характеристика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265045-E1EC-4ED4-A7A5-FEA2BB34983E}"/>
              </a:ext>
            </a:extLst>
          </p:cNvPr>
          <p:cNvSpPr/>
          <p:nvPr/>
        </p:nvSpPr>
        <p:spPr>
          <a:xfrm>
            <a:off x="1676309" y="747874"/>
            <a:ext cx="11057466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" indent="-6350">
              <a:lnSpc>
                <a:spcPct val="107000"/>
              </a:lnSpc>
              <a:spcAft>
                <a:spcPts val="1470"/>
              </a:spcAft>
            </a:pPr>
            <a:r>
              <a:rPr lang="ru-RU" b="1" u="sng" dirty="0">
                <a:solidFill>
                  <a:srgbClr val="2C345E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Состояние внешних и внутренних архитектурно-конструктивных элементов объекта: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D30F0-36C0-425F-8818-DF8CFEDD4C66}"/>
              </a:ext>
            </a:extLst>
          </p:cNvPr>
          <p:cNvSpPr txBox="1"/>
          <p:nvPr/>
        </p:nvSpPr>
        <p:spPr>
          <a:xfrm>
            <a:off x="159025" y="1002156"/>
            <a:ext cx="120329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а</a:t>
            </a:r>
            <a:r>
              <a:rPr lang="ru-RU" sz="1600" b="1" dirty="0">
                <a:solidFill>
                  <a:srgbClr val="2C345E"/>
                </a:solidFill>
                <a:latin typeface="Arial Narrow" panose="020B0606020202030204" pitchFamily="34" charset="0"/>
              </a:rPr>
              <a:t>) основания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 геологических изысканий периода строительства не сохранилось.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б) </a:t>
            </a:r>
            <a:r>
              <a:rPr lang="ru-RU" sz="1600" b="1" dirty="0">
                <a:solidFill>
                  <a:srgbClr val="2C345E"/>
                </a:solidFill>
                <a:latin typeface="Arial Narrow" panose="020B0606020202030204" pitchFamily="34" charset="0"/>
              </a:rPr>
              <a:t>несущие конструкции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фундаменты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— бутовые ленточные, состояние — ограниченно работоспособное. 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цоколь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— кирпичный в неудовлетворительном состоянии.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отмостка асфальтобетонная в удовлетворительном состоянии. Со стороны западного фасада отмостка отсутствует.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наружные стены 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—многочисленные отслоения отделочного слоя, местами утрата кирпичной кладки, следы разрушения (вымораживание, выветривание) кирпичей. Общее состояние стен неудовлетворительное.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внутренние стены и перегородки —многочисленные трещины, грибок,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подмокание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. Общее состояние внутренних стен неудовлетворительное.</a:t>
            </a:r>
          </a:p>
          <a:p>
            <a:r>
              <a:rPr lang="ru-RU" sz="1600" b="1" dirty="0">
                <a:solidFill>
                  <a:srgbClr val="2C345E"/>
                </a:solidFill>
                <a:latin typeface="Arial Narrow" panose="020B0606020202030204" pitchFamily="34" charset="0"/>
              </a:rPr>
              <a:t>в) перекрытия</a:t>
            </a:r>
          </a:p>
          <a:p>
            <a:r>
              <a:rPr lang="ru-RU" sz="1600" i="1" dirty="0" err="1">
                <a:solidFill>
                  <a:srgbClr val="2C345E"/>
                </a:solidFill>
                <a:latin typeface="Arial Narrow" panose="020B0606020202030204" pitchFamily="34" charset="0"/>
              </a:rPr>
              <a:t>Надподвальные</a:t>
            </a:r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, междуэтажные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— монолитные железобетонные. Состояние — работоспособное.</a:t>
            </a:r>
          </a:p>
          <a:p>
            <a:r>
              <a:rPr lang="ru-RU" sz="1600" i="1" dirty="0">
                <a:solidFill>
                  <a:srgbClr val="2C345E"/>
                </a:solidFill>
                <a:latin typeface="Arial Narrow" panose="020B0606020202030204" pitchFamily="34" charset="0"/>
              </a:rPr>
              <a:t>чердачное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- наблюдается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подмокание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 из-за протекания крыши, фиксируются провалы. Состояние — аварийное.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г) фасады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отделка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—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штукатурка.Многочисленные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трещины, на некоторых фасадах штукатурка утрачена полностью. Состояние  неудовлетворительное;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окраска стен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— состояние окраски  неудовлетворительное.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декоративные элементы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— состояние неудовлетворительное.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карнизы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— кирпичные. Состояние — неудовлетворительное.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крыльца и входы - 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остояние элементов неудовлетворительное.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Прочее -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	 фризе антаблемента выполнена надпись «Кинотеатр им. Н. Островского». Состояние неудовлетворительное.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д) крыша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Кровля -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волновой шифер. Наблюдаются протечки, на локальных участках утраты. Состояние — аварийное.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стропила — отсутствуют.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обрешетка — дощатая по металлическим фермам из обрезной доски толщиной 25 мм, состояние — неудовлетворительное.</a:t>
            </a:r>
          </a:p>
        </p:txBody>
      </p:sp>
    </p:spTree>
    <p:extLst>
      <p:ext uri="{BB962C8B-B14F-4D97-AF65-F5344CB8AC3E}">
        <p14:creationId xmlns:p14="http://schemas.microsoft.com/office/powerpoint/2010/main" val="4186262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098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CF939C-7DD4-4833-9206-E67886B19B2B}"/>
              </a:ext>
            </a:extLst>
          </p:cNvPr>
          <p:cNvSpPr/>
          <p:nvPr/>
        </p:nvSpPr>
        <p:spPr>
          <a:xfrm>
            <a:off x="928391" y="43121"/>
            <a:ext cx="2662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Arial Narrow" panose="020B0606020202030204" pitchFamily="34" charset="0"/>
              </a:rPr>
              <a:t>Характеристика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D30F0-36C0-425F-8818-DF8CFEDD4C66}"/>
              </a:ext>
            </a:extLst>
          </p:cNvPr>
          <p:cNvSpPr txBox="1"/>
          <p:nvPr/>
        </p:nvSpPr>
        <p:spPr>
          <a:xfrm>
            <a:off x="249608" y="781223"/>
            <a:ext cx="1194239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слуховые окна — отсутствуют.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водосточные трубы — отсутствуют.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воронки — отсутствуют.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сливы и желоба — отсутствуют.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парапет — отсутствует.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прочее крыша по металлическим фермам, на которых отсутствует антикоррозийная окраска. Состояние — ограничено работоспособное.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е) интерьеры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стены и перегородки - многочисленные трещины, грибок, происходит </a:t>
            </a:r>
            <a:r>
              <a:rPr lang="ru-RU" sz="1600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подмокание</a:t>
            </a:r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. Общее состояние внутренних стен неудовлетворительное.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полы — наблюдаются трещины и просадка. Состояние полов — неудовлетворительное.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окна деревянные, с двойным раздельным остеклением. Общее состояние окон — неудовлетворительное.</a:t>
            </a:r>
          </a:p>
          <a:p>
            <a:r>
              <a:rPr lang="ru-RU" sz="1600" dirty="0">
                <a:solidFill>
                  <a:srgbClr val="2C345E"/>
                </a:solidFill>
                <a:latin typeface="Arial Narrow" panose="020B0606020202030204" pitchFamily="34" charset="0"/>
              </a:rPr>
              <a:t>Двери - состояние  неудовлетворительное.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лестницы — общее состояние лестниц  работоспособное.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архитектурно-декоративное оформление — состояние элементов  неудовлетворительное.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ж) инженерные коммуникации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отопление — не функционирует с 2011 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электроснабжение — отключено.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водопровод — отключен.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канализация — централизованная.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вентиляция — приточно-вытяжная, в неудовлетворительном состоянии.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з) территория памятника благоустройство — заасфальтирована.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малые архитектурные формы на площади перед главным входом памятник Н. Островскому в удовлетворительном состоянии.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поверхность — асфальт.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345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ограждение территории — отсутствует.</a:t>
            </a:r>
            <a:endParaRPr lang="ru-RU" sz="1600" dirty="0">
              <a:solidFill>
                <a:srgbClr val="2C345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6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914400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BC9DCB-22B1-4530-AECC-0F688FB87D55}"/>
              </a:ext>
            </a:extLst>
          </p:cNvPr>
          <p:cNvSpPr txBox="1"/>
          <p:nvPr/>
        </p:nvSpPr>
        <p:spPr>
          <a:xfrm>
            <a:off x="976184" y="131950"/>
            <a:ext cx="8448939" cy="553859"/>
          </a:xfrm>
          <a:prstGeom prst="rect">
            <a:avLst/>
          </a:prstGeom>
          <a:noFill/>
        </p:spPr>
        <p:txBody>
          <a:bodyPr wrap="square" lIns="162485" tIns="81243" rIns="162485" bIns="81243">
            <a:spAutoFit/>
          </a:bodyPr>
          <a:lstStyle/>
          <a:p>
            <a:pPr eaLnBrk="1" hangingPunct="1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ВИЗИТНАЯ КАРТОЧКА ГОРОДА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7D55FA1-5D7C-4119-876D-2C0B6FCC234E}"/>
              </a:ext>
            </a:extLst>
          </p:cNvPr>
          <p:cNvGrpSpPr/>
          <p:nvPr/>
        </p:nvGrpSpPr>
        <p:grpSpPr>
          <a:xfrm>
            <a:off x="144016" y="1034044"/>
            <a:ext cx="11903968" cy="5795393"/>
            <a:chOff x="0" y="742725"/>
            <a:chExt cx="9144000" cy="4262912"/>
          </a:xfrm>
          <a:effectLst/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2BFF187A-1318-4FF6-B40E-C0661F41FA8D}"/>
                </a:ext>
              </a:extLst>
            </p:cNvPr>
            <p:cNvSpPr/>
            <p:nvPr/>
          </p:nvSpPr>
          <p:spPr>
            <a:xfrm>
              <a:off x="2974770" y="742725"/>
              <a:ext cx="6169230" cy="281630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b="1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ПРОКОПЬЕВСК - </a:t>
              </a:r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третий по численности населения город</a:t>
              </a:r>
            </a:p>
            <a:p>
              <a:pPr defTabSz="914377"/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Кемеровской области - Кузбасса (</a:t>
              </a:r>
              <a:r>
                <a:rPr lang="ru-RU" sz="2000" b="1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172,6 </a:t>
              </a:r>
              <a:r>
                <a:rPr lang="ru-RU" sz="2000" b="1" dirty="0" err="1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тыс.чел</a:t>
              </a:r>
              <a:r>
                <a:rPr lang="ru-RU" sz="2000" b="1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), </a:t>
              </a:r>
            </a:p>
            <a:p>
              <a:pPr defTabSz="914377"/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второй город в Южной Агломерации</a:t>
              </a:r>
            </a:p>
            <a:p>
              <a:pPr defTabSz="914377">
                <a:lnSpc>
                  <a:spcPct val="114000"/>
                </a:lnSpc>
              </a:pPr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Расположен в центре Кузбасса, на расстоянии:</a:t>
              </a:r>
            </a:p>
            <a:p>
              <a:pPr defTabSz="914377"/>
              <a:r>
                <a:rPr lang="ru-RU" sz="2000" b="1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38 км от г. Новокузнецк</a:t>
              </a:r>
            </a:p>
            <a:p>
              <a:pPr defTabSz="914377"/>
              <a:r>
                <a:rPr lang="ru-RU" sz="2000" b="1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203 км от г. Кемерово</a:t>
              </a:r>
            </a:p>
            <a:p>
              <a:pPr defTabSz="914377"/>
              <a:r>
                <a:rPr lang="ru-RU" sz="2000" b="1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336 км от г. Новосибирск</a:t>
              </a:r>
            </a:p>
            <a:p>
              <a:pPr defTabSz="914377"/>
              <a:r>
                <a:rPr lang="ru-RU" sz="2000" b="1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393 км от г. Томск</a:t>
              </a:r>
            </a:p>
            <a:p>
              <a:pPr defTabSz="914377"/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Площадь территории </a:t>
              </a:r>
              <a:r>
                <a:rPr lang="ru-RU" sz="2000" b="1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225,2 кв. км.</a:t>
              </a:r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just" defTabSz="914377"/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Международный аэропорт им. Б.В. </a:t>
              </a:r>
              <a:r>
                <a:rPr lang="ru-RU" sz="2000" dirty="0" err="1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Волынова</a:t>
              </a:r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</a:t>
              </a:r>
            </a:p>
            <a:p>
              <a:pPr algn="just" defTabSz="914377"/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Железнодорожный вокзал </a:t>
              </a:r>
            </a:p>
            <a:p>
              <a:pPr algn="just" defTabSz="914377"/>
              <a:r>
                <a:rPr lang="ru-RU" sz="2000" dirty="0">
                  <a:solidFill>
                    <a:srgbClr val="00206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 выходов на магистральную автотрассу</a:t>
              </a:r>
              <a:endParaRPr lang="ru-RU" altLang="ru-RU" sz="20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A5EC35B-2FB8-463B-801A-E87DB5D72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69" b="11826"/>
            <a:stretch/>
          </p:blipFill>
          <p:spPr>
            <a:xfrm>
              <a:off x="0" y="3559028"/>
              <a:ext cx="9144000" cy="1446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CF5AA3F2-89D5-4A40-9399-52FA57D8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/>
          <a:stretch>
            <a:fillRect/>
          </a:stretch>
        </p:blipFill>
        <p:spPr bwMode="auto">
          <a:xfrm>
            <a:off x="258639" y="1319709"/>
            <a:ext cx="3352244" cy="354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16E4EC4A-4E96-485B-A520-1FB0D342D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46" y="3456714"/>
            <a:ext cx="172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810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810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810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810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rgbClr val="254061"/>
                </a:solidFill>
                <a:latin typeface="Verdana" panose="020B0604030504040204" pitchFamily="34" charset="0"/>
              </a:rPr>
              <a:t>ПРОКОПЬЕВСК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A107EC-0856-4920-97A6-75383527C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28" y="2233430"/>
            <a:ext cx="13160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810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810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810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810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rgbClr val="254061"/>
                </a:solidFill>
                <a:latin typeface="Verdana" panose="020B0604030504040204" pitchFamily="34" charset="0"/>
              </a:rPr>
              <a:t>КЕМЕРОВО</a:t>
            </a:r>
          </a:p>
        </p:txBody>
      </p:sp>
    </p:spTree>
    <p:extLst>
      <p:ext uri="{BB962C8B-B14F-4D97-AF65-F5344CB8AC3E}">
        <p14:creationId xmlns:p14="http://schemas.microsoft.com/office/powerpoint/2010/main" val="264971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984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E9763C-C4E5-487D-BAB1-24912DEAD227}"/>
              </a:ext>
            </a:extLst>
          </p:cNvPr>
          <p:cNvSpPr/>
          <p:nvPr/>
        </p:nvSpPr>
        <p:spPr>
          <a:xfrm>
            <a:off x="890293" y="74295"/>
            <a:ext cx="49007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000" b="1" dirty="0">
                <a:solidFill>
                  <a:srgbClr val="FF0000"/>
                </a:solidFill>
                <a:latin typeface="Arial Narrow" panose="020B0606020202030204" pitchFamily="34" charset="0"/>
              </a:rPr>
              <a:t>Кинотеатр им. Н. Островского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52249D-B79C-41DD-9384-BBC6AB5EE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75" t="17532" r="22509" b="15701"/>
          <a:stretch/>
        </p:blipFill>
        <p:spPr>
          <a:xfrm>
            <a:off x="270935" y="1594578"/>
            <a:ext cx="6468533" cy="426523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321A5C-F2E6-4905-9B97-AC5BF6EDC2FB}"/>
              </a:ext>
            </a:extLst>
          </p:cNvPr>
          <p:cNvSpPr/>
          <p:nvPr/>
        </p:nvSpPr>
        <p:spPr>
          <a:xfrm>
            <a:off x="0" y="812397"/>
            <a:ext cx="12005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Объект культурного наследия регионального значения,</a:t>
            </a:r>
          </a:p>
          <a:p>
            <a:pPr indent="450215" algn="ctr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постановление Коллегии Администрации Кемеровской области  № 358 от 20.12.2007 г.</a:t>
            </a:r>
            <a:endParaRPr lang="ru-RU" sz="20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E98AA5-37B0-4111-A9E0-C4F09B5AA52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68" y="1778228"/>
            <a:ext cx="5266266" cy="42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3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0" y="-10431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2" y="6590984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0C2573-5A91-4B92-9417-4CE0BC9FB174}"/>
              </a:ext>
            </a:extLst>
          </p:cNvPr>
          <p:cNvSpPr/>
          <p:nvPr/>
        </p:nvSpPr>
        <p:spPr>
          <a:xfrm>
            <a:off x="855022" y="92052"/>
            <a:ext cx="85539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Кинотеатр им. Н. Островского – общая информация</a:t>
            </a:r>
          </a:p>
        </p:txBody>
      </p:sp>
      <p:pic>
        <p:nvPicPr>
          <p:cNvPr id="24" name="Рисунок 23" descr="5312067370929482515">
            <a:extLst>
              <a:ext uri="{FF2B5EF4-FFF2-40B4-BE49-F238E27FC236}">
                <a16:creationId xmlns:a16="http://schemas.microsoft.com/office/drawing/2014/main" id="{306C4D4C-C52C-4DEA-9342-CD2BEC1B537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" b="1215"/>
          <a:stretch/>
        </p:blipFill>
        <p:spPr>
          <a:xfrm>
            <a:off x="3311" y="1557867"/>
            <a:ext cx="5940289" cy="48972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C1CB38-54BE-4D60-8880-BBFA36981A5C}"/>
              </a:ext>
            </a:extLst>
          </p:cNvPr>
          <p:cNvSpPr/>
          <p:nvPr/>
        </p:nvSpPr>
        <p:spPr>
          <a:xfrm>
            <a:off x="6248401" y="1651991"/>
            <a:ext cx="59402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7810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постройки - 1932</a:t>
            </a:r>
          </a:p>
          <a:p>
            <a:pPr marL="342900" indent="-342900" defTabSz="7810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первый звуковой кинотеатр за Уралом</a:t>
            </a:r>
          </a:p>
          <a:p>
            <a:pPr marL="342900" indent="-342900" defTabSz="7810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 в октябре 1933 года </a:t>
            </a:r>
          </a:p>
          <a:p>
            <a:pPr marL="342900" indent="-342900" defTabSz="7810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 – 3062,6 м2 </a:t>
            </a:r>
          </a:p>
          <a:p>
            <a:pPr marL="342900" indent="-342900" defTabSz="7810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кинозала: большой (800 мест) и 2 малых: «Глобус» и «Кругозор» – по 100 мест каждый.  </a:t>
            </a:r>
          </a:p>
          <a:p>
            <a:pPr marL="342900" indent="-342900" defTabSz="7810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 в центральной части города</a:t>
            </a:r>
          </a:p>
          <a:p>
            <a:pPr marL="342900" indent="-342900" defTabSz="7810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непосредственная близость (100 м): драматический театр, дом пионеров, пешеходный бульвар</a:t>
            </a:r>
          </a:p>
          <a:p>
            <a:pPr marL="342900" indent="-342900" defTabSz="7810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 неоклассической реконструкции конструктивистского здания </a:t>
            </a:r>
          </a:p>
          <a:p>
            <a:pPr marL="342900" indent="-342900" defTabSz="7810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реконструкция выполнена в середине 1950-х гг. </a:t>
            </a:r>
          </a:p>
          <a:p>
            <a:pPr defTabSz="7810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по проекту прокопьевского архитектора </a:t>
            </a:r>
          </a:p>
          <a:p>
            <a:pPr defTabSz="7810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Т.М. </a:t>
            </a:r>
            <a:r>
              <a:rPr lang="ru-RU" sz="2000" b="1" dirty="0" err="1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Поломских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F263991-919B-4E56-8162-3954FDBF052C}"/>
              </a:ext>
            </a:extLst>
          </p:cNvPr>
          <p:cNvSpPr/>
          <p:nvPr/>
        </p:nvSpPr>
        <p:spPr>
          <a:xfrm>
            <a:off x="254137" y="819723"/>
            <a:ext cx="1156546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3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Кинотеатр им. Н. Островского – является памятником архитектуры и градостроительства регионального значения.</a:t>
            </a:r>
            <a:endParaRPr lang="ru-RU" sz="2300" b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6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0" y="-17757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984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E9763C-C4E5-487D-BAB1-24912DEAD227}"/>
              </a:ext>
            </a:extLst>
          </p:cNvPr>
          <p:cNvSpPr/>
          <p:nvPr/>
        </p:nvSpPr>
        <p:spPr>
          <a:xfrm>
            <a:off x="914927" y="15938"/>
            <a:ext cx="92368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Кинотеатр им. Н. Островского – охранные обязательства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C7E90E-7459-4C08-98B7-35B2C7275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15" t="18506" r="36842" b="13879"/>
          <a:stretch/>
        </p:blipFill>
        <p:spPr>
          <a:xfrm>
            <a:off x="256045" y="812397"/>
            <a:ext cx="4048099" cy="547566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9362A8-DB00-42B9-A165-50BAE96D200D}"/>
              </a:ext>
            </a:extLst>
          </p:cNvPr>
          <p:cNvSpPr/>
          <p:nvPr/>
        </p:nvSpPr>
        <p:spPr>
          <a:xfrm>
            <a:off x="4304144" y="956954"/>
            <a:ext cx="7631811" cy="538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00" lvl="0" indent="176213" algn="just" fontAlgn="base">
              <a:lnSpc>
                <a:spcPct val="103000"/>
              </a:lnSpc>
              <a:spcAft>
                <a:spcPts val="20"/>
              </a:spcAft>
              <a:buClr>
                <a:srgbClr val="000000"/>
              </a:buClr>
              <a:buSzPts val="1400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Требованиях к осуществлению деятельности в границах территории объекта культурного наследия, включенного в единый государственный реестр объектов культурного наследия (памятников истории и культуры) народов Российской Федерации, установленных статьей 5.1 Федерального закона от 25.06.2002 N2 73-ФЗ объектах культурного наследия (памятниках истории и культуры) народов Российской Федерации»:</a:t>
            </a:r>
          </a:p>
          <a:p>
            <a:pPr marL="285750" marR="63500" lvl="0" indent="-285750" algn="just" fontAlgn="base">
              <a:lnSpc>
                <a:spcPct val="103000"/>
              </a:lnSpc>
              <a:spcAft>
                <a:spcPts val="20"/>
              </a:spcAft>
              <a:buClr>
                <a:srgbClr val="002060"/>
              </a:buClr>
              <a:buSzPts val="1400"/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территории памятника или ансамбля запрещаются строительство объектов капитального строительства и увеличение объемно-пространственных характеристик существующих на территории памятника или ансамбля объектов капитального строительства; проведение земляных, строительных, мелиоративных и иных работ, за исключением работ по сохранению объекта культурного наследия или его отдельных элементов, сохранению </a:t>
            </a:r>
            <a:r>
              <a:rPr lang="ru-RU" sz="1600" b="1" dirty="0" err="1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историко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градостроительной или природной среды объекта культурного наследия;</a:t>
            </a:r>
          </a:p>
          <a:p>
            <a:pPr marL="285750" marR="63500" lvl="0" indent="-285750" algn="just" fontAlgn="base">
              <a:lnSpc>
                <a:spcPct val="103000"/>
              </a:lnSpc>
              <a:spcAft>
                <a:spcPts val="20"/>
              </a:spcAft>
              <a:buClr>
                <a:srgbClr val="002060"/>
              </a:buClr>
              <a:buSzPts val="1400"/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территории памятника, ансамбля разрешается ведение хозяйственной деятельности, не противоречащей требованиям обеспечения сохранности объекта культурного наследия и позволяющей обеспечить функционирование объекта культурного наследия в современных условиях.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случае нахождения памятника или ансамбля на территории достопримечательного места подлежат также выполнению требования и ограничения, установленные в соответствии со статьей 5.1 Закона 73-ФЗ, для осуществления хозяйственной деятельности на территории достопримечательного места.</a:t>
            </a:r>
          </a:p>
        </p:txBody>
      </p:sp>
    </p:spTree>
    <p:extLst>
      <p:ext uri="{BB962C8B-B14F-4D97-AF65-F5344CB8AC3E}">
        <p14:creationId xmlns:p14="http://schemas.microsoft.com/office/powerpoint/2010/main" val="703609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26DED9-A6C2-4121-BC44-3E974E5B8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34" y="800587"/>
            <a:ext cx="3821302" cy="2542636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1322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DE8707C-1222-4816-A335-052CB7A50399}"/>
              </a:ext>
            </a:extLst>
          </p:cNvPr>
          <p:cNvSpPr/>
          <p:nvPr/>
        </p:nvSpPr>
        <p:spPr>
          <a:xfrm>
            <a:off x="995983" y="62485"/>
            <a:ext cx="89162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Кинотеатр им. Н. Островского – техническое состояние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FD355F-4B48-427D-9354-F644BCBAE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98" y="3205655"/>
            <a:ext cx="4728538" cy="31462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5C40C3-9E09-4A8C-8653-9CDE1408A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38" y="805305"/>
            <a:ext cx="4333787" cy="28836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8DAF09-C32D-4890-B152-8E10DFD06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00" y="3561144"/>
            <a:ext cx="3849301" cy="27723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979ED51-790A-465F-9518-FBFA41BAF4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2"/>
          <a:stretch/>
        </p:blipFill>
        <p:spPr>
          <a:xfrm>
            <a:off x="422455" y="841249"/>
            <a:ext cx="3771614" cy="24441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1D081D-2FCC-4D8B-B9A2-F4033F7802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0" y="4153364"/>
            <a:ext cx="3412387" cy="22705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7AAB867-13EE-4CCA-AA9A-095C54FF22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" y="2337801"/>
            <a:ext cx="3771613" cy="20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4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098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CF939C-7DD4-4833-9206-E67886B19B2B}"/>
              </a:ext>
            </a:extLst>
          </p:cNvPr>
          <p:cNvSpPr/>
          <p:nvPr/>
        </p:nvSpPr>
        <p:spPr>
          <a:xfrm>
            <a:off x="928391" y="43121"/>
            <a:ext cx="60099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Характеристика – текущее состояние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D30F0-36C0-425F-8818-DF8CFEDD4C66}"/>
              </a:ext>
            </a:extLst>
          </p:cNvPr>
          <p:cNvSpPr txBox="1"/>
          <p:nvPr/>
        </p:nvSpPr>
        <p:spPr>
          <a:xfrm>
            <a:off x="289389" y="926901"/>
            <a:ext cx="116132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C345E"/>
                </a:solidFill>
                <a:latin typeface="Arial Narrow" panose="020B0606020202030204" pitchFamily="34" charset="0"/>
              </a:rPr>
              <a:t>в) перекрытия</a:t>
            </a:r>
          </a:p>
          <a:p>
            <a:r>
              <a:rPr lang="ru-RU" i="1" dirty="0" err="1">
                <a:solidFill>
                  <a:srgbClr val="2C345E"/>
                </a:solidFill>
                <a:latin typeface="Arial Narrow" panose="020B0606020202030204" pitchFamily="34" charset="0"/>
              </a:rPr>
              <a:t>надподвальные</a:t>
            </a:r>
            <a:r>
              <a:rPr lang="ru-RU" i="1" dirty="0">
                <a:solidFill>
                  <a:srgbClr val="2C345E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— монолитные железобетонные. Состояние — работоспособное.</a:t>
            </a:r>
          </a:p>
          <a:p>
            <a:r>
              <a:rPr lang="ru-RU" i="1" dirty="0">
                <a:solidFill>
                  <a:srgbClr val="2C345E"/>
                </a:solidFill>
                <a:latin typeface="Arial Narrow" panose="020B0606020202030204" pitchFamily="34" charset="0"/>
              </a:rPr>
              <a:t>междуэтажные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 — монолитные железобетонные. Состояние — работоспособное.</a:t>
            </a:r>
          </a:p>
          <a:p>
            <a:r>
              <a:rPr lang="ru-RU" i="1" dirty="0">
                <a:solidFill>
                  <a:srgbClr val="2C345E"/>
                </a:solidFill>
                <a:latin typeface="Arial Narrow" panose="020B0606020202030204" pitchFamily="34" charset="0"/>
              </a:rPr>
              <a:t>чердачное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 - монолитные железобетонные. Наблюдается </a:t>
            </a:r>
            <a:r>
              <a:rPr lang="ru-RU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подмокание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 из-за протекания крыши. На некоторых участках фиксируются провалы. Состояние — аварийное.</a:t>
            </a:r>
          </a:p>
          <a:p>
            <a:r>
              <a:rPr lang="ru-RU" b="1" dirty="0">
                <a:solidFill>
                  <a:srgbClr val="2C345E"/>
                </a:solidFill>
                <a:latin typeface="Arial Narrow" panose="020B0606020202030204" pitchFamily="34" charset="0"/>
              </a:rPr>
              <a:t>г) фасады</a:t>
            </a:r>
          </a:p>
          <a:p>
            <a:r>
              <a:rPr lang="ru-RU" i="1" dirty="0">
                <a:solidFill>
                  <a:srgbClr val="2C345E"/>
                </a:solidFill>
                <a:latin typeface="Arial Narrow" panose="020B0606020202030204" pitchFamily="34" charset="0"/>
              </a:rPr>
              <a:t>отделка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 — штукатурка. Наблюдаются многочисленные трещины, повсеместно осыпается, на некоторых фасадах штукатурка утрачена полностью. Состояние  неудовлетворительное;</a:t>
            </a:r>
          </a:p>
          <a:p>
            <a:r>
              <a:rPr lang="ru-RU" i="1" dirty="0">
                <a:solidFill>
                  <a:srgbClr val="2C345E"/>
                </a:solidFill>
                <a:latin typeface="Arial Narrow" panose="020B0606020202030204" pitchFamily="34" charset="0"/>
              </a:rPr>
              <a:t>окраска стен 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— первый этаж южного и части западного фасадов окрашен фасадной краской терракотового цвета. Угол главного и восточного фасада </a:t>
            </a:r>
            <a:r>
              <a:rPr lang="ru-RU" dirty="0" err="1">
                <a:solidFill>
                  <a:srgbClr val="2C345E"/>
                </a:solidFill>
                <a:latin typeface="Arial Narrow" panose="020B0606020202030204" pitchFamily="34" charset="0"/>
              </a:rPr>
              <a:t>таюке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 выкрашен фасадной краской темно-розового цвета. Второй этаж вышеуказанных фасадов, восточный и северный фасады выкрашены фасадной краской охристого цвета. Капители колонн и пояски на фасадах выделены белым цветом. Колонны и пилястры входного портика не окрашены Состояние окраски — неудовлетворительное.</a:t>
            </a:r>
          </a:p>
          <a:p>
            <a:r>
              <a:rPr lang="ru-RU" i="1" dirty="0">
                <a:solidFill>
                  <a:srgbClr val="2C345E"/>
                </a:solidFill>
                <a:latin typeface="Arial Narrow" panose="020B0606020202030204" pitchFamily="34" charset="0"/>
              </a:rPr>
              <a:t>лоджии 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— отсутствуют;</a:t>
            </a:r>
          </a:p>
          <a:p>
            <a:r>
              <a:rPr lang="ru-RU" i="1" dirty="0">
                <a:solidFill>
                  <a:srgbClr val="2C345E"/>
                </a:solidFill>
                <a:latin typeface="Arial Narrow" panose="020B0606020202030204" pitchFamily="34" charset="0"/>
              </a:rPr>
              <a:t>декоративные элементы 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— лепной растительный орнамент с лирой, пятиконечной звездой и серпом и молотом в центре украшают тимпан треугольного фронтона. На потолке входного портика квадратные гипсовые розетки. Ионические капители колон и </a:t>
            </a:r>
            <a:r>
              <a:rPr lang="ru-RU" dirty="0" err="1">
                <a:solidFill>
                  <a:srgbClr val="2C345E"/>
                </a:solidFill>
                <a:latin typeface="Arial Narrow" panose="020B0606020202030204" pitchFamily="34" charset="0"/>
              </a:rPr>
              <a:t>полукапители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 пилястр входного портика. Состояние вышеуказанных элементов  неудовлетворительное.</a:t>
            </a:r>
          </a:p>
          <a:p>
            <a:r>
              <a:rPr lang="ru-RU" i="1" dirty="0">
                <a:solidFill>
                  <a:srgbClr val="2C345E"/>
                </a:solidFill>
                <a:latin typeface="Arial Narrow" panose="020B0606020202030204" pitchFamily="34" charset="0"/>
              </a:rPr>
              <a:t>карнизы </a:t>
            </a:r>
            <a:r>
              <a:rPr lang="ru-RU" dirty="0">
                <a:solidFill>
                  <a:srgbClr val="2C345E"/>
                </a:solidFill>
                <a:latin typeface="Arial Narrow" panose="020B0606020202030204" pitchFamily="34" charset="0"/>
              </a:rPr>
              <a:t>— кирпичные. На главном и части западного фасада межэтажные пояски. Состояние всех карнизов — неудовлетворительное.</a:t>
            </a:r>
          </a:p>
          <a:p>
            <a:endParaRPr lang="ru-RU" dirty="0">
              <a:solidFill>
                <a:srgbClr val="2C345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21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098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E9763C-C4E5-487D-BAB1-24912DEAD227}"/>
              </a:ext>
            </a:extLst>
          </p:cNvPr>
          <p:cNvSpPr/>
          <p:nvPr/>
        </p:nvSpPr>
        <p:spPr>
          <a:xfrm>
            <a:off x="1110701" y="74295"/>
            <a:ext cx="103764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Кинотеатр им. Н. Островского – предложения по использованию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3EC641-3D25-49C8-A422-7ACC4D8D7FD3}"/>
              </a:ext>
            </a:extLst>
          </p:cNvPr>
          <p:cNvSpPr txBox="1"/>
          <p:nvPr/>
        </p:nvSpPr>
        <p:spPr>
          <a:xfrm>
            <a:off x="1033915" y="1135437"/>
            <a:ext cx="10530020" cy="426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создание музейного комплекса, посвященного шахтерскому труду </a:t>
            </a:r>
          </a:p>
          <a:p>
            <a:pPr marL="360363" indent="-360363"/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(возможен музей определенной группы предприятий);</a:t>
            </a:r>
          </a:p>
          <a:p>
            <a:pPr marL="360363" indent="-3603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функциональное использование памятника под общественное здание с культурно-просветительской функцией;</a:t>
            </a:r>
          </a:p>
          <a:p>
            <a:pPr marL="360363" indent="-3603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под кинотеатр;</a:t>
            </a:r>
          </a:p>
          <a:p>
            <a:pPr marL="360363" indent="-3603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дом культуры, культурный центр;</a:t>
            </a:r>
          </a:p>
          <a:p>
            <a:pPr marL="360363" indent="-3603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площадка для реализации креативных проектов;</a:t>
            </a:r>
          </a:p>
          <a:p>
            <a:pPr marL="360363" indent="-3603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гостиничный комплекс с сохранением кинозала</a:t>
            </a:r>
          </a:p>
        </p:txBody>
      </p:sp>
    </p:spTree>
    <p:extLst>
      <p:ext uri="{BB962C8B-B14F-4D97-AF65-F5344CB8AC3E}">
        <p14:creationId xmlns:p14="http://schemas.microsoft.com/office/powerpoint/2010/main" val="343733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2000" cy="7381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1A811A-7EAD-4A41-A3A8-CA374310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787974" cy="738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96AD6-99C3-448D-9FE1-C181A73B2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134"/>
            <a:ext cx="12192000" cy="267016"/>
          </a:xfrm>
          <a:prstGeom prst="rect">
            <a:avLst/>
          </a:prstGeom>
          <a:effectLst>
            <a:outerShdw blurRad="254000" dist="762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E9763C-C4E5-487D-BAB1-24912DEAD227}"/>
              </a:ext>
            </a:extLst>
          </p:cNvPr>
          <p:cNvSpPr/>
          <p:nvPr/>
        </p:nvSpPr>
        <p:spPr>
          <a:xfrm>
            <a:off x="1110701" y="74295"/>
            <a:ext cx="10783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Кинотеатр им. Н. Островского – предложения для инвесторов </a:t>
            </a:r>
          </a:p>
        </p:txBody>
      </p:sp>
      <p:pic>
        <p:nvPicPr>
          <p:cNvPr id="17" name="object 2">
            <a:extLst>
              <a:ext uri="{FF2B5EF4-FFF2-40B4-BE49-F238E27FC236}">
                <a16:creationId xmlns:a16="http://schemas.microsoft.com/office/drawing/2014/main" id="{73F689CE-9E1D-4B4C-8B0B-4BB250F4726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1868" y="4766852"/>
            <a:ext cx="1166489" cy="986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DB86D2-DC7B-434E-B643-4174D33ECA9E}"/>
              </a:ext>
            </a:extLst>
          </p:cNvPr>
          <p:cNvSpPr txBox="1"/>
          <p:nvPr/>
        </p:nvSpPr>
        <p:spPr>
          <a:xfrm>
            <a:off x="3592286" y="904797"/>
            <a:ext cx="430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Участие в программе «Дом за рубль» 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E7F671-AF41-46C2-A04F-60CB61CED923}"/>
              </a:ext>
            </a:extLst>
          </p:cNvPr>
          <p:cNvSpPr/>
          <p:nvPr/>
        </p:nvSpPr>
        <p:spPr>
          <a:xfrm>
            <a:off x="6040467" y="1418318"/>
            <a:ext cx="61515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Проект реализуется Правительством Кузбасса. </a:t>
            </a:r>
          </a:p>
          <a:p>
            <a:pPr indent="176213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Его суть в том, что инвесторы, заплатив символическую цену на торгах, должны будут восстановить объекты культурного наследия за свой счет в сроки от полутора до пяти лет.</a:t>
            </a:r>
          </a:p>
          <a:p>
            <a:pPr indent="176213"/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indent="176213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После реставрации объекты должны стать настоящими культурными и туристическими центрами, в которых могут располагаться центры креативных индустрий, музейно-выставочные экспозиции, бутик-отели.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BFEAEF-1186-4414-87E2-E0F6552EA71E}"/>
              </a:ext>
            </a:extLst>
          </p:cNvPr>
          <p:cNvSpPr/>
          <p:nvPr/>
        </p:nvSpPr>
        <p:spPr>
          <a:xfrm>
            <a:off x="6096000" y="4300631"/>
            <a:ext cx="46536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Важно! </a:t>
            </a:r>
          </a:p>
          <a:p>
            <a:pPr indent="176213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Участники проекта освобождаются от налога на имущество в отношении исторической недвижимости на сумму капвложений в сохранение объектов культурного наследия.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0F70386-497E-4264-A823-5202C6FA060A}"/>
              </a:ext>
            </a:extLst>
          </p:cNvPr>
          <p:cNvGrpSpPr/>
          <p:nvPr/>
        </p:nvGrpSpPr>
        <p:grpSpPr>
          <a:xfrm>
            <a:off x="183643" y="1566824"/>
            <a:ext cx="5612037" cy="3724352"/>
            <a:chOff x="183643" y="1566824"/>
            <a:chExt cx="5612037" cy="372435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1A5DF36-F00E-47FE-892A-8EF05C5F0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3" y="1566824"/>
              <a:ext cx="5612037" cy="3724352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3F18C07-8843-420F-9BB5-240D35F76241}"/>
                </a:ext>
              </a:extLst>
            </p:cNvPr>
            <p:cNvSpPr/>
            <p:nvPr/>
          </p:nvSpPr>
          <p:spPr>
            <a:xfrm>
              <a:off x="498764" y="1734424"/>
              <a:ext cx="720436" cy="267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028681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7825</TotalTime>
  <Words>2343</Words>
  <Application>Microsoft Office PowerPoint</Application>
  <PresentationFormat>Широкоэкранный</PresentationFormat>
  <Paragraphs>209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Дьякова Татьяна Сергеевна</dc:creator>
  <cp:lastModifiedBy>Каширская Елена Алекснадровна</cp:lastModifiedBy>
  <cp:revision>318</cp:revision>
  <cp:lastPrinted>2023-12-13T09:53:28Z</cp:lastPrinted>
  <dcterms:created xsi:type="dcterms:W3CDTF">2023-05-30T03:02:41Z</dcterms:created>
  <dcterms:modified xsi:type="dcterms:W3CDTF">2025-08-20T06:05:25Z</dcterms:modified>
</cp:coreProperties>
</file>