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417" r:id="rId2"/>
    <p:sldId id="418" r:id="rId3"/>
    <p:sldId id="416" r:id="rId4"/>
    <p:sldId id="421" r:id="rId5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F66A7"/>
    <a:srgbClr val="1F4E79"/>
    <a:srgbClr val="5698D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129" autoAdjust="0"/>
    <p:restoredTop sz="92635" autoAdjust="0"/>
  </p:normalViewPr>
  <p:slideViewPr>
    <p:cSldViewPr>
      <p:cViewPr>
        <p:scale>
          <a:sx n="75" d="100"/>
          <a:sy n="75" d="100"/>
        </p:scale>
        <p:origin x="-1224" y="-10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8" cy="497126"/>
          </a:xfrm>
          <a:prstGeom prst="rect">
            <a:avLst/>
          </a:prstGeom>
        </p:spPr>
        <p:txBody>
          <a:bodyPr vert="horz" lIns="92364" tIns="46182" rIns="92364" bIns="461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8" cy="497126"/>
          </a:xfrm>
          <a:prstGeom prst="rect">
            <a:avLst/>
          </a:prstGeom>
        </p:spPr>
        <p:txBody>
          <a:bodyPr vert="horz" lIns="92364" tIns="46182" rIns="92364" bIns="46182" rtlCol="0"/>
          <a:lstStyle>
            <a:lvl1pPr algn="r">
              <a:defRPr sz="1200"/>
            </a:lvl1pPr>
          </a:lstStyle>
          <a:p>
            <a:fld id="{288CEFC3-4048-4EA9-9739-83418A17C124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4" tIns="46182" rIns="92364" bIns="4618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2364" tIns="46182" rIns="92364" bIns="4618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1"/>
            <a:ext cx="2929838" cy="497126"/>
          </a:xfrm>
          <a:prstGeom prst="rect">
            <a:avLst/>
          </a:prstGeom>
        </p:spPr>
        <p:txBody>
          <a:bodyPr vert="horz" lIns="92364" tIns="46182" rIns="92364" bIns="461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1"/>
            <a:ext cx="2929838" cy="497126"/>
          </a:xfrm>
          <a:prstGeom prst="rect">
            <a:avLst/>
          </a:prstGeom>
        </p:spPr>
        <p:txBody>
          <a:bodyPr vert="horz" lIns="92364" tIns="46182" rIns="92364" bIns="46182" rtlCol="0" anchor="b"/>
          <a:lstStyle>
            <a:lvl1pPr algn="r">
              <a:defRPr sz="1200"/>
            </a:lvl1pPr>
          </a:lstStyle>
          <a:p>
            <a:fld id="{046E7DC7-447D-4F8B-A172-AA18D295F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781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4748F-77DA-4F34-9BFE-A7ED16F8C78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860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8" y="752475"/>
            <a:ext cx="6680200" cy="37576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32809">
              <a:defRPr/>
            </a:pPr>
            <a:fld id="{DD74748F-77DA-4F34-9BFE-A7ED16F8C781}" type="slidenum">
              <a:rPr lang="ru-RU">
                <a:solidFill>
                  <a:prstClr val="black"/>
                </a:solidFill>
                <a:latin typeface="Calibri"/>
              </a:rPr>
              <a:pPr defTabSz="1032809">
                <a:defRPr/>
              </a:pPr>
              <a:t>2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8998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8" y="752475"/>
            <a:ext cx="6680200" cy="37576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32809">
              <a:defRPr/>
            </a:pPr>
            <a:fld id="{DD74748F-77DA-4F34-9BFE-A7ED16F8C781}" type="slidenum">
              <a:rPr lang="ru-RU">
                <a:solidFill>
                  <a:prstClr val="black"/>
                </a:solidFill>
                <a:latin typeface="Calibri"/>
              </a:rPr>
              <a:pPr defTabSz="1032809">
                <a:defRPr/>
              </a:pPr>
              <a:t>3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0586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8" y="752475"/>
            <a:ext cx="6680200" cy="37576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32809">
              <a:defRPr/>
            </a:pPr>
            <a:fld id="{DD74748F-77DA-4F34-9BFE-A7ED16F8C781}" type="slidenum">
              <a:rPr lang="ru-RU">
                <a:solidFill>
                  <a:prstClr val="black"/>
                </a:solidFill>
                <a:latin typeface="Calibri"/>
              </a:rPr>
              <a:pPr defTabSz="1032809">
                <a:defRPr/>
              </a:pPr>
              <a:t>4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058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795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976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743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767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14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069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459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90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1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161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951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438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45542" y="154033"/>
            <a:ext cx="638085" cy="99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1" y="-8351"/>
            <a:ext cx="823612" cy="1338012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224" y="152626"/>
            <a:ext cx="1669966" cy="1321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339952" y="953602"/>
            <a:ext cx="7055622" cy="17187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8" y="526"/>
            <a:ext cx="823612" cy="13380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1" y="-8351"/>
            <a:ext cx="823612" cy="13380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91042" y="152627"/>
            <a:ext cx="6552119" cy="67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905" b="1" dirty="0">
                <a:solidFill>
                  <a:srgbClr val="3B4555"/>
                </a:solidFill>
                <a:latin typeface="Futura PT Medium" pitchFamily="34" charset="-52"/>
              </a:rPr>
              <a:t>«Формирование современной городской среды» города Прокопьевска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9978" y="1524130"/>
            <a:ext cx="112466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2000" dirty="0">
                <a:solidFill>
                  <a:srgbClr val="3B4555"/>
                </a:solidFill>
                <a:latin typeface="Futura PT Medium"/>
              </a:rPr>
              <a:t>       </a:t>
            </a:r>
            <a:r>
              <a:rPr lang="ru-RU" sz="2000" dirty="0">
                <a:latin typeface="Futura PT Medium"/>
              </a:rPr>
              <a:t>Город Прокопьевск принимает активное участие в федеральной программе «Формирование современной городской среды» на 2018-2024 годы.</a:t>
            </a:r>
          </a:p>
          <a:p>
            <a:pPr algn="just">
              <a:spcBef>
                <a:spcPct val="0"/>
              </a:spcBef>
            </a:pPr>
            <a:r>
              <a:rPr lang="ru-RU" sz="2000" dirty="0">
                <a:latin typeface="Futura PT Medium"/>
              </a:rPr>
              <a:t>       </a:t>
            </a:r>
          </a:p>
          <a:p>
            <a:pPr algn="just">
              <a:spcBef>
                <a:spcPct val="0"/>
              </a:spcBef>
            </a:pPr>
            <a:r>
              <a:rPr lang="ru-RU" sz="2000" dirty="0">
                <a:latin typeface="Futura PT Medium"/>
              </a:rPr>
              <a:t>      Данная программа предусматривает выполнение работ по благоустройству дворовых территорий с предоставлением субсидий из федерального, областного, городского бюджетов и долевым участием средств собственников </a:t>
            </a:r>
            <a:r>
              <a:rPr lang="ru-RU" sz="2000" dirty="0" smtClean="0">
                <a:latin typeface="Futura PT Medium"/>
              </a:rPr>
              <a:t>многоквартирных домов.</a:t>
            </a:r>
            <a:endParaRPr lang="ru-RU" sz="2000" dirty="0">
              <a:latin typeface="Futura PT Medium"/>
            </a:endParaRPr>
          </a:p>
          <a:p>
            <a:pPr algn="just">
              <a:spcBef>
                <a:spcPct val="0"/>
              </a:spcBef>
            </a:pPr>
            <a:r>
              <a:rPr lang="ru-RU" sz="2000" dirty="0">
                <a:latin typeface="Futura PT Medium"/>
              </a:rPr>
              <a:t>      За период действия  данной программы в городе благоустроено  </a:t>
            </a:r>
            <a:r>
              <a:rPr lang="ru-RU" sz="2000" dirty="0" smtClean="0">
                <a:latin typeface="Futura PT Medium"/>
              </a:rPr>
              <a:t>144 дворовые территории.</a:t>
            </a:r>
          </a:p>
          <a:p>
            <a:pPr algn="just">
              <a:spcBef>
                <a:spcPct val="0"/>
              </a:spcBef>
            </a:pPr>
            <a:r>
              <a:rPr lang="ru-RU" sz="2000" dirty="0" smtClean="0">
                <a:latin typeface="Futura PT Medium"/>
              </a:rPr>
              <a:t>В 2018 году – 38 дворов;</a:t>
            </a:r>
          </a:p>
          <a:p>
            <a:pPr algn="just">
              <a:spcBef>
                <a:spcPct val="0"/>
              </a:spcBef>
            </a:pPr>
            <a:r>
              <a:rPr lang="ru-RU" sz="2000" dirty="0" smtClean="0">
                <a:latin typeface="Futura PT Medium"/>
              </a:rPr>
              <a:t>В 2019 году – 50 дворов;</a:t>
            </a:r>
          </a:p>
          <a:p>
            <a:pPr algn="just">
              <a:spcBef>
                <a:spcPct val="0"/>
              </a:spcBef>
            </a:pPr>
            <a:r>
              <a:rPr lang="ru-RU" sz="2000" dirty="0" smtClean="0">
                <a:latin typeface="Futura PT Medium"/>
              </a:rPr>
              <a:t>В 2020 году – 56 дворов.</a:t>
            </a:r>
            <a:endParaRPr lang="ru-RU" sz="2000" dirty="0">
              <a:latin typeface="Futura PT Medium"/>
            </a:endParaRPr>
          </a:p>
          <a:p>
            <a:pPr algn="just">
              <a:spcBef>
                <a:spcPct val="0"/>
              </a:spcBef>
            </a:pPr>
            <a:r>
              <a:rPr lang="ru-RU" sz="2000" dirty="0" smtClean="0">
                <a:latin typeface="Futura PT Medium"/>
              </a:rPr>
              <a:t> </a:t>
            </a:r>
            <a:r>
              <a:rPr lang="ru-RU" sz="2000" dirty="0">
                <a:latin typeface="Futura PT Medium"/>
              </a:rPr>
              <a:t>Проведены  ремонтные работы: на  автомобильных парковках, пешеходных дорожках, внутридомовых проездах, ремонт и обустройство детских площадок, установка скамеек и урн.</a:t>
            </a:r>
          </a:p>
          <a:p>
            <a:pPr algn="just">
              <a:spcBef>
                <a:spcPct val="0"/>
              </a:spcBef>
            </a:pPr>
            <a:r>
              <a:rPr lang="ru-RU" sz="2000" dirty="0">
                <a:latin typeface="Futura PT Medium"/>
              </a:rPr>
              <a:t>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22593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5132" y="162175"/>
            <a:ext cx="10058400" cy="492434"/>
          </a:xfrm>
          <a:prstGeom prst="rect">
            <a:avLst/>
          </a:prstGeom>
          <a:noFill/>
        </p:spPr>
        <p:txBody>
          <a:bodyPr wrap="square" lIns="121913" tIns="60956" rIns="121913" bIns="60956" rtlCol="0">
            <a:spAutoFit/>
          </a:bodyPr>
          <a:lstStyle/>
          <a:p>
            <a:pPr marL="305700" indent="-305700" algn="ctr" defTabSz="1081888"/>
            <a:r>
              <a:rPr lang="ru-RU" sz="2400" b="1" cap="all" dirty="0">
                <a:solidFill>
                  <a:srgbClr val="8064A2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Ремонт дворовых территорий МКД в 2020 году</a:t>
            </a:r>
            <a:endParaRPr lang="ru-RU" sz="2400" b="1" cap="all" dirty="0">
              <a:solidFill>
                <a:srgbClr val="3B4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45542" y="154035"/>
            <a:ext cx="638085" cy="99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226" y="152626"/>
            <a:ext cx="1669965" cy="1321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>
            <a:cxnSpLocks/>
            <a:endCxn id="11" idx="1"/>
          </p:cNvCxnSpPr>
          <p:nvPr/>
        </p:nvCxnSpPr>
        <p:spPr>
          <a:xfrm>
            <a:off x="619439" y="777280"/>
            <a:ext cx="9749787" cy="35902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5026" y="6074923"/>
            <a:ext cx="2133453" cy="3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1888"/>
            <a:r>
              <a:rPr lang="ru-RU" sz="1481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улица Петренко, 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84396" y="5872100"/>
            <a:ext cx="2267482" cy="54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1888"/>
            <a:r>
              <a:rPr lang="ru-RU" sz="1481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улица Обручева, 3а</a:t>
            </a:r>
          </a:p>
          <a:p>
            <a:pPr defTabSz="1081888"/>
            <a:r>
              <a:rPr lang="ru-RU" sz="1481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Отсыпка территории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2350" y="741577"/>
            <a:ext cx="6358609" cy="4715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Согласно Муниципальной программе </a:t>
            </a:r>
          </a:p>
          <a:p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было запланировано благоустройство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53-х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дворовых территорий и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двора были </a:t>
            </a:r>
          </a:p>
          <a:p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перенесены с 2021года. </a:t>
            </a:r>
          </a:p>
          <a:p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Итого в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2020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году </a:t>
            </a:r>
          </a:p>
          <a:p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благоустроенно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56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дворовых территорий.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результате конкурсного отбора </a:t>
            </a:r>
          </a:p>
          <a:p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работы выполняли </a:t>
            </a:r>
          </a:p>
          <a:p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14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подрядных организаций.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defTabSz="1081888"/>
            <a:endParaRPr lang="ru-RU" sz="253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81888"/>
            <a:endParaRPr lang="ru-RU" sz="190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76824" y="5893624"/>
            <a:ext cx="1904868" cy="32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1888"/>
            <a:endParaRPr lang="ru-RU" sz="1481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6E0C7371-3A40-4A3D-A2E0-6C9C933B45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728" y="-243608"/>
            <a:ext cx="1656384" cy="165638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276713" y="56121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81888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SC0375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81" y="2080665"/>
            <a:ext cx="3087519" cy="209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61781" y="3598600"/>
            <a:ext cx="4692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1888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улица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Яворского, 4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81888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благоустройства</a:t>
            </a:r>
          </a:p>
        </p:txBody>
      </p:sp>
      <p:pic>
        <p:nvPicPr>
          <p:cNvPr id="6" name="Picture 3" descr="20200804_09023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643" y="2083215"/>
            <a:ext cx="3084547" cy="209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035627" y="359860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81888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улица Яворского, 4</a:t>
            </a:r>
          </a:p>
          <a:p>
            <a:pPr defTabSz="1081888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благоустройства</a:t>
            </a:r>
          </a:p>
        </p:txBody>
      </p:sp>
      <p:pic>
        <p:nvPicPr>
          <p:cNvPr id="23" name="Рисунок 22" descr="C:\Users\mitkovskaya_nv\Desktop\союзная 26.jpeg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55" y="4365104"/>
            <a:ext cx="3097245" cy="2171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C:\Users\mitkovskaya_nv\Desktop\союзн 26 после.jpeg"/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643" y="4365104"/>
            <a:ext cx="3084547" cy="216023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5752055" y="601958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81888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улица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Союзная,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81888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954643" y="6053732"/>
            <a:ext cx="3457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1888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улица Союзная, 26</a:t>
            </a:r>
          </a:p>
          <a:p>
            <a:pPr defTabSz="1081888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благоустройства</a:t>
            </a:r>
          </a:p>
        </p:txBody>
      </p:sp>
    </p:spTree>
    <p:extLst>
      <p:ext uri="{BB962C8B-B14F-4D97-AF65-F5344CB8AC3E}">
        <p14:creationId xmlns="" xmlns:p14="http://schemas.microsoft.com/office/powerpoint/2010/main" val="383048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5132" y="151726"/>
            <a:ext cx="10058400" cy="492434"/>
          </a:xfrm>
          <a:prstGeom prst="rect">
            <a:avLst/>
          </a:prstGeom>
          <a:noFill/>
        </p:spPr>
        <p:txBody>
          <a:bodyPr wrap="square" lIns="121913" tIns="60956" rIns="121913" bIns="60956" rtlCol="0">
            <a:spAutoFit/>
          </a:bodyPr>
          <a:lstStyle/>
          <a:p>
            <a:pPr marL="305700" indent="-305700" algn="ctr" defTabSz="1081888"/>
            <a:r>
              <a:rPr lang="ru-RU" sz="2400" b="1" cap="all" dirty="0">
                <a:solidFill>
                  <a:srgbClr val="8064A2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Ремонт дворовых территорий МКД в 2020 году</a:t>
            </a:r>
            <a:endParaRPr lang="ru-RU" sz="2400" b="1" cap="all" dirty="0">
              <a:solidFill>
                <a:srgbClr val="3B4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45542" y="154035"/>
            <a:ext cx="638085" cy="99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226" y="152626"/>
            <a:ext cx="1669965" cy="1321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544468" y="689284"/>
            <a:ext cx="9749787" cy="35902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43073" y="6003184"/>
            <a:ext cx="1935488" cy="3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1888"/>
            <a:r>
              <a:rPr lang="ru-RU" sz="1481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улица Обручева,</a:t>
            </a:r>
            <a:r>
              <a:rPr lang="en-US" sz="1481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81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3а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84396" y="5872100"/>
            <a:ext cx="2267482" cy="54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1888"/>
            <a:r>
              <a:rPr lang="ru-RU" sz="1481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улица Обручева, 3а</a:t>
            </a:r>
          </a:p>
          <a:p>
            <a:pPr defTabSz="1081888"/>
            <a:r>
              <a:rPr lang="ru-RU" sz="1481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Отсыпка территории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76824" y="5893624"/>
            <a:ext cx="1904868" cy="32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1888"/>
            <a:endParaRPr lang="ru-RU" sz="1481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6E0C7371-3A40-4A3D-A2E0-6C9C933B45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728" y="-243608"/>
            <a:ext cx="1656384" cy="165638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157A000-E814-4052-AAF0-F0F0C1F3BDDC}"/>
              </a:ext>
            </a:extLst>
          </p:cNvPr>
          <p:cNvSpPr/>
          <p:nvPr/>
        </p:nvSpPr>
        <p:spPr>
          <a:xfrm>
            <a:off x="196627" y="908830"/>
            <a:ext cx="74221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Общая стоимость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</a:t>
            </a:r>
          </a:p>
          <a:p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86,9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руб., в том числе:</a:t>
            </a:r>
          </a:p>
          <a:p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hangingPunct="0">
              <a:buFontTx/>
              <a:buChar char="-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федеральный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–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71,360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млн.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.;</a:t>
            </a:r>
          </a:p>
          <a:p>
            <a:pPr marL="342900" indent="-342900" hangingPunct="0">
              <a:buFontTx/>
              <a:buChar char="-"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hangingPunct="0">
              <a:buFontTx/>
              <a:buChar char="-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областной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–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2,207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руб.;</a:t>
            </a:r>
          </a:p>
          <a:p>
            <a:pPr marL="342900" indent="-342900" hangingPunct="0">
              <a:buFontTx/>
              <a:buChar char="-"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hangingPunct="0">
              <a:buFontTx/>
              <a:buChar char="-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местный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–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8,235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млн.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.;</a:t>
            </a:r>
          </a:p>
          <a:p>
            <a:pPr marL="342900" indent="-342900" hangingPunct="0">
              <a:buFontTx/>
              <a:buChar char="-"/>
            </a:pPr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hangingPunct="0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средства собственников МКД– 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5,106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руб.</a:t>
            </a:r>
          </a:p>
          <a:p>
            <a:pPr hangingPunct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C:\Users\mitkovskaya_nv\Desktop\qW113ocljUVqogejC8gAmoyJoXKbmPNmUgbgOKDj.jpe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71" y="790452"/>
            <a:ext cx="3812784" cy="29353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564817" y="844293"/>
            <a:ext cx="2266967" cy="6951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Пер. Заводской д.1 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До Благоустройст</a:t>
            </a: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</a:t>
            </a:r>
            <a:r>
              <a:rPr lang="ru-RU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</a:t>
            </a:r>
            <a:endParaRPr lang="ru-RU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DSC0377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" y="4440122"/>
            <a:ext cx="3261100" cy="222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SC0507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635" y="4473656"/>
            <a:ext cx="3089025" cy="221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0471" y="6053732"/>
            <a:ext cx="27599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Пр. Ленина д.28 </a:t>
            </a:r>
            <a:endParaRPr lang="ru-RU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До Благоустройства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57414" y="6021830"/>
            <a:ext cx="30232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Пр. Ленина </a:t>
            </a:r>
            <a:r>
              <a:rPr lang="ru-RU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д.28 </a:t>
            </a:r>
            <a:endParaRPr lang="ru-RU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После Благоустройства</a:t>
            </a:r>
            <a:endParaRPr lang="ru-RU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397" y="3398192"/>
            <a:ext cx="4577998" cy="33312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95361" y="5684400"/>
            <a:ext cx="26276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Пер. Заводской д.1 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После </a:t>
            </a: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Благоустройства</a:t>
            </a:r>
          </a:p>
        </p:txBody>
      </p:sp>
    </p:spTree>
    <p:extLst>
      <p:ext uri="{BB962C8B-B14F-4D97-AF65-F5344CB8AC3E}">
        <p14:creationId xmlns="" xmlns:p14="http://schemas.microsoft.com/office/powerpoint/2010/main" val="341015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45542" y="154035"/>
            <a:ext cx="638085" cy="99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226" y="152626"/>
            <a:ext cx="1669965" cy="1321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717378" y="774093"/>
            <a:ext cx="9749787" cy="35902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6E0C7371-3A40-4A3D-A2E0-6C9C933B45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728" y="-243608"/>
            <a:ext cx="1656384" cy="165638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157A000-E814-4052-AAF0-F0F0C1F3BDDC}"/>
              </a:ext>
            </a:extLst>
          </p:cNvPr>
          <p:cNvSpPr/>
          <p:nvPr/>
        </p:nvSpPr>
        <p:spPr>
          <a:xfrm>
            <a:off x="371464" y="980728"/>
            <a:ext cx="111411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В 2020 году выполнен текущий ремонт 3 общественных территорий: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Сквер «Ясная поляна», Молодежный парк, </a:t>
            </a:r>
            <a:r>
              <a:rPr lang="ru-RU" sz="2000" b="1" dirty="0" err="1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Т</a:t>
            </a:r>
            <a:r>
              <a:rPr lang="ru-RU" sz="2000" b="1" dirty="0" err="1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ырганский</a:t>
            </a:r>
            <a:r>
              <a:rPr lang="ru-RU" sz="2000" b="1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 парк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Общая </a:t>
            </a:r>
            <a:r>
              <a:rPr lang="ru-RU" sz="2000" dirty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стоимость </a:t>
            </a:r>
            <a:r>
              <a:rPr lang="ru-RU" sz="2000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работ</a:t>
            </a:r>
            <a:r>
              <a:rPr lang="en-US" sz="2000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10,290 </a:t>
            </a:r>
            <a:r>
              <a:rPr lang="ru-RU" sz="2000" dirty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млн </a:t>
            </a:r>
            <a:r>
              <a:rPr lang="ru-RU" sz="2000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руб., в том числе:</a:t>
            </a:r>
          </a:p>
          <a:p>
            <a:pPr marL="342900" indent="-342900" hangingPunct="0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федеральный </a:t>
            </a:r>
            <a:r>
              <a:rPr lang="ru-RU" sz="2000" dirty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бюджет – </a:t>
            </a:r>
            <a:r>
              <a:rPr lang="ru-RU" sz="2000" b="1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8,9</a:t>
            </a:r>
            <a:r>
              <a:rPr lang="ru-RU" sz="2000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 млн. </a:t>
            </a:r>
            <a:r>
              <a:rPr lang="ru-RU" sz="2000" dirty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руб</a:t>
            </a:r>
            <a:r>
              <a:rPr lang="ru-RU" sz="2000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.;</a:t>
            </a:r>
          </a:p>
          <a:p>
            <a:pPr marL="342900" indent="-342900" hangingPunct="0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областной </a:t>
            </a:r>
            <a:r>
              <a:rPr lang="ru-RU" sz="2000" dirty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бюджет – </a:t>
            </a:r>
            <a:r>
              <a:rPr lang="ru-RU" sz="2000" b="1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0,27 </a:t>
            </a:r>
            <a:r>
              <a:rPr lang="ru-RU" sz="2000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млн. руб.;</a:t>
            </a:r>
          </a:p>
          <a:p>
            <a:pPr marL="342900" indent="-342900" hangingPunct="0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местный </a:t>
            </a:r>
            <a:r>
              <a:rPr lang="ru-RU" sz="2000" dirty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бюджет – </a:t>
            </a:r>
            <a:r>
              <a:rPr lang="ru-RU" sz="2000" b="1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sz="2000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 млн. </a:t>
            </a:r>
            <a:r>
              <a:rPr lang="ru-RU" sz="2000" dirty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руб</a:t>
            </a:r>
            <a:r>
              <a:rPr lang="ru-RU" sz="2000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.;</a:t>
            </a:r>
          </a:p>
          <a:p>
            <a:pPr marL="342900" indent="-342900" hangingPunct="0">
              <a:buFontTx/>
              <a:buChar char="-"/>
            </a:pPr>
            <a:endParaRPr lang="ru-RU" sz="2000" dirty="0" smtClean="0">
              <a:latin typeface="Futura PT Medium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 descr="C:\Users\polyhina_ii\Desktop\бюджетное послание 2020 инфо\IMG-20200817-WA001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40" b="35243"/>
          <a:stretch/>
        </p:blipFill>
        <p:spPr bwMode="auto">
          <a:xfrm>
            <a:off x="822523" y="4328531"/>
            <a:ext cx="4968552" cy="21718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olyhina_ii\Desktop\бюджетное послание 2020 инфо\IMG-20200807-WA00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208" y="1750521"/>
            <a:ext cx="3199376" cy="23995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olyhina_ii\Desktop\бюджетное послание 2020 инфо\IMG-20201020-WA0008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19" b="40021"/>
          <a:stretch/>
        </p:blipFill>
        <p:spPr bwMode="auto">
          <a:xfrm>
            <a:off x="6456040" y="4219505"/>
            <a:ext cx="3220312" cy="2389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48514" y="194622"/>
            <a:ext cx="10355693" cy="485671"/>
          </a:xfrm>
          <a:prstGeom prst="rect">
            <a:avLst/>
          </a:prstGeom>
          <a:noFill/>
        </p:spPr>
        <p:txBody>
          <a:bodyPr wrap="square" lIns="115214" tIns="57607" rIns="115214" bIns="57607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B4555"/>
                </a:solidFill>
                <a:latin typeface="Futura PT Medium" pitchFamily="34" charset="-52"/>
              </a:rPr>
              <a:t>Ремонт общественных территорий в 2020 году</a:t>
            </a:r>
            <a:endParaRPr lang="ru-RU" sz="2400" b="1" dirty="0">
              <a:solidFill>
                <a:srgbClr val="3B4555"/>
              </a:solidFill>
              <a:latin typeface="Futura PT Medium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96227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4954</TotalTime>
  <Words>310</Words>
  <Application>Microsoft Office PowerPoint</Application>
  <PresentationFormat>Произвольный</PresentationFormat>
  <Paragraphs>68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Metod5</dc:creator>
  <cp:lastModifiedBy>Ирина Владимировна Митина</cp:lastModifiedBy>
  <cp:revision>372</cp:revision>
  <cp:lastPrinted>2020-12-25T03:02:17Z</cp:lastPrinted>
  <dcterms:created xsi:type="dcterms:W3CDTF">2018-11-15T09:21:33Z</dcterms:created>
  <dcterms:modified xsi:type="dcterms:W3CDTF">2021-01-12T08:43:46Z</dcterms:modified>
</cp:coreProperties>
</file>