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3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835" r:id="rId2"/>
    <p:sldId id="846" r:id="rId3"/>
    <p:sldId id="849" r:id="rId4"/>
    <p:sldId id="300" r:id="rId5"/>
    <p:sldId id="290" r:id="rId6"/>
    <p:sldId id="291" r:id="rId7"/>
    <p:sldId id="277" r:id="rId8"/>
    <p:sldId id="852" r:id="rId9"/>
    <p:sldId id="853" r:id="rId10"/>
    <p:sldId id="854" r:id="rId11"/>
    <p:sldId id="659" r:id="rId12"/>
    <p:sldId id="851" r:id="rId13"/>
    <p:sldId id="838" r:id="rId14"/>
    <p:sldId id="855" r:id="rId15"/>
    <p:sldId id="655" r:id="rId16"/>
    <p:sldId id="837" r:id="rId17"/>
    <p:sldId id="831" r:id="rId18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ADF8"/>
    <a:srgbClr val="3B3838"/>
    <a:srgbClr val="860000"/>
    <a:srgbClr val="ECF3FA"/>
    <a:srgbClr val="E1E5F3"/>
    <a:srgbClr val="E7EAF5"/>
    <a:srgbClr val="4770B5"/>
    <a:srgbClr val="3B4555"/>
    <a:srgbClr val="2A5244"/>
    <a:srgbClr val="325D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94133" autoAdjust="0"/>
  </p:normalViewPr>
  <p:slideViewPr>
    <p:cSldViewPr snapToGrid="0" snapToObjects="1">
      <p:cViewPr>
        <p:scale>
          <a:sx n="90" d="100"/>
          <a:sy n="90" d="100"/>
        </p:scale>
        <p:origin x="1314" y="8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716087678258146"/>
          <c:y val="0.15855235140232404"/>
          <c:w val="0.21197946072077278"/>
          <c:h val="0.44569977866427951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229"/>
        <c:holeSize val="50"/>
      </c:doughnutChart>
      <c:spPr>
        <a:noFill/>
        <a:ln w="25400"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1800" b="1">
          <a:ln>
            <a:noFill/>
          </a:ln>
          <a:solidFill>
            <a:srgbClr val="3B3838"/>
          </a:solidFill>
        </a:defRPr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11422477151668482"/>
          <c:w val="1"/>
          <c:h val="0.8884002283218362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FA8-4F81-8AB3-1007C4EAB7DA}"/>
              </c:ext>
            </c:extLst>
          </c:dPt>
          <c:dPt>
            <c:idx val="1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0FA8-4F81-8AB3-1007C4EAB7DA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FA8-4F81-8AB3-1007C4EAB7DA}"/>
              </c:ext>
            </c:extLst>
          </c:dPt>
          <c:dPt>
            <c:idx val="3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0FA8-4F81-8AB3-1007C4EAB7DA}"/>
              </c:ext>
            </c:extLst>
          </c:dPt>
          <c:dPt>
            <c:idx val="4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FA8-4F81-8AB3-1007C4EAB7DA}"/>
              </c:ext>
            </c:extLst>
          </c:dPt>
          <c:dPt>
            <c:idx val="5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0FA8-4F81-8AB3-1007C4EAB7DA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FA8-4F81-8AB3-1007C4EAB7DA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2536-4CEB-AB38-F11EE6615EBF}"/>
              </c:ext>
            </c:extLst>
          </c:dPt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7"/>
                <c:pt idx="0">
                  <c:v>Кв. 1</c:v>
                </c:pt>
                <c:pt idx="1">
                  <c:v>Кв. 2</c:v>
                </c:pt>
                <c:pt idx="2">
                  <c:v>Кв. 5</c:v>
                </c:pt>
                <c:pt idx="3">
                  <c:v>Кв. 6</c:v>
                </c:pt>
                <c:pt idx="4">
                  <c:v>Кв. 7</c:v>
                </c:pt>
                <c:pt idx="5">
                  <c:v>Кв. 8</c:v>
                </c:pt>
                <c:pt idx="6">
                  <c:v>Кв. 9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21.2607</c:v>
                </c:pt>
                <c:pt idx="1">
                  <c:v>21.436900000000001</c:v>
                </c:pt>
                <c:pt idx="2">
                  <c:v>178.081355</c:v>
                </c:pt>
                <c:pt idx="3">
                  <c:v>45.428786000000002</c:v>
                </c:pt>
                <c:pt idx="4">
                  <c:v>139.639017</c:v>
                </c:pt>
                <c:pt idx="5">
                  <c:v>102.05020500000001</c:v>
                </c:pt>
                <c:pt idx="6">
                  <c:v>10.393853999999999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A8-4F81-8AB3-1007C4EAB7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32"/>
        <c:holeSize val="5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614386613943565E-2"/>
          <c:y val="3.632235795465804E-2"/>
          <c:w val="0.93936760994894297"/>
          <c:h val="0.7544899042435919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ФБ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363566048189154E-2"/>
                  <c:y val="6.1021050143688577E-3"/>
                </c:manualLayout>
              </c:layout>
              <c:tx>
                <c:rich>
                  <a:bodyPr rot="0" spcFirstLastPara="1" vertOverflow="ellipsis" vert="horz" wrap="square" anchor="ctr" anchorCtr="0"/>
                  <a:lstStyle/>
                  <a:p>
                    <a:pPr algn="l">
                      <a:defRPr sz="1600" b="1" i="0" u="none" strike="noStrike" kern="1200" baseline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defRPr>
                    </a:pPr>
                    <a:r>
                      <a:rPr lang="en-US" dirty="0"/>
                      <a:t>429,21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l">
                    <a:defRPr sz="1600" b="1" i="0" u="none" strike="noStrike" kern="1200" baseline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634469354643215"/>
                      <c:h val="9.0718281136136988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7DDA-443B-8E37-61BB198DC43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426,72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7DDA-443B-8E37-61BB198DC4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2"/>
                <c:pt idx="0">
                  <c:v>Утвержденные лимиты</c:v>
                </c:pt>
                <c:pt idx="1">
                  <c:v>Кассовый расход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400</c:v>
                </c:pt>
                <c:pt idx="1">
                  <c:v>390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AF-4A02-8948-1DFC7285413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56,79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5742-44E2-BB78-5CBB5A738AD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54,10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5742-44E2-BB78-5CBB5A738AD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2"/>
                <c:pt idx="0">
                  <c:v>Утвержденные лимиты</c:v>
                </c:pt>
                <c:pt idx="1">
                  <c:v>Кассовый расход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200</c:v>
                </c:pt>
                <c:pt idx="1">
                  <c:v>190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AF-4A02-8948-1DFC7285413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МБ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31,04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5742-44E2-BB78-5CBB5A738AD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30,07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5742-44E2-BB78-5CBB5A738AD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2"/>
                <c:pt idx="0">
                  <c:v>Утвержденные лимиты</c:v>
                </c:pt>
                <c:pt idx="1">
                  <c:v>Кассовый расход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150</c:v>
                </c:pt>
                <c:pt idx="1">
                  <c:v>140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BAF-4A02-8948-1DFC7285413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ВБ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1,25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7DDA-443B-8E37-61BB198DC430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742-44E2-BB78-5CBB5A738AD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2"/>
                <c:pt idx="0">
                  <c:v>Утвержденные лимиты</c:v>
                </c:pt>
                <c:pt idx="1">
                  <c:v>Кассовый расход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100</c:v>
                </c:pt>
                <c:pt idx="1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BAF-4A02-8948-1DFC728541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2"/>
        <c:overlap val="100"/>
        <c:axId val="207840768"/>
        <c:axId val="207842304"/>
      </c:barChart>
      <c:catAx>
        <c:axId val="2078407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ru-RU"/>
          </a:p>
        </c:txPr>
        <c:crossAx val="207842304"/>
        <c:crosses val="autoZero"/>
        <c:auto val="1"/>
        <c:lblAlgn val="ctr"/>
        <c:lblOffset val="100"/>
        <c:noMultiLvlLbl val="0"/>
      </c:catAx>
      <c:valAx>
        <c:axId val="20784230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07840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11808419472342307"/>
          <c:y val="0.91674830017020326"/>
          <c:w val="0.53158035754156685"/>
          <c:h val="6.726761511163058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rgbClr val="3B3838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accent1">
              <a:lumMod val="75000"/>
            </a:schemeClr>
          </a:solidFill>
          <a:latin typeface="Verdana" panose="020B0604030504040204" pitchFamily="34" charset="0"/>
          <a:ea typeface="Verdana" panose="020B0604030504040204" pitchFamily="34" charset="0"/>
        </a:defRPr>
      </a:pPr>
      <a:endParaRPr lang="ru-RU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338407840457316"/>
          <c:y val="3.1330509504340694E-2"/>
          <c:w val="0.66469009927139078"/>
          <c:h val="0.8757513197575156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65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hade val="65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shade val="65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1F8-45A4-AC8B-902747F1AD48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1F8-45A4-AC8B-902747F1AD48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1">
                      <a:tint val="65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tint val="65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tint val="65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1F8-45A4-AC8B-902747F1AD48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6C7960B4-2417-4A73-BABA-116E271AEEA1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1F8-45A4-AC8B-902747F1AD4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5FF6DA6D-2A38-4A36-81AF-8D840722A684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1F8-45A4-AC8B-902747F1AD4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BA1DC919-F69B-4ACE-ABD0-F7C108E30A51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1F8-45A4-AC8B-902747F1AD4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СЕМЬЯ</c:v>
                </c:pt>
                <c:pt idx="1">
                  <c:v>ИНФРАСТРУКТУРА ДЛЯ ЖИЗНИ</c:v>
                </c:pt>
                <c:pt idx="2">
                  <c:v>МОЛОДЕЖЬ И ДЕТИ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93.91</c:v>
                </c:pt>
                <c:pt idx="1">
                  <c:v>99.55</c:v>
                </c:pt>
                <c:pt idx="2">
                  <c:v>98.98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1F8-45A4-AC8B-902747F1AD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313"/>
        <c:holeSize val="58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0.72688</cdr:x>
      <cdr:y>0.22057</cdr:y>
    </cdr:from>
    <cdr:to>
      <cdr:x>0.87662</cdr:x>
      <cdr:y>0.31338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291138" y="1007897"/>
          <a:ext cx="1089994" cy="4241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272,9 </a:t>
          </a:r>
        </a:p>
      </cdr:txBody>
    </cdr:sp>
  </cdr:relSizeAnchor>
  <cdr:relSizeAnchor xmlns:cdr="http://schemas.openxmlformats.org/drawingml/2006/chartDrawing">
    <cdr:from>
      <cdr:x>0.86205</cdr:x>
      <cdr:y>0.89907</cdr:y>
    </cdr:from>
    <cdr:to>
      <cdr:x>1</cdr:x>
      <cdr:y>0.98056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5007155" y="4149641"/>
          <a:ext cx="801268" cy="3760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dirty="0">
            <a:latin typeface="Verdana" panose="020B0604030504040204" pitchFamily="34" charset="0"/>
            <a:ea typeface="Verdana" panose="020B0604030504040204" pitchFamily="34" charset="0"/>
          </a:endParaRP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</cdr:x>
      <cdr:y>0.09309</cdr:y>
    </cdr:from>
    <cdr:to>
      <cdr:x>0.35371</cdr:x>
      <cdr:y>0.15439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0" y="514101"/>
          <a:ext cx="4107313" cy="338555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5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600" b="1" dirty="0">
              <a:solidFill>
                <a:srgbClr val="3B3838"/>
              </a:solidFill>
              <a:latin typeface="Verdana" panose="020B0604030504040204" pitchFamily="34" charset="0"/>
              <a:ea typeface="Verdana" panose="020B0604030504040204" pitchFamily="34" charset="0"/>
            </a:rPr>
            <a:t>ИНФРАСТРУКТУРА ДЛЯ ЖИЗНИ</a:t>
          </a:r>
        </a:p>
      </cdr:txBody>
    </cdr:sp>
  </cdr:relSizeAnchor>
  <cdr:relSizeAnchor xmlns:cdr="http://schemas.openxmlformats.org/drawingml/2006/chartDrawing">
    <cdr:from>
      <cdr:x>0.73581</cdr:x>
      <cdr:y>0.11727</cdr:y>
    </cdr:from>
    <cdr:to>
      <cdr:x>0.9845</cdr:x>
      <cdr:y>0.17857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8544246" y="647664"/>
          <a:ext cx="2887811" cy="338554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60000"/>
            <a:lumOff val="40000"/>
          </a:schemeClr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600" b="1" dirty="0">
              <a:solidFill>
                <a:srgbClr val="3B3838"/>
              </a:solidFill>
              <a:latin typeface="Verdana" panose="020B0604030504040204" pitchFamily="34" charset="0"/>
              <a:ea typeface="Verdana" panose="020B0604030504040204" pitchFamily="34" charset="0"/>
            </a:rPr>
            <a:t>МОЛОДЕЖЬ И ДЕТИ</a:t>
          </a:r>
        </a:p>
      </cdr:txBody>
    </cdr:sp>
  </cdr:relSizeAnchor>
  <cdr:relSizeAnchor xmlns:cdr="http://schemas.openxmlformats.org/drawingml/2006/chartDrawing">
    <cdr:from>
      <cdr:x>0.05811</cdr:x>
      <cdr:y>0</cdr:y>
    </cdr:from>
    <cdr:to>
      <cdr:x>0.38626</cdr:x>
      <cdr:y>0.07174</cdr:y>
    </cdr:to>
    <cdr:sp macro="" textlink="">
      <cdr:nvSpPr>
        <cdr:cNvPr id="18" name="TextBox 1"/>
        <cdr:cNvSpPr txBox="1"/>
      </cdr:nvSpPr>
      <cdr:spPr>
        <a:xfrm xmlns:a="http://schemas.openxmlformats.org/drawingml/2006/main">
          <a:off x="433039" y="0"/>
          <a:ext cx="2445415" cy="3385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sz="1200" b="1" dirty="0">
            <a:solidFill>
              <a:schemeClr val="accent1">
                <a:lumMod val="50000"/>
              </a:schemeClr>
            </a:solidFill>
            <a:latin typeface="Verdana" panose="020B0604030504040204" pitchFamily="34" charset="0"/>
            <a:ea typeface="Verdana" panose="020B0604030504040204" pitchFamily="34" charset="0"/>
          </a:endParaRPr>
        </a:p>
        <a:p xmlns:a="http://schemas.openxmlformats.org/drawingml/2006/main">
          <a:endParaRPr lang="ru-RU" sz="1200" b="1" dirty="0">
            <a:solidFill>
              <a:schemeClr val="accent1">
                <a:lumMod val="50000"/>
              </a:schemeClr>
            </a:solidFill>
            <a:latin typeface="Verdana" panose="020B0604030504040204" pitchFamily="34" charset="0"/>
            <a:ea typeface="Verdana" panose="020B0604030504040204" pitchFamily="34" charset="0"/>
          </a:endParaRPr>
        </a:p>
      </cdr:txBody>
    </cdr:sp>
  </cdr:relSizeAnchor>
  <cdr:relSizeAnchor xmlns:cdr="http://schemas.openxmlformats.org/drawingml/2006/chartDrawing">
    <cdr:from>
      <cdr:x>0.70848</cdr:x>
      <cdr:y>0.58353</cdr:y>
    </cdr:from>
    <cdr:to>
      <cdr:x>1</cdr:x>
      <cdr:y>0.65983</cdr:y>
    </cdr:to>
    <cdr:sp macro="" textlink="">
      <cdr:nvSpPr>
        <cdr:cNvPr id="14" name="TextBox 1">
          <a:extLst xmlns:a="http://schemas.openxmlformats.org/drawingml/2006/main">
            <a:ext uri="{FF2B5EF4-FFF2-40B4-BE49-F238E27FC236}">
              <a16:creationId xmlns:a16="http://schemas.microsoft.com/office/drawing/2014/main" id="{947B66D2-9723-462F-BE59-D0BCE007B7AA}"/>
            </a:ext>
          </a:extLst>
        </cdr:cNvPr>
        <cdr:cNvSpPr txBox="1"/>
      </cdr:nvSpPr>
      <cdr:spPr>
        <a:xfrm xmlns:a="http://schemas.openxmlformats.org/drawingml/2006/main">
          <a:off x="7949146" y="3279592"/>
          <a:ext cx="3270854" cy="4288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sz="1600" b="1" dirty="0">
            <a:solidFill>
              <a:schemeClr val="bg2">
                <a:lumMod val="25000"/>
              </a:schemeClr>
            </a:solidFill>
            <a:latin typeface="Verdana" panose="020B0604030504040204" pitchFamily="34" charset="0"/>
            <a:ea typeface="Verdana" panose="020B0604030504040204" pitchFamily="34" charset="0"/>
          </a:endParaRPr>
        </a:p>
      </cdr:txBody>
    </cdr:sp>
  </cdr:relSizeAnchor>
  <cdr:relSizeAnchor xmlns:cdr="http://schemas.openxmlformats.org/drawingml/2006/chartDrawing">
    <cdr:from>
      <cdr:x>0</cdr:x>
      <cdr:y>0.15438</cdr:y>
    </cdr:from>
    <cdr:to>
      <cdr:x>0.27628</cdr:x>
      <cdr:y>0.40516</cdr:y>
    </cdr:to>
    <cdr:sp macro="" textlink="">
      <cdr:nvSpPr>
        <cdr:cNvPr id="28" name="Прямоугольник 27">
          <a:extLst xmlns:a="http://schemas.openxmlformats.org/drawingml/2006/main">
            <a:ext uri="{FF2B5EF4-FFF2-40B4-BE49-F238E27FC236}">
              <a16:creationId xmlns:a16="http://schemas.microsoft.com/office/drawing/2014/main" id="{52CDFCCD-0602-40EC-A0D5-A65E7D5BA246}"/>
            </a:ext>
          </a:extLst>
        </cdr:cNvPr>
        <cdr:cNvSpPr/>
      </cdr:nvSpPr>
      <cdr:spPr>
        <a:xfrm xmlns:a="http://schemas.openxmlformats.org/drawingml/2006/main">
          <a:off x="-379971" y="852609"/>
          <a:ext cx="3208227" cy="13849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177800" lvl="0" indent="-177800">
            <a:buFont typeface="Wingdings" panose="05000000000000000000" pitchFamily="2" charset="2"/>
            <a:buChar char="ü"/>
          </a:pPr>
          <a:endParaRPr lang="ru-RU" sz="1200" b="1" dirty="0">
            <a:solidFill>
              <a:srgbClr val="3B3838"/>
            </a:solidFill>
            <a:latin typeface="Verdana" pitchFamily="34" charset="0"/>
            <a:ea typeface="Verdana" pitchFamily="34" charset="0"/>
            <a:cs typeface="Verdana" panose="020B0604030504040204" pitchFamily="34" charset="0"/>
          </a:endParaRPr>
        </a:p>
        <a:p xmlns:a="http://schemas.openxmlformats.org/drawingml/2006/main">
          <a:pPr marL="177800" lvl="0" indent="-177800">
            <a:buFont typeface="Wingdings" panose="05000000000000000000" pitchFamily="2" charset="2"/>
            <a:buChar char="ü"/>
          </a:pPr>
          <a:r>
            <a:rPr lang="ru-RU" sz="1200" b="1" dirty="0">
              <a:solidFill>
                <a:srgbClr val="3B3838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Формирование комфортной</a:t>
          </a:r>
        </a:p>
        <a:p xmlns:a="http://schemas.openxmlformats.org/drawingml/2006/main">
          <a:pPr lvl="0"/>
          <a:r>
            <a:rPr lang="ru-RU" sz="1200" b="1" dirty="0">
              <a:solidFill>
                <a:srgbClr val="3B3838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    городской среды</a:t>
          </a:r>
        </a:p>
        <a:p xmlns:a="http://schemas.openxmlformats.org/drawingml/2006/main">
          <a:pPr lvl="0"/>
          <a:endParaRPr lang="ru-RU" sz="1200" b="1" dirty="0">
            <a:solidFill>
              <a:srgbClr val="3B3838"/>
            </a:solidFill>
            <a:latin typeface="Verdana" pitchFamily="34" charset="0"/>
            <a:ea typeface="Verdana" pitchFamily="34" charset="0"/>
            <a:cs typeface="Verdana" panose="020B0604030504040204" pitchFamily="34" charset="0"/>
          </a:endParaRPr>
        </a:p>
        <a:p xmlns:a="http://schemas.openxmlformats.org/drawingml/2006/main">
          <a:pPr marL="177800" lvl="0" indent="-177800">
            <a:buFont typeface="Wingdings" panose="05000000000000000000" pitchFamily="2" charset="2"/>
            <a:buChar char="ü"/>
          </a:pPr>
          <a:r>
            <a:rPr lang="ru-RU" sz="1200" b="1" dirty="0">
              <a:solidFill>
                <a:srgbClr val="3B3838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Обеспечение устойчивого сокращения непригодного для проживания жилищного фонда</a:t>
          </a:r>
          <a:endParaRPr lang="ru-RU" sz="1200" b="1" dirty="0">
            <a:solidFill>
              <a:schemeClr val="bg2">
                <a:lumMod val="25000"/>
              </a:schemeClr>
            </a:solidFill>
            <a:latin typeface="Verdana" pitchFamily="34" charset="0"/>
            <a:ea typeface="Verdana" pitchFamily="34" charset="0"/>
            <a:cs typeface="Verdana" panose="020B0604030504040204" pitchFamily="34" charset="0"/>
          </a:endParaRPr>
        </a:p>
      </cdr:txBody>
    </cdr:sp>
  </cdr:relSizeAnchor>
  <cdr:relSizeAnchor xmlns:cdr="http://schemas.openxmlformats.org/drawingml/2006/chartDrawing">
    <cdr:from>
      <cdr:x>0.72987</cdr:x>
      <cdr:y>0.20347</cdr:y>
    </cdr:from>
    <cdr:to>
      <cdr:x>1</cdr:x>
      <cdr:y>0.38737</cdr:y>
    </cdr:to>
    <cdr:sp macro="" textlink="">
      <cdr:nvSpPr>
        <cdr:cNvPr id="29" name="Прямоугольник 28">
          <a:extLst xmlns:a="http://schemas.openxmlformats.org/drawingml/2006/main">
            <a:ext uri="{FF2B5EF4-FFF2-40B4-BE49-F238E27FC236}">
              <a16:creationId xmlns:a16="http://schemas.microsoft.com/office/drawing/2014/main" id="{52CDFCCD-0602-40EC-A0D5-A65E7D5BA246}"/>
            </a:ext>
          </a:extLst>
        </cdr:cNvPr>
        <cdr:cNvSpPr/>
      </cdr:nvSpPr>
      <cdr:spPr>
        <a:xfrm xmlns:a="http://schemas.openxmlformats.org/drawingml/2006/main">
          <a:off x="8475318" y="1123706"/>
          <a:ext cx="3136774" cy="10156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285750" lvl="0" indent="-285750">
            <a:buFont typeface="Wingdings" panose="05000000000000000000" pitchFamily="2" charset="2"/>
            <a:buChar char="ü"/>
          </a:pPr>
          <a:r>
            <a:rPr lang="ru-RU" sz="1200" b="1" dirty="0">
              <a:solidFill>
                <a:srgbClr val="3B3838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Успех каждого ребенка</a:t>
          </a:r>
        </a:p>
        <a:p xmlns:a="http://schemas.openxmlformats.org/drawingml/2006/main">
          <a:pPr algn="l"/>
          <a:endParaRPr lang="ru-RU" sz="1200" dirty="0">
            <a:solidFill>
              <a:srgbClr val="3B3838"/>
            </a:solidFill>
            <a:latin typeface="Verdana" panose="020B0604030504040204" pitchFamily="34" charset="0"/>
            <a:ea typeface="Verdana" panose="020B0604030504040204" pitchFamily="34" charset="0"/>
          </a:endParaRPr>
        </a:p>
        <a:p xmlns:a="http://schemas.openxmlformats.org/drawingml/2006/main">
          <a:pPr marL="285750" indent="-285750" algn="l">
            <a:buFont typeface="Wingdings" panose="05000000000000000000" pitchFamily="2" charset="2"/>
            <a:buChar char="ü"/>
          </a:pPr>
          <a:r>
            <a:rPr lang="ru-RU" sz="1200" b="1" dirty="0">
              <a:solidFill>
                <a:srgbClr val="3B3838"/>
              </a:solidFill>
              <a:latin typeface="Verdana" panose="020B0604030504040204" pitchFamily="34" charset="0"/>
              <a:ea typeface="Verdana" panose="020B0604030504040204" pitchFamily="34" charset="0"/>
            </a:rPr>
            <a:t>Педагоги и наставники</a:t>
          </a:r>
        </a:p>
        <a:p xmlns:a="http://schemas.openxmlformats.org/drawingml/2006/main">
          <a:pPr marL="285750" indent="-285750" algn="l">
            <a:buFont typeface="Wingdings" panose="05000000000000000000" pitchFamily="2" charset="2"/>
            <a:buChar char="ü"/>
          </a:pPr>
          <a:endParaRPr lang="ru-RU" sz="1200" b="1" dirty="0">
            <a:solidFill>
              <a:srgbClr val="3B3838"/>
            </a:solidFill>
            <a:latin typeface="Verdana" panose="020B0604030504040204" pitchFamily="34" charset="0"/>
            <a:ea typeface="Verdana" panose="020B0604030504040204" pitchFamily="34" charset="0"/>
          </a:endParaRPr>
        </a:p>
        <a:p xmlns:a="http://schemas.openxmlformats.org/drawingml/2006/main">
          <a:pPr marL="285750" indent="-285750" algn="l">
            <a:buFont typeface="Wingdings" panose="05000000000000000000" pitchFamily="2" charset="2"/>
            <a:buChar char="ü"/>
          </a:pPr>
          <a:r>
            <a:rPr lang="ru-RU" sz="1200" b="1" dirty="0">
              <a:solidFill>
                <a:srgbClr val="3B3838"/>
              </a:solidFill>
              <a:latin typeface="Verdana" panose="020B0604030504040204" pitchFamily="34" charset="0"/>
              <a:ea typeface="Verdana" panose="020B0604030504040204" pitchFamily="34" charset="0"/>
            </a:rPr>
            <a:t>Всё лучшее детям</a:t>
          </a:r>
        </a:p>
      </cdr:txBody>
    </cdr:sp>
  </cdr:relSizeAnchor>
  <cdr:relSizeAnchor xmlns:cdr="http://schemas.openxmlformats.org/drawingml/2006/chartDrawing">
    <cdr:from>
      <cdr:x>0.71023</cdr:x>
      <cdr:y>0.67133</cdr:y>
    </cdr:from>
    <cdr:to>
      <cdr:x>1</cdr:x>
      <cdr:y>0.85523</cdr:y>
    </cdr:to>
    <cdr:sp macro="" textlink="">
      <cdr:nvSpPr>
        <cdr:cNvPr id="30" name="Прямоугольник 29">
          <a:extLst xmlns:a="http://schemas.openxmlformats.org/drawingml/2006/main">
            <a:ext uri="{FF2B5EF4-FFF2-40B4-BE49-F238E27FC236}">
              <a16:creationId xmlns:a16="http://schemas.microsoft.com/office/drawing/2014/main" id="{AE7F546C-115D-4941-89D7-E89CE1EECFFD}"/>
            </a:ext>
          </a:extLst>
        </cdr:cNvPr>
        <cdr:cNvSpPr/>
      </cdr:nvSpPr>
      <cdr:spPr>
        <a:xfrm xmlns:a="http://schemas.openxmlformats.org/drawingml/2006/main">
          <a:off x="8247257" y="3707652"/>
          <a:ext cx="3364835" cy="10156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285750" indent="-285750" algn="l">
            <a:buFont typeface="Wingdings" panose="05000000000000000000" pitchFamily="2" charset="2"/>
            <a:buChar char="ü"/>
          </a:pPr>
          <a:r>
            <a:rPr lang="ru-RU" sz="1200" b="1" dirty="0">
              <a:solidFill>
                <a:srgbClr val="3B3838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Финансовая поддержка</a:t>
          </a:r>
        </a:p>
        <a:p xmlns:a="http://schemas.openxmlformats.org/drawingml/2006/main">
          <a:pPr algn="l"/>
          <a:r>
            <a:rPr lang="ru-RU" sz="1200" b="1" dirty="0">
              <a:solidFill>
                <a:srgbClr val="3B3838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      семей при рождении детей</a:t>
          </a:r>
        </a:p>
        <a:p xmlns:a="http://schemas.openxmlformats.org/drawingml/2006/main">
          <a:pPr algn="l"/>
          <a:endParaRPr lang="ru-RU" sz="1200" b="1" dirty="0">
            <a:solidFill>
              <a:srgbClr val="3B3838"/>
            </a:solidFill>
            <a:latin typeface="Verdana" pitchFamily="34" charset="0"/>
            <a:ea typeface="Verdana" pitchFamily="34" charset="0"/>
            <a:cs typeface="Verdana" panose="020B0604030504040204" pitchFamily="34" charset="0"/>
          </a:endParaRPr>
        </a:p>
        <a:p xmlns:a="http://schemas.openxmlformats.org/drawingml/2006/main">
          <a:pPr marL="285750" indent="-285750" algn="l">
            <a:buFont typeface="Wingdings" panose="05000000000000000000" pitchFamily="2" charset="2"/>
            <a:buChar char="ü"/>
          </a:pPr>
          <a:r>
            <a:rPr lang="ru-RU" sz="1200" b="1" dirty="0">
              <a:solidFill>
                <a:srgbClr val="3B3838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Повышение качества жизни граждан старшего поколения</a:t>
          </a:r>
          <a:endParaRPr lang="ru-RU" sz="1200" i="1" dirty="0">
            <a:ln w="0"/>
            <a:solidFill>
              <a:srgbClr val="3B3838"/>
            </a:solidFill>
            <a:effectLst/>
            <a:latin typeface="Verdana" panose="020B0604030504040204" pitchFamily="34" charset="0"/>
            <a:ea typeface="Verdana" panose="020B0604030504040204" pitchFamily="34" charset="0"/>
          </a:endParaRPr>
        </a:p>
      </cdr:txBody>
    </cdr:sp>
  </cdr:relSizeAnchor>
  <cdr:relSizeAnchor xmlns:cdr="http://schemas.openxmlformats.org/drawingml/2006/chartDrawing">
    <cdr:from>
      <cdr:x>0.77055</cdr:x>
      <cdr:y>0.56324</cdr:y>
    </cdr:from>
    <cdr:to>
      <cdr:x>0.92776</cdr:x>
      <cdr:y>0.62454</cdr:y>
    </cdr:to>
    <cdr:sp macro="" textlink="">
      <cdr:nvSpPr>
        <cdr:cNvPr id="34" name="TextBox 1">
          <a:extLst xmlns:a="http://schemas.openxmlformats.org/drawingml/2006/main">
            <a:ext uri="{FF2B5EF4-FFF2-40B4-BE49-F238E27FC236}">
              <a16:creationId xmlns:a16="http://schemas.microsoft.com/office/drawing/2014/main" id="{080241EC-D1A2-4C6E-AF29-DC38AD77FB9D}"/>
            </a:ext>
          </a:extLst>
        </cdr:cNvPr>
        <cdr:cNvSpPr txBox="1"/>
      </cdr:nvSpPr>
      <cdr:spPr>
        <a:xfrm xmlns:a="http://schemas.openxmlformats.org/drawingml/2006/main">
          <a:off x="8947661" y="3110665"/>
          <a:ext cx="1825547" cy="338553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5">
            <a:lumMod val="40000"/>
            <a:lumOff val="60000"/>
          </a:schemeClr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b="1" dirty="0">
              <a:solidFill>
                <a:srgbClr val="3B3838"/>
              </a:solidFill>
              <a:latin typeface="Verdana" panose="020B0604030504040204" pitchFamily="34" charset="0"/>
              <a:ea typeface="Verdana" panose="020B0604030504040204" pitchFamily="34" charset="0"/>
            </a:rPr>
            <a:t>СЕМЬЯ</a:t>
          </a:r>
        </a:p>
      </cdr:txBody>
    </cdr:sp>
  </cdr:relSizeAnchor>
  <cdr:relSizeAnchor xmlns:cdr="http://schemas.openxmlformats.org/drawingml/2006/chartDrawing">
    <cdr:from>
      <cdr:x>0.437</cdr:x>
      <cdr:y>0.46032</cdr:y>
    </cdr:from>
    <cdr:to>
      <cdr:x>0.54749</cdr:x>
      <cdr:y>0.59493</cdr:y>
    </cdr:to>
    <cdr:sp macro="" textlink="">
      <cdr:nvSpPr>
        <cdr:cNvPr id="15" name="TextBox 1">
          <a:extLst xmlns:a="http://schemas.openxmlformats.org/drawingml/2006/main">
            <a:ext uri="{FF2B5EF4-FFF2-40B4-BE49-F238E27FC236}">
              <a16:creationId xmlns:a16="http://schemas.microsoft.com/office/drawing/2014/main" id="{1A57AFFF-BC0C-4621-AE7B-C9238867A0E8}"/>
            </a:ext>
          </a:extLst>
        </cdr:cNvPr>
        <cdr:cNvSpPr txBox="1"/>
      </cdr:nvSpPr>
      <cdr:spPr>
        <a:xfrm xmlns:a="http://schemas.openxmlformats.org/drawingml/2006/main">
          <a:off x="5074527" y="2542264"/>
          <a:ext cx="1283002" cy="74342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b="1" dirty="0">
              <a:solidFill>
                <a:srgbClr val="3B3838"/>
              </a:solidFill>
              <a:latin typeface="Verdana" panose="020B0604030504040204" pitchFamily="34" charset="0"/>
              <a:ea typeface="Verdana" panose="020B0604030504040204" pitchFamily="34" charset="0"/>
            </a:rPr>
            <a:t>518,29 млн </a:t>
          </a:r>
          <a:r>
            <a:rPr lang="ru-RU" sz="1600" b="1" dirty="0" err="1">
              <a:solidFill>
                <a:srgbClr val="3B3838"/>
              </a:solidFill>
              <a:latin typeface="Verdana" panose="020B0604030504040204" pitchFamily="34" charset="0"/>
              <a:ea typeface="Verdana" panose="020B0604030504040204" pitchFamily="34" charset="0"/>
            </a:rPr>
            <a:t>руб</a:t>
          </a:r>
          <a:endParaRPr lang="ru-RU" sz="1600" b="1" dirty="0">
            <a:solidFill>
              <a:srgbClr val="3B3838"/>
            </a:solidFill>
            <a:latin typeface="Verdana" panose="020B0604030504040204" pitchFamily="34" charset="0"/>
            <a:ea typeface="Verdana" panose="020B060403050404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0.10878</cdr:x>
      <cdr:y>0</cdr:y>
    </cdr:from>
    <cdr:to>
      <cdr:x>0.52825</cdr:x>
      <cdr:y>0.08082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F6E8B7C7-4B00-494F-B48D-FF764C086594}"/>
            </a:ext>
          </a:extLst>
        </cdr:cNvPr>
        <cdr:cNvSpPr txBox="1"/>
      </cdr:nvSpPr>
      <cdr:spPr>
        <a:xfrm xmlns:a="http://schemas.openxmlformats.org/drawingml/2006/main">
          <a:off x="589259" y="0"/>
          <a:ext cx="2272261" cy="3852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500" b="1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518,29 </a:t>
          </a:r>
          <a:r>
            <a:rPr lang="ru-RU" sz="1500" b="1" dirty="0">
              <a:solidFill>
                <a:srgbClr val="3B3838"/>
              </a:solidFill>
              <a:latin typeface="Verdana" panose="020B0604030504040204" pitchFamily="34" charset="0"/>
              <a:ea typeface="Verdana" panose="020B0604030504040204" pitchFamily="34" charset="0"/>
            </a:rPr>
            <a:t>млн руб.</a:t>
          </a:r>
        </a:p>
      </cdr:txBody>
    </cdr:sp>
  </cdr:relSizeAnchor>
  <cdr:relSizeAnchor xmlns:cdr="http://schemas.openxmlformats.org/drawingml/2006/chartDrawing">
    <cdr:from>
      <cdr:x>0.69594</cdr:x>
      <cdr:y>0</cdr:y>
    </cdr:from>
    <cdr:to>
      <cdr:x>0.97458</cdr:x>
      <cdr:y>0.12636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A68435A2-75F0-40D6-BDEE-A88220E85C72}"/>
            </a:ext>
          </a:extLst>
        </cdr:cNvPr>
        <cdr:cNvSpPr txBox="1"/>
      </cdr:nvSpPr>
      <cdr:spPr>
        <a:xfrm xmlns:a="http://schemas.openxmlformats.org/drawingml/2006/main">
          <a:off x="3272778" y="-1857214"/>
          <a:ext cx="1310352" cy="6023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600" dirty="0">
              <a:solidFill>
                <a:srgbClr val="3B3838"/>
              </a:solidFill>
              <a:latin typeface="Verdana" panose="020B0604030504040204" pitchFamily="34" charset="0"/>
              <a:ea typeface="Verdana" panose="020B0604030504040204" pitchFamily="34" charset="0"/>
            </a:rPr>
            <a:t>исполнение </a:t>
          </a:r>
        </a:p>
        <a:p xmlns:a="http://schemas.openxmlformats.org/drawingml/2006/main">
          <a:pPr algn="ctr"/>
          <a:r>
            <a:rPr lang="ru-RU" sz="1600" b="1" dirty="0">
              <a:solidFill>
                <a:srgbClr val="860000"/>
              </a:solidFill>
              <a:latin typeface="Verdana" panose="020B0604030504040204" pitchFamily="34" charset="0"/>
              <a:ea typeface="Verdana" panose="020B0604030504040204" pitchFamily="34" charset="0"/>
            </a:rPr>
            <a:t>99 %</a:t>
          </a:r>
        </a:p>
      </cdr:txBody>
    </cdr:sp>
  </cdr:relSizeAnchor>
  <cdr:relSizeAnchor xmlns:cdr="http://schemas.openxmlformats.org/drawingml/2006/chartDrawing">
    <cdr:from>
      <cdr:x>0.58053</cdr:x>
      <cdr:y>0.10466</cdr:y>
    </cdr:from>
    <cdr:to>
      <cdr:x>1</cdr:x>
      <cdr:y>0.18548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A756851A-60CF-4EDE-A7D8-C99D889670A4}"/>
            </a:ext>
          </a:extLst>
        </cdr:cNvPr>
        <cdr:cNvSpPr txBox="1"/>
      </cdr:nvSpPr>
      <cdr:spPr>
        <a:xfrm xmlns:a="http://schemas.openxmlformats.org/drawingml/2006/main">
          <a:off x="2730041" y="515011"/>
          <a:ext cx="1972629" cy="3976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ru-RU" sz="1500" b="1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512,13 </a:t>
          </a:r>
          <a:r>
            <a:rPr lang="ru-RU" sz="1500" b="1" dirty="0">
              <a:solidFill>
                <a:srgbClr val="3B3838"/>
              </a:solidFill>
              <a:latin typeface="Verdana" panose="020B0604030504040204" pitchFamily="34" charset="0"/>
              <a:ea typeface="Verdana" panose="020B0604030504040204" pitchFamily="34" charset="0"/>
            </a:rPr>
            <a:t>млн руб.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0.86205</cdr:x>
      <cdr:y>0.89907</cdr:y>
    </cdr:from>
    <cdr:to>
      <cdr:x>1</cdr:x>
      <cdr:y>0.98056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5007155" y="4149641"/>
          <a:ext cx="801268" cy="3760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dirty="0">
            <a:latin typeface="Verdana" panose="020B0604030504040204" pitchFamily="34" charset="0"/>
            <a:ea typeface="Verdana" panose="020B0604030504040204" pitchFamily="34" charset="0"/>
          </a:endParaRP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0.04898</cdr:x>
      <cdr:y>0.3307</cdr:y>
    </cdr:from>
    <cdr:to>
      <cdr:x>0.28453</cdr:x>
      <cdr:y>0.45687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309557" y="1616611"/>
          <a:ext cx="1488768" cy="6167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0.79046</cdr:x>
      <cdr:y>0.09895</cdr:y>
    </cdr:from>
    <cdr:to>
      <cdr:x>0.94113</cdr:x>
      <cdr:y>0.15086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5230514" y="483695"/>
          <a:ext cx="996992" cy="2537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>
              <a:solidFill>
                <a:srgbClr val="3B3838"/>
              </a:solidFill>
              <a:latin typeface="Verdana" panose="020B0604030504040204" pitchFamily="34" charset="0"/>
              <a:ea typeface="Verdana" panose="020B0604030504040204" pitchFamily="34" charset="0"/>
            </a:rPr>
            <a:t>Семья</a:t>
          </a:r>
        </a:p>
      </cdr:txBody>
    </cdr:sp>
  </cdr:relSizeAnchor>
  <cdr:relSizeAnchor xmlns:cdr="http://schemas.openxmlformats.org/drawingml/2006/chartDrawing">
    <cdr:from>
      <cdr:x>0</cdr:x>
      <cdr:y>0.80561</cdr:y>
    </cdr:from>
    <cdr:to>
      <cdr:x>0.31845</cdr:x>
      <cdr:y>0.96197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-4977088" y="3938145"/>
          <a:ext cx="2107202" cy="7643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>
              <a:solidFill>
                <a:srgbClr val="3B3838"/>
              </a:solidFill>
              <a:latin typeface="Verdana" panose="020B0604030504040204" pitchFamily="34" charset="0"/>
              <a:ea typeface="Verdana" panose="020B0604030504040204" pitchFamily="34" charset="0"/>
            </a:rPr>
            <a:t>Молодежь и дети</a:t>
          </a:r>
        </a:p>
      </cdr:txBody>
    </cdr:sp>
  </cdr:relSizeAnchor>
  <cdr:relSizeAnchor xmlns:cdr="http://schemas.openxmlformats.org/drawingml/2006/chartDrawing">
    <cdr:from>
      <cdr:x>0.05811</cdr:x>
      <cdr:y>0</cdr:y>
    </cdr:from>
    <cdr:to>
      <cdr:x>0.38626</cdr:x>
      <cdr:y>0.07174</cdr:y>
    </cdr:to>
    <cdr:sp macro="" textlink="">
      <cdr:nvSpPr>
        <cdr:cNvPr id="18" name="TextBox 1"/>
        <cdr:cNvSpPr txBox="1"/>
      </cdr:nvSpPr>
      <cdr:spPr>
        <a:xfrm xmlns:a="http://schemas.openxmlformats.org/drawingml/2006/main">
          <a:off x="433039" y="0"/>
          <a:ext cx="2445415" cy="3385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sz="1200" b="1" dirty="0">
            <a:solidFill>
              <a:schemeClr val="accent1">
                <a:lumMod val="50000"/>
              </a:schemeClr>
            </a:solidFill>
            <a:latin typeface="Verdana" panose="020B0604030504040204" pitchFamily="34" charset="0"/>
            <a:ea typeface="Verdana" panose="020B0604030504040204" pitchFamily="34" charset="0"/>
          </a:endParaRPr>
        </a:p>
        <a:p xmlns:a="http://schemas.openxmlformats.org/drawingml/2006/main">
          <a:endParaRPr lang="ru-RU" sz="1200" b="1" dirty="0">
            <a:solidFill>
              <a:schemeClr val="accent1">
                <a:lumMod val="50000"/>
              </a:schemeClr>
            </a:solidFill>
            <a:latin typeface="Verdana" panose="020B0604030504040204" pitchFamily="34" charset="0"/>
            <a:ea typeface="Verdana" panose="020B0604030504040204" pitchFamily="34" charset="0"/>
          </a:endParaRPr>
        </a:p>
      </cdr:txBody>
    </cdr:sp>
  </cdr:relSizeAnchor>
  <cdr:relSizeAnchor xmlns:cdr="http://schemas.openxmlformats.org/drawingml/2006/chartDrawing">
    <cdr:from>
      <cdr:x>0.39279</cdr:x>
      <cdr:y>0.39105</cdr:y>
    </cdr:from>
    <cdr:to>
      <cdr:x>0.65187</cdr:x>
      <cdr:y>0.52327</cdr:y>
    </cdr:to>
    <cdr:sp macro="" textlink="">
      <cdr:nvSpPr>
        <cdr:cNvPr id="13" name="TextBox 31">
          <a:extLst xmlns:a="http://schemas.openxmlformats.org/drawingml/2006/main">
            <a:ext uri="{FF2B5EF4-FFF2-40B4-BE49-F238E27FC236}">
              <a16:creationId xmlns:a16="http://schemas.microsoft.com/office/drawing/2014/main" id="{E5956545-0ABD-4F30-891E-5D48DA68BEB5}"/>
            </a:ext>
          </a:extLst>
        </cdr:cNvPr>
        <cdr:cNvSpPr txBox="1"/>
      </cdr:nvSpPr>
      <cdr:spPr>
        <a:xfrm xmlns:a="http://schemas.openxmlformats.org/drawingml/2006/main">
          <a:off x="2599116" y="1911608"/>
          <a:ext cx="1714349" cy="64633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>
              <a:solidFill>
                <a:srgbClr val="3B3838"/>
              </a:solidFill>
              <a:latin typeface="Verdana" panose="020B0604030504040204" pitchFamily="34" charset="0"/>
              <a:ea typeface="Verdana" panose="020B0604030504040204" pitchFamily="34" charset="0"/>
            </a:rPr>
            <a:t>512,13   млн руб.</a:t>
          </a:r>
        </a:p>
      </cdr:txBody>
    </cdr:sp>
  </cdr:relSizeAnchor>
  <cdr:relSizeAnchor xmlns:cdr="http://schemas.openxmlformats.org/drawingml/2006/chartDrawing">
    <cdr:from>
      <cdr:x>0.70385</cdr:x>
      <cdr:y>0.81987</cdr:y>
    </cdr:from>
    <cdr:to>
      <cdr:x>1</cdr:x>
      <cdr:y>0.96686</cdr:y>
    </cdr:to>
    <cdr:sp macro="" textlink="">
      <cdr:nvSpPr>
        <cdr:cNvPr id="14" name="TextBox 1">
          <a:extLst xmlns:a="http://schemas.openxmlformats.org/drawingml/2006/main">
            <a:ext uri="{FF2B5EF4-FFF2-40B4-BE49-F238E27FC236}">
              <a16:creationId xmlns:a16="http://schemas.microsoft.com/office/drawing/2014/main" id="{947B66D2-9723-462F-BE59-D0BCE007B7AA}"/>
            </a:ext>
          </a:extLst>
        </cdr:cNvPr>
        <cdr:cNvSpPr txBox="1"/>
      </cdr:nvSpPr>
      <cdr:spPr>
        <a:xfrm xmlns:a="http://schemas.openxmlformats.org/drawingml/2006/main">
          <a:off x="4657420" y="4007859"/>
          <a:ext cx="1959643" cy="7185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>
              <a:solidFill>
                <a:srgbClr val="3B3838"/>
              </a:solidFill>
              <a:latin typeface="Verdana" panose="020B0604030504040204" pitchFamily="34" charset="0"/>
              <a:ea typeface="Verdana" panose="020B0604030504040204" pitchFamily="34" charset="0"/>
            </a:rPr>
            <a:t>Инфраструктура</a:t>
          </a:r>
          <a:r>
            <a:rPr lang="ru-RU" sz="1200" b="1" dirty="0">
              <a:solidFill>
                <a:srgbClr val="3B3838"/>
              </a:solidFill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r>
            <a:rPr lang="ru-RU" sz="1400" b="1" dirty="0">
              <a:solidFill>
                <a:srgbClr val="3B3838"/>
              </a:solidFill>
              <a:latin typeface="Verdana" panose="020B0604030504040204" pitchFamily="34" charset="0"/>
              <a:ea typeface="Verdana" panose="020B0604030504040204" pitchFamily="34" charset="0"/>
            </a:rPr>
            <a:t>для жизни 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r">
              <a:defRPr sz="1200"/>
            </a:lvl1pPr>
          </a:lstStyle>
          <a:p>
            <a:fld id="{4FD089D4-D6E1-4D61-8F1D-8ECE1AECFB0F}" type="datetimeFigureOut">
              <a:rPr lang="ru-RU" smtClean="0"/>
              <a:pPr/>
              <a:t>26.12.2025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6" tIns="45713" rIns="91426" bIns="4571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26" tIns="45713" rIns="91426" bIns="45713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8583"/>
            <a:ext cx="2945659" cy="496332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r">
              <a:defRPr sz="1200"/>
            </a:lvl1pPr>
          </a:lstStyle>
          <a:p>
            <a:fld id="{086B32E4-C6CD-4738-8274-9E35578243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71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B32E4-C6CD-4738-8274-9E3557824377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73762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A0DADD-C885-4F52-978B-BAD84A10ED28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7081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A0DADD-C885-4F52-978B-BAD84A10ED28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66052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B32E4-C6CD-4738-8274-9E3557824377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048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B32E4-C6CD-4738-8274-9E3557824377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349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B32E4-C6CD-4738-8274-9E3557824377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550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B32E4-C6CD-4738-8274-9E3557824377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0608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B32E4-C6CD-4738-8274-9E3557824377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4551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B32E4-C6CD-4738-8274-9E3557824377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37807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B32E4-C6CD-4738-8274-9E3557824377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65796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A0DADD-C885-4F52-978B-BAD84A10ED28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311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A0DADD-C885-4F52-978B-BAD84A10ED28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801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E0A38C-D82C-3643-AE1D-5708769B1E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C9EA5E-CAB8-5E4E-94F6-DB476A1EC3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CB6FC98-ED6B-6A41-8629-0CB1D7BDD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/>
              <a:pPr/>
              <a:t>26.12.2025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B226DD-5D97-794E-8E4B-4DB5BC33E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541231-20C1-6C4D-BFE9-FFC3D735C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916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12175F-731D-354E-8AE0-FBB52116C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2AC4FE-C683-BD4E-9A5D-2E9F494BF5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58FE50-5A40-634B-9334-D5B92869E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/>
              <a:pPr/>
              <a:t>26.12.2025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DD0539-736E-0643-9FB4-9E641DEF1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F6E402-375B-1447-8342-3E0FA377F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3838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B22AFE0-EB3C-6246-8FF6-33988B19E7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17BFB4D-71A7-3D45-B9AC-3118DF5AF4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2DE0C9-D22C-AE45-95A3-E3A66089F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/>
              <a:pPr/>
              <a:t>26.12.2025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9C5573-82C4-1E43-BAD5-19C39914B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3C4444-37AB-7B42-83EB-A8055391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167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9CDBCC-0DA3-C44D-9508-F616E8947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F068F3-AF5A-134D-B058-40378CDF39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933EC0-23C7-EF4F-944F-AC032DA4E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/>
              <a:pPr/>
              <a:t>26.12.2025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CE6801-B442-534E-BBAD-D2CBCAB33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3E4B9F-B94A-6248-8B68-C5F2D37D4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317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EB9264-532A-AD40-B97E-140082680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403E91-000C-D94A-9B93-0A2DB624F1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CD51D9-F17A-8C4A-8630-0C22DA4AE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/>
              <a:pPr/>
              <a:t>26.12.2025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0F3EE6-B777-1745-A8B6-17F42919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3825C8-FC9A-0B4B-84AD-138E0D8DB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85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DD59E1-7670-8542-8CFE-46842BF55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A5DB63-04AA-3D47-8216-FB1BEE2B93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0AFDD5C-76B0-964F-AB5E-9DFC15A15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B86AA90-AA98-CB48-B2AE-6E7070E5B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/>
              <a:pPr/>
              <a:t>26.12.2025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51AF312-494C-1C4C-9090-DB6E16CF0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2C98F69-2205-0949-86F7-397B50A6E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504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E8289C-D1A5-0143-8586-B165BD3E0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81C3612-6539-8344-9941-49ED82E724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9F2FF5B-8854-7F48-8671-0D744EB2B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1A552DC-2A3C-7D42-825D-3064509B22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F9F09A6-93A2-4E46-AD73-11FA991EF6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1D2A53A-2B5F-424A-B07E-ADE5CB367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/>
              <a:pPr/>
              <a:t>26.12.2025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0834DB9-EC37-884E-B3B1-3142D133D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EAD7436-358C-C645-BFB1-70475A9EF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550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1E2BE0-89C8-164B-A30D-E75C9F7E4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0E6E7E5-4CEE-B84E-9516-D36EEDE12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/>
              <a:pPr/>
              <a:t>26.12.2025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EAFA2D-E476-9244-AFBF-5F97B34FB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018FE48-F727-7745-B7CF-08B3F9F70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153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CB4E26-8768-0340-B456-11D7D8539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/>
              <a:pPr/>
              <a:t>26.12.2025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BDC5B98-E694-E44C-A579-6149E163A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D860643-982F-6442-996A-B9089E3BC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8406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EDCCEC-14B4-6F47-A7A5-CB0047C7E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FAFAE1-B1E8-4E49-811A-DE26E21A9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0DD5F40-9291-7646-B6AC-475133637A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531F5E8-7700-994A-B4F7-7EDE729D4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/>
              <a:pPr/>
              <a:t>26.12.2025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58D354C-A924-BF43-AD1B-3B768F8DF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5D836FA-BC64-1342-BA42-A6E579A10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5281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EFA7B7-4D79-0642-8A33-45BCA1F2D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EF2026C-0572-854F-8169-4B3CA7C6F6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F580F4D-D091-034B-8338-E4AE0149A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439D5E3-E6F4-F541-9D74-15EBB6F67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/>
              <a:pPr/>
              <a:t>26.12.2025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6891F5-A11C-234E-85F7-D52B3C2A6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A3BC86-585E-8E45-B03C-E187155D4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8433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094F21-32B5-4247-883F-C8D66E7D9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845E64-CA5A-F145-90B1-9D539D041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8D9B7F-1B34-5E41-9AC7-5B8DA2792B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2F49C6-7B89-234F-8A53-0F8925D6B1DD}" type="datetimeFigureOut">
              <a:rPr lang="ru-RU" smtClean="0"/>
              <a:pPr/>
              <a:t>26.12.2025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5E17BB-70DD-1B4E-B2B2-D7861223E8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3B616E-181F-4B41-A5A6-A866A9493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813D2-8A68-DC49-AD38-D58CE1F92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0167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1.jpe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 l="33610"/>
          <a:stretch>
            <a:fillRect/>
          </a:stretch>
        </p:blipFill>
        <p:spPr bwMode="auto">
          <a:xfrm>
            <a:off x="1" y="-45720"/>
            <a:ext cx="12191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Объект 4">
            <a:extLst>
              <a:ext uri="{FF2B5EF4-FFF2-40B4-BE49-F238E27FC236}">
                <a16:creationId xmlns:a16="http://schemas.microsoft.com/office/drawing/2014/main" id="{B30E9342-40D1-49B7-804C-3C6ABA6D7D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1" t="7238" r="67038" b="60407"/>
          <a:stretch/>
        </p:blipFill>
        <p:spPr>
          <a:xfrm>
            <a:off x="11079480" y="5568696"/>
            <a:ext cx="976184" cy="914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1BE771-10E5-4C88-87F6-28E00B5613C0}"/>
              </a:ext>
            </a:extLst>
          </p:cNvPr>
          <p:cNvSpPr txBox="1"/>
          <p:nvPr/>
        </p:nvSpPr>
        <p:spPr>
          <a:xfrm>
            <a:off x="199594" y="2828834"/>
            <a:ext cx="117699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Реализация национальных и региональных проектов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Прокопьевском городском округе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 25.12.2025г</a:t>
            </a:r>
            <a:endParaRPr lang="ru-RU" sz="24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EBD03C-5264-4AD2-AF74-68E53D046FFC}"/>
              </a:ext>
            </a:extLst>
          </p:cNvPr>
          <p:cNvSpPr txBox="1"/>
          <p:nvPr/>
        </p:nvSpPr>
        <p:spPr>
          <a:xfrm>
            <a:off x="78658" y="6170539"/>
            <a:ext cx="12113342" cy="4517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декабрь 2025</a:t>
            </a:r>
          </a:p>
        </p:txBody>
      </p:sp>
      <p:pic>
        <p:nvPicPr>
          <p:cNvPr id="9" name="Picture 2" descr="D:\ГЕРБ ГОРОДА\ГЕРБ ПРОКОПЬЕВСК ПОЛНЫЙ_прозрачный 202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84827" y="5578344"/>
            <a:ext cx="804559" cy="987048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DEBD03C-5264-4AD2-AF74-68E53D046FFC}"/>
              </a:ext>
            </a:extLst>
          </p:cNvPr>
          <p:cNvSpPr txBox="1"/>
          <p:nvPr/>
        </p:nvSpPr>
        <p:spPr>
          <a:xfrm>
            <a:off x="381492" y="5422652"/>
            <a:ext cx="6197600" cy="4517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Ермилова Л.В.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Объект 4">
            <a:extLst>
              <a:ext uri="{FF2B5EF4-FFF2-40B4-BE49-F238E27FC236}">
                <a16:creationId xmlns:a16="http://schemas.microsoft.com/office/drawing/2014/main" id="{29167F76-2406-4E46-8579-BE3E323E22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95" r="21641" b="40267"/>
          <a:stretch/>
        </p:blipFill>
        <p:spPr>
          <a:xfrm>
            <a:off x="1" y="0"/>
            <a:ext cx="12191999" cy="914400"/>
          </a:xfrm>
        </p:spPr>
      </p:pic>
      <p:sp>
        <p:nvSpPr>
          <p:cNvPr id="7188" name="Прямоугольник 5126">
            <a:extLst>
              <a:ext uri="{FF2B5EF4-FFF2-40B4-BE49-F238E27FC236}">
                <a16:creationId xmlns:a16="http://schemas.microsoft.com/office/drawing/2014/main" id="{97939CF5-4AF6-449F-9008-7C90AFF68F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6150" y="3243263"/>
            <a:ext cx="4683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alt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2000" dirty="0">
              <a:solidFill>
                <a:schemeClr val="bg1"/>
              </a:solidFill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AB1D52BC-4B2F-4883-90A6-A798DF22FE2E}"/>
              </a:ext>
            </a:extLst>
          </p:cNvPr>
          <p:cNvSpPr/>
          <p:nvPr/>
        </p:nvSpPr>
        <p:spPr>
          <a:xfrm>
            <a:off x="1384921" y="239939"/>
            <a:ext cx="3230563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МОЛОДЕЖЬ И ДЕТИ </a:t>
            </a:r>
          </a:p>
        </p:txBody>
      </p:sp>
      <p:sp>
        <p:nvSpPr>
          <p:cNvPr id="38" name="Прямоугольник 5126">
            <a:extLst>
              <a:ext uri="{FF2B5EF4-FFF2-40B4-BE49-F238E27FC236}">
                <a16:creationId xmlns:a16="http://schemas.microsoft.com/office/drawing/2014/main" id="{A6A6F130-C3CF-4310-BD35-7C91AC827D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2706" y="2859220"/>
            <a:ext cx="4683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alt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20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A7819EC-5094-4303-9834-03EEEC906E49}"/>
              </a:ext>
            </a:extLst>
          </p:cNvPr>
          <p:cNvSpPr/>
          <p:nvPr/>
        </p:nvSpPr>
        <p:spPr>
          <a:xfrm>
            <a:off x="488092" y="1041628"/>
            <a:ext cx="36295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Педагоги и наставники</a:t>
            </a:r>
          </a:p>
        </p:txBody>
      </p:sp>
      <p:sp>
        <p:nvSpPr>
          <p:cNvPr id="22" name="Прямоугольник 1">
            <a:extLst>
              <a:ext uri="{FF2B5EF4-FFF2-40B4-BE49-F238E27FC236}">
                <a16:creationId xmlns:a16="http://schemas.microsoft.com/office/drawing/2014/main" id="{EF3DDD48-148A-4503-A2F7-9FE5C0A046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065" y="2300470"/>
            <a:ext cx="7519385" cy="424731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ru-RU" sz="15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Проведение мероприятий по обеспечению деятельности советников директоров по воспитанию и взаимодействию с детскими общественными объединениями в общеобразовательных организациях.</a:t>
            </a:r>
          </a:p>
          <a:p>
            <a:pPr algn="just"/>
            <a:r>
              <a:rPr lang="ru-RU" sz="15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just"/>
            <a:r>
              <a:rPr lang="ru-RU" sz="15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Целью проекта является создание эффективной системы патриотического воспитания в общеобразовательных организациях Кемеровской области-Кузбасса, обеспечивающей формирование у детей чувства патриотизма, гражданственности, уважения к памяти защитников Отечества и подвигам Героев Отечества, закону и правопорядку, человеку труда и старшему поколению, взаимного уважения, бережного отношения к культурному наследию и традициям многонационального народа Российской Федерации, природе и окружающей среде путем вовлечения обучающихся в систему патриотического воспитания.</a:t>
            </a:r>
          </a:p>
          <a:p>
            <a:pPr algn="just"/>
            <a:r>
              <a:rPr lang="ru-RU" sz="15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just"/>
            <a:r>
              <a:rPr lang="ru-RU" sz="15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проект включены 28 образовательных учреждений в 2025 г.(школы №1, 2, 3, 6, 10, 11, 14, 15, 16, 18, 25, 26, 28, 29, 31, 32, 35, 44, 45, 51, 54, 57, 62, 68, 69, 70, 71, 72).</a:t>
            </a:r>
          </a:p>
        </p:txBody>
      </p:sp>
      <p:pic>
        <p:nvPicPr>
          <p:cNvPr id="24" name="Объект 4">
            <a:extLst>
              <a:ext uri="{FF2B5EF4-FFF2-40B4-BE49-F238E27FC236}">
                <a16:creationId xmlns:a16="http://schemas.microsoft.com/office/drawing/2014/main" id="{A06F7937-EA2F-481C-8147-6E52B3E18A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1" t="7238" r="67038" b="60407"/>
          <a:stretch/>
        </p:blipFill>
        <p:spPr>
          <a:xfrm>
            <a:off x="0" y="0"/>
            <a:ext cx="976184" cy="914400"/>
          </a:xfrm>
          <a:prstGeom prst="rect">
            <a:avLst/>
          </a:prstGeom>
        </p:spPr>
      </p:pic>
      <p:sp>
        <p:nvSpPr>
          <p:cNvPr id="25" name="TextBox 11">
            <a:extLst>
              <a:ext uri="{FF2B5EF4-FFF2-40B4-BE49-F238E27FC236}">
                <a16:creationId xmlns:a16="http://schemas.microsoft.com/office/drawing/2014/main" id="{B9588838-1029-409C-8F02-BAB19D52C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251" y="1571767"/>
            <a:ext cx="7220506" cy="3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6746" tIns="48372" rIns="96746" bIns="48372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0488" indent="-4763">
              <a:defRPr/>
            </a:pPr>
            <a:r>
              <a:rPr lang="ru-RU" b="1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На 2025 год выделенный лимит 9,22 млн руб.</a:t>
            </a: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81AE727C-2AD3-4960-97B5-93608726EF2D}"/>
              </a:ext>
            </a:extLst>
          </p:cNvPr>
          <p:cNvCxnSpPr>
            <a:cxnSpLocks/>
          </p:cNvCxnSpPr>
          <p:nvPr/>
        </p:nvCxnSpPr>
        <p:spPr>
          <a:xfrm>
            <a:off x="539829" y="1441738"/>
            <a:ext cx="7232627" cy="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98B6561-2279-4058-9D1D-6637C7DB8E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034"/>
          <a:stretch/>
        </p:blipFill>
        <p:spPr>
          <a:xfrm>
            <a:off x="8148154" y="4104765"/>
            <a:ext cx="3830781" cy="253615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7A8563F-ED73-48F8-AB67-9A1AB7D54F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7665" y="1441738"/>
            <a:ext cx="3801270" cy="253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20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Объект 4">
            <a:extLst>
              <a:ext uri="{FF2B5EF4-FFF2-40B4-BE49-F238E27FC236}">
                <a16:creationId xmlns:a16="http://schemas.microsoft.com/office/drawing/2014/main" id="{06C19FBC-5A59-49FA-87C0-E54DE1213A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95" r="21641" b="40267"/>
          <a:stretch/>
        </p:blipFill>
        <p:spPr>
          <a:xfrm>
            <a:off x="0" y="0"/>
            <a:ext cx="12191999" cy="914400"/>
          </a:xfrm>
        </p:spPr>
      </p:pic>
      <p:sp>
        <p:nvSpPr>
          <p:cNvPr id="6" name="TextBox 5"/>
          <p:cNvSpPr txBox="1"/>
          <p:nvPr/>
        </p:nvSpPr>
        <p:spPr>
          <a:xfrm>
            <a:off x="1271721" y="248084"/>
            <a:ext cx="58354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ru-RU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ИНФРАСТРУКТУРА ДЛЯ ЖИЗНИ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-142311" y="3036960"/>
            <a:ext cx="5111475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98525" indent="-360363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Бульвар им. Владимира Обручева</a:t>
            </a:r>
            <a:endParaRPr lang="ru-RU" sz="1400" i="1" u="sng" dirty="0">
              <a:solidFill>
                <a:srgbClr val="3B3838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898525" indent="-360363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сквер у ДК «Северный </a:t>
            </a:r>
            <a:r>
              <a:rPr lang="ru-RU" sz="1400" dirty="0" err="1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Маганак</a:t>
            </a:r>
            <a:r>
              <a:rPr lang="ru-RU" sz="14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»</a:t>
            </a:r>
          </a:p>
          <a:p>
            <a:pPr marL="898525" indent="-360363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парк Красная горка</a:t>
            </a:r>
          </a:p>
          <a:p>
            <a:pPr marL="898525" indent="-360363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сквер по ул. Петренко</a:t>
            </a:r>
          </a:p>
          <a:p>
            <a:pPr marL="898525" indent="-360363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сквер Березовая роща</a:t>
            </a:r>
          </a:p>
          <a:p>
            <a:pPr marL="898525" indent="-360363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сквер по ул. Захаренко</a:t>
            </a:r>
          </a:p>
          <a:p>
            <a:pPr marL="898525" indent="-360363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сквер поселка </a:t>
            </a:r>
            <a:r>
              <a:rPr lang="ru-RU" sz="1400" dirty="0" err="1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Спиченково</a:t>
            </a:r>
            <a:endParaRPr lang="ru-RU" sz="1400" dirty="0">
              <a:solidFill>
                <a:srgbClr val="3B3838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898525" indent="-360363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Пешеходная аллея «Выпускников»</a:t>
            </a:r>
          </a:p>
          <a:p>
            <a:pPr marL="538162">
              <a:spcBef>
                <a:spcPts val="600"/>
              </a:spcBef>
            </a:pPr>
            <a:r>
              <a:rPr lang="ru-RU" sz="14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у ДК «Северный </a:t>
            </a:r>
            <a:r>
              <a:rPr lang="ru-RU" sz="1400" dirty="0" err="1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Маганак</a:t>
            </a:r>
            <a:r>
              <a:rPr lang="ru-RU" sz="14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»</a:t>
            </a:r>
          </a:p>
          <a:p>
            <a:pPr marL="898525" indent="-360363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Пешеходная аллея Мира на Красной горке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95FA9B-E165-4E00-B645-8B891477437E}"/>
              </a:ext>
            </a:extLst>
          </p:cNvPr>
          <p:cNvSpPr txBox="1"/>
          <p:nvPr/>
        </p:nvSpPr>
        <p:spPr>
          <a:xfrm>
            <a:off x="7409793" y="5970553"/>
            <a:ext cx="43631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dirty="0">
                <a:solidFill>
                  <a:schemeClr val="bg1"/>
                </a:solidFill>
              </a:rPr>
              <a:t>Обустройство велодорожки на Молодежном парке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3EFA3D2-D210-4DBA-8411-2917CCF522F3}"/>
              </a:ext>
            </a:extLst>
          </p:cNvPr>
          <p:cNvSpPr/>
          <p:nvPr/>
        </p:nvSpPr>
        <p:spPr>
          <a:xfrm>
            <a:off x="53265" y="876064"/>
            <a:ext cx="12085467" cy="451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Формирование комфортной городской среды. </a:t>
            </a:r>
            <a:r>
              <a:rPr lang="ru-RU" altLang="ru-RU" b="1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Общий лимит на 2025 год 178,08</a:t>
            </a:r>
            <a:r>
              <a:rPr lang="ru-RU" b="1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 млн руб.                   </a:t>
            </a:r>
            <a:endParaRPr lang="en-US" altLang="ru-RU" b="1" dirty="0">
              <a:solidFill>
                <a:srgbClr val="3B3838"/>
              </a:solidFill>
              <a:highlight>
                <a:srgbClr val="FFFF00"/>
              </a:highlight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Объект 4">
            <a:extLst>
              <a:ext uri="{FF2B5EF4-FFF2-40B4-BE49-F238E27FC236}">
                <a16:creationId xmlns:a16="http://schemas.microsoft.com/office/drawing/2014/main" id="{DE5C5EE2-715D-450A-A31B-4E1B89182D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1" t="7238" r="67038" b="60407"/>
          <a:stretch/>
        </p:blipFill>
        <p:spPr>
          <a:xfrm>
            <a:off x="0" y="0"/>
            <a:ext cx="976184" cy="9144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4DB0CB1-EB53-4308-9BD1-00FB702CF0BE}"/>
              </a:ext>
            </a:extLst>
          </p:cNvPr>
          <p:cNvSpPr/>
          <p:nvPr/>
        </p:nvSpPr>
        <p:spPr>
          <a:xfrm>
            <a:off x="106531" y="1901559"/>
            <a:ext cx="55787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1938" algn="just">
              <a:spcBef>
                <a:spcPts val="600"/>
              </a:spcBef>
            </a:pPr>
            <a:r>
              <a:rPr lang="ru-RU" sz="15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В рамках федеральной программы «Формирование комфортной городской среды» выполнены работы по благоустройству 9 общественных территорий, на которые затрачено в 2025 году 47,1 млн руб. 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DF923F9E-ABF3-464F-8E3C-1FD47EDF92F8}"/>
              </a:ext>
            </a:extLst>
          </p:cNvPr>
          <p:cNvCxnSpPr>
            <a:cxnSpLocks/>
          </p:cNvCxnSpPr>
          <p:nvPr/>
        </p:nvCxnSpPr>
        <p:spPr>
          <a:xfrm flipV="1">
            <a:off x="106531" y="1327853"/>
            <a:ext cx="11845521" cy="2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978DA0B-C786-444F-BF85-B57C3307C9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1351" y="5109999"/>
            <a:ext cx="2526156" cy="172110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FF05A55-A426-46AE-97E5-D8002F9059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1351" y="3276198"/>
            <a:ext cx="2531775" cy="178721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05FD212-70EF-4D53-A5E7-4C99CCA155E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883" y="1484561"/>
            <a:ext cx="3702815" cy="264182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DCC25E5-23D1-4999-9F5D-719FCB8E779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351" y="1406181"/>
            <a:ext cx="2526156" cy="1823429"/>
          </a:xfrm>
          <a:prstGeom prst="rect">
            <a:avLst/>
          </a:prstGeom>
          <a:ln w="28575">
            <a:noFill/>
          </a:ln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0D7103E-E317-4792-B08D-9770A1B1A2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664" y="4195760"/>
            <a:ext cx="3704034" cy="2560621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2360081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Объект 4">
            <a:extLst>
              <a:ext uri="{FF2B5EF4-FFF2-40B4-BE49-F238E27FC236}">
                <a16:creationId xmlns:a16="http://schemas.microsoft.com/office/drawing/2014/main" id="{06C19FBC-5A59-49FA-87C0-E54DE1213A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95" r="21641" b="40267"/>
          <a:stretch/>
        </p:blipFill>
        <p:spPr>
          <a:xfrm>
            <a:off x="0" y="0"/>
            <a:ext cx="12191999" cy="914400"/>
          </a:xfrm>
        </p:spPr>
      </p:pic>
      <p:sp>
        <p:nvSpPr>
          <p:cNvPr id="6" name="TextBox 5"/>
          <p:cNvSpPr txBox="1"/>
          <p:nvPr/>
        </p:nvSpPr>
        <p:spPr>
          <a:xfrm>
            <a:off x="1271721" y="248084"/>
            <a:ext cx="58354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ru-RU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ИНФРАСТРУКТУРА ДЛЯ ЖИЗНИ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95FA9B-E165-4E00-B645-8B891477437E}"/>
              </a:ext>
            </a:extLst>
          </p:cNvPr>
          <p:cNvSpPr txBox="1"/>
          <p:nvPr/>
        </p:nvSpPr>
        <p:spPr>
          <a:xfrm>
            <a:off x="7409793" y="5970553"/>
            <a:ext cx="43631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dirty="0">
                <a:solidFill>
                  <a:schemeClr val="bg1"/>
                </a:solidFill>
              </a:rPr>
              <a:t>Обустройство велодорожки на Молодежном парке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3EFA3D2-D210-4DBA-8411-2917CCF522F3}"/>
              </a:ext>
            </a:extLst>
          </p:cNvPr>
          <p:cNvSpPr/>
          <p:nvPr/>
        </p:nvSpPr>
        <p:spPr>
          <a:xfrm>
            <a:off x="297604" y="960370"/>
            <a:ext cx="11596789" cy="451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Формирование комфортной городской среды </a:t>
            </a:r>
          </a:p>
        </p:txBody>
      </p:sp>
      <p:pic>
        <p:nvPicPr>
          <p:cNvPr id="22" name="Объект 4">
            <a:extLst>
              <a:ext uri="{FF2B5EF4-FFF2-40B4-BE49-F238E27FC236}">
                <a16:creationId xmlns:a16="http://schemas.microsoft.com/office/drawing/2014/main" id="{DE5C5EE2-715D-450A-A31B-4E1B89182D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1" t="7238" r="67038" b="60407"/>
          <a:stretch/>
        </p:blipFill>
        <p:spPr>
          <a:xfrm>
            <a:off x="0" y="0"/>
            <a:ext cx="976184" cy="9144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E5C1826-B021-4766-A017-D9193871F9A5}"/>
              </a:ext>
            </a:extLst>
          </p:cNvPr>
          <p:cNvSpPr/>
          <p:nvPr/>
        </p:nvSpPr>
        <p:spPr>
          <a:xfrm>
            <a:off x="248574" y="1566897"/>
            <a:ext cx="4443499" cy="1455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ru-RU" sz="1400" dirty="0" err="1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Тырганский</a:t>
            </a:r>
            <a:r>
              <a:rPr lang="ru-RU" sz="14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парк дважды победитель Всероссийского благоустройства в малых городах и исторических поселениях Концепция проекта: «Кузбасс в миниатюре» – </a:t>
            </a:r>
            <a:r>
              <a:rPr lang="ru-RU" sz="1400" b="1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 его благоустройство в 2025 году выделено 110,39 млн руб.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E451C08-3505-4E7B-8BCD-CD1883F38DB8}"/>
              </a:ext>
            </a:extLst>
          </p:cNvPr>
          <p:cNvSpPr/>
          <p:nvPr/>
        </p:nvSpPr>
        <p:spPr>
          <a:xfrm>
            <a:off x="297604" y="3176712"/>
            <a:ext cx="394473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14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Выполнен 1 этап реконструкции:</a:t>
            </a:r>
          </a:p>
          <a:p>
            <a:pPr algn="just"/>
            <a:r>
              <a:rPr lang="ru-RU" altLang="ru-RU" sz="14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обустройство пешеходных дорожек, </a:t>
            </a:r>
            <a:r>
              <a:rPr lang="ru-RU" altLang="ru-RU" sz="1400" dirty="0" err="1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лыжероллерной</a:t>
            </a:r>
            <a:r>
              <a:rPr lang="ru-RU" altLang="ru-RU" sz="14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трассы, парковки, сценического комплекса, площадки для выгула собак. </a:t>
            </a:r>
          </a:p>
          <a:p>
            <a:pPr algn="just"/>
            <a:r>
              <a:rPr lang="ru-RU" altLang="ru-RU" sz="14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Выполнен ремонт дороги образующий подъезд к парку. Установлены малые архитектурные формы, скамьи, урны, игровая площадка.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44D3163E-390E-485D-8AA6-C043CED573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534"/>
          <a:stretch/>
        </p:blipFill>
        <p:spPr>
          <a:xfrm>
            <a:off x="9591351" y="1469640"/>
            <a:ext cx="2459300" cy="29992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066F018-0AAD-4A1A-AF1C-1F90D1A8D3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5578" y="4523944"/>
            <a:ext cx="3065073" cy="229880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6FC67DF-ED59-4DB2-88DA-D6F1FF085D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6801" y="1475235"/>
            <a:ext cx="4657890" cy="300948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483620F-ED37-4214-97ED-A776F9FCDA1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480" y="4529627"/>
            <a:ext cx="3639144" cy="2293122"/>
          </a:xfrm>
          <a:prstGeom prst="rect">
            <a:avLst/>
          </a:prstGeom>
          <a:ln w="28575">
            <a:noFill/>
          </a:ln>
        </p:spPr>
      </p:pic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E72CA040-C458-466A-88EF-748C8A4EA7FD}"/>
              </a:ext>
            </a:extLst>
          </p:cNvPr>
          <p:cNvCxnSpPr>
            <a:cxnSpLocks/>
          </p:cNvCxnSpPr>
          <p:nvPr/>
        </p:nvCxnSpPr>
        <p:spPr>
          <a:xfrm flipV="1">
            <a:off x="248574" y="1391109"/>
            <a:ext cx="6682196" cy="2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27629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Объект 4">
            <a:extLst>
              <a:ext uri="{FF2B5EF4-FFF2-40B4-BE49-F238E27FC236}">
                <a16:creationId xmlns:a16="http://schemas.microsoft.com/office/drawing/2014/main" id="{06C19FBC-5A59-49FA-87C0-E54DE1213A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95" r="21641" b="40267"/>
          <a:stretch/>
        </p:blipFill>
        <p:spPr>
          <a:xfrm>
            <a:off x="0" y="0"/>
            <a:ext cx="12191999" cy="914400"/>
          </a:xfr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E95FA9B-E165-4E00-B645-8B891477437E}"/>
              </a:ext>
            </a:extLst>
          </p:cNvPr>
          <p:cNvSpPr txBox="1"/>
          <p:nvPr/>
        </p:nvSpPr>
        <p:spPr>
          <a:xfrm>
            <a:off x="7409793" y="5970553"/>
            <a:ext cx="43631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dirty="0">
                <a:solidFill>
                  <a:schemeClr val="bg1"/>
                </a:solidFill>
              </a:rPr>
              <a:t>Обустройство велодорожки на Молодежном парке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3EFA3D2-D210-4DBA-8411-2917CCF522F3}"/>
              </a:ext>
            </a:extLst>
          </p:cNvPr>
          <p:cNvSpPr/>
          <p:nvPr/>
        </p:nvSpPr>
        <p:spPr>
          <a:xfrm>
            <a:off x="16575" y="989607"/>
            <a:ext cx="7098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Формирование комфортной городской среды</a:t>
            </a:r>
            <a:endParaRPr lang="ru-RU" dirty="0">
              <a:solidFill>
                <a:srgbClr val="3B3838"/>
              </a:solidFill>
            </a:endParaRPr>
          </a:p>
        </p:txBody>
      </p:sp>
      <p:pic>
        <p:nvPicPr>
          <p:cNvPr id="22" name="Объект 4">
            <a:extLst>
              <a:ext uri="{FF2B5EF4-FFF2-40B4-BE49-F238E27FC236}">
                <a16:creationId xmlns:a16="http://schemas.microsoft.com/office/drawing/2014/main" id="{DE5C5EE2-715D-450A-A31B-4E1B89182D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1" t="7238" r="67038" b="60407"/>
          <a:stretch/>
        </p:blipFill>
        <p:spPr>
          <a:xfrm>
            <a:off x="0" y="0"/>
            <a:ext cx="976184" cy="914400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DAAE30BC-7EF3-43B1-88B3-B526CCBEDB84}"/>
              </a:ext>
            </a:extLst>
          </p:cNvPr>
          <p:cNvSpPr/>
          <p:nvPr/>
        </p:nvSpPr>
        <p:spPr>
          <a:xfrm>
            <a:off x="327664" y="1622480"/>
            <a:ext cx="4895690" cy="1341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4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На благоустройство дворовых территорий многоквартирных домов г. Прокопьевска в 2025 году затрачено 20,6 млн руб. ( в т.ч. 1,2 млн руб. средства собственников)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D58C8DA0-064C-40A4-8B88-F073F0499AEF}"/>
              </a:ext>
            </a:extLst>
          </p:cNvPr>
          <p:cNvSpPr/>
          <p:nvPr/>
        </p:nvSpPr>
        <p:spPr>
          <a:xfrm>
            <a:off x="327662" y="3021838"/>
            <a:ext cx="4262093" cy="2258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ru-RU" sz="1600" b="1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Выполнен ремонт 4 дворовых территорий по адресам: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ул. Оренбургская, д. 5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ул. Кустарная, д. 1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ул. Серова, д. 1а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ул. Селиванова, д. 6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BE9F6564-622E-4D4E-A676-FE2ACFBE92F8}"/>
              </a:ext>
            </a:extLst>
          </p:cNvPr>
          <p:cNvSpPr/>
          <p:nvPr/>
        </p:nvSpPr>
        <p:spPr>
          <a:xfrm>
            <a:off x="327662" y="5837901"/>
            <a:ext cx="55424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14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Заключены контракты </a:t>
            </a:r>
            <a:r>
              <a:rPr lang="ru-RU" sz="14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с подрядными организациями:</a:t>
            </a:r>
          </a:p>
          <a:p>
            <a:pPr algn="just"/>
            <a:r>
              <a:rPr lang="ru-RU" sz="14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ООО «АРАРАТ»; ООО «Фортуна»; ИП </a:t>
            </a:r>
            <a:r>
              <a:rPr lang="ru-RU" sz="1400" dirty="0" err="1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Тумеян</a:t>
            </a:r>
            <a:r>
              <a:rPr lang="ru-RU" sz="14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 Д.С.</a:t>
            </a:r>
            <a:endParaRPr lang="ru-RU" sz="1400" dirty="0">
              <a:solidFill>
                <a:srgbClr val="3B3838"/>
              </a:solidFill>
              <a:highlight>
                <a:srgbClr val="FF0000"/>
              </a:highlight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4B3C069-3FDB-4507-92CC-323F31B72CC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677" y="1453021"/>
            <a:ext cx="1883804" cy="2581169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8621521-DD8A-439C-9ADF-5FB63ED0CA1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677" y="4062397"/>
            <a:ext cx="1883804" cy="2607503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20F3C46-2456-46D7-A746-2F445B3A74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959" y="1453020"/>
            <a:ext cx="3566762" cy="2581169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2580159-9D22-46EC-A1F1-4851179BFAE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959" y="4062398"/>
            <a:ext cx="3566762" cy="2607503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9EE9FED-7924-4532-9C64-412CB78403D5}"/>
              </a:ext>
            </a:extLst>
          </p:cNvPr>
          <p:cNvSpPr txBox="1"/>
          <p:nvPr/>
        </p:nvSpPr>
        <p:spPr>
          <a:xfrm>
            <a:off x="1271721" y="248084"/>
            <a:ext cx="58354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ru-RU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ИНФРАСТРУКТУРА ДЛЯ ЖИЗНИ</a:t>
            </a: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AE531CD8-A33D-4C46-AAB9-91A1E63C6EB4}"/>
              </a:ext>
            </a:extLst>
          </p:cNvPr>
          <p:cNvCxnSpPr>
            <a:cxnSpLocks/>
          </p:cNvCxnSpPr>
          <p:nvPr/>
        </p:nvCxnSpPr>
        <p:spPr>
          <a:xfrm>
            <a:off x="424929" y="1327855"/>
            <a:ext cx="6682196" cy="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05213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Объект 4">
            <a:extLst>
              <a:ext uri="{FF2B5EF4-FFF2-40B4-BE49-F238E27FC236}">
                <a16:creationId xmlns:a16="http://schemas.microsoft.com/office/drawing/2014/main" id="{06C19FBC-5A59-49FA-87C0-E54DE1213A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95" r="21641" b="40267"/>
          <a:stretch/>
        </p:blipFill>
        <p:spPr>
          <a:xfrm>
            <a:off x="0" y="0"/>
            <a:ext cx="12191999" cy="914400"/>
          </a:xfr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E95FA9B-E165-4E00-B645-8B891477437E}"/>
              </a:ext>
            </a:extLst>
          </p:cNvPr>
          <p:cNvSpPr txBox="1"/>
          <p:nvPr/>
        </p:nvSpPr>
        <p:spPr>
          <a:xfrm>
            <a:off x="7409793" y="5970553"/>
            <a:ext cx="43631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dirty="0">
                <a:solidFill>
                  <a:schemeClr val="bg1"/>
                </a:solidFill>
              </a:rPr>
              <a:t>Обустройство велодорожки на Молодежном парке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3EFA3D2-D210-4DBA-8411-2917CCF522F3}"/>
              </a:ext>
            </a:extLst>
          </p:cNvPr>
          <p:cNvSpPr/>
          <p:nvPr/>
        </p:nvSpPr>
        <p:spPr>
          <a:xfrm>
            <a:off x="327664" y="972301"/>
            <a:ext cx="22925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Жильё </a:t>
            </a:r>
            <a:endParaRPr lang="ru-RU" dirty="0">
              <a:solidFill>
                <a:srgbClr val="3B3838"/>
              </a:solidFill>
            </a:endParaRPr>
          </a:p>
        </p:txBody>
      </p:sp>
      <p:pic>
        <p:nvPicPr>
          <p:cNvPr id="22" name="Объект 4">
            <a:extLst>
              <a:ext uri="{FF2B5EF4-FFF2-40B4-BE49-F238E27FC236}">
                <a16:creationId xmlns:a16="http://schemas.microsoft.com/office/drawing/2014/main" id="{DE5C5EE2-715D-450A-A31B-4E1B89182D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1" t="7238" r="67038" b="60407"/>
          <a:stretch/>
        </p:blipFill>
        <p:spPr>
          <a:xfrm>
            <a:off x="0" y="0"/>
            <a:ext cx="976184" cy="9144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9EE9FED-7924-4532-9C64-412CB78403D5}"/>
              </a:ext>
            </a:extLst>
          </p:cNvPr>
          <p:cNvSpPr txBox="1"/>
          <p:nvPr/>
        </p:nvSpPr>
        <p:spPr>
          <a:xfrm>
            <a:off x="1271721" y="248084"/>
            <a:ext cx="58354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ru-RU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ИНФРАСТРУКТУРА ДЛЯ ЖИЗНИ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796BE96E-FA26-4EF2-8C96-9D6B8B6D59EF}"/>
              </a:ext>
            </a:extLst>
          </p:cNvPr>
          <p:cNvCxnSpPr>
            <a:cxnSpLocks/>
          </p:cNvCxnSpPr>
          <p:nvPr/>
        </p:nvCxnSpPr>
        <p:spPr>
          <a:xfrm flipV="1">
            <a:off x="106531" y="1327853"/>
            <a:ext cx="6312742" cy="2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B6B92FF-8664-4437-BB75-9A0432846B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025"/>
          <a:stretch/>
        </p:blipFill>
        <p:spPr>
          <a:xfrm>
            <a:off x="7470786" y="3111883"/>
            <a:ext cx="4402910" cy="3629201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25" name="Picture 2" descr="ÐÐ° ÑÐ». ÐÐ°Ð·Ð°ÑÐ½Ð¾Ð¹ Ð² ÐÑÐ°ÑÐ½Ð¾ÑÑÑÐºÐµ Ð½Ð°ÑÐ°Ð»Ð¸ ÑÐ½Ð¾ÑÐ¸ÑÑ Ð°Ð²Ð°ÑÐ¸Ð¹Ð½ÑÐµ Ð±Ð°ÑÐ°ÐºÐ¸">
            <a:extLst>
              <a:ext uri="{FF2B5EF4-FFF2-40B4-BE49-F238E27FC236}">
                <a16:creationId xmlns:a16="http://schemas.microsoft.com/office/drawing/2014/main" id="{1567A8EA-408A-4986-9B92-A5A8861D7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/>
          <a:srcRect t="4305" r="6806"/>
          <a:stretch>
            <a:fillRect/>
          </a:stretch>
        </p:blipFill>
        <p:spPr bwMode="auto">
          <a:xfrm>
            <a:off x="327664" y="3585912"/>
            <a:ext cx="3856886" cy="2692417"/>
          </a:xfrm>
          <a:prstGeom prst="rect">
            <a:avLst/>
          </a:prstGeom>
          <a:noFill/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B05B539D-1EEA-43A8-BA2A-650D747D5059}"/>
              </a:ext>
            </a:extLst>
          </p:cNvPr>
          <p:cNvSpPr/>
          <p:nvPr/>
        </p:nvSpPr>
        <p:spPr>
          <a:xfrm>
            <a:off x="327664" y="1588437"/>
            <a:ext cx="113819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Обеспечение устойчивого сокращения непригодного для проживания жилого фонда. Программа рассчитана на 2025-2026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гг</a:t>
            </a:r>
            <a:endParaRPr lang="ru-RU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  <a:p>
            <a:pPr algn="just"/>
            <a:endParaRPr lang="ru-RU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  <a:p>
            <a:pPr algn="just"/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В 2025 году </a:t>
            </a:r>
            <a:r>
              <a:rPr lang="ru-RU" b="1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выделенный лимит 45,43 млн руб.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заключено 8 договоров выкупа, 6 муниципальных контрактов на приобретение жилых помещений.</a:t>
            </a:r>
            <a:endParaRPr lang="ru-RU" dirty="0">
              <a:solidFill>
                <a:schemeClr val="bg2">
                  <a:lumMod val="25000"/>
                </a:schemeClr>
              </a:solidFill>
              <a:latin typeface="Futura PT Light"/>
            </a:endParaRPr>
          </a:p>
        </p:txBody>
      </p:sp>
      <p:sp>
        <p:nvSpPr>
          <p:cNvPr id="28" name="Стрелка вправо 15">
            <a:extLst>
              <a:ext uri="{FF2B5EF4-FFF2-40B4-BE49-F238E27FC236}">
                <a16:creationId xmlns:a16="http://schemas.microsoft.com/office/drawing/2014/main" id="{1F93C4D2-B0B1-474B-874C-5E92DEB744F9}"/>
              </a:ext>
            </a:extLst>
          </p:cNvPr>
          <p:cNvSpPr/>
          <p:nvPr/>
        </p:nvSpPr>
        <p:spPr>
          <a:xfrm>
            <a:off x="4329678" y="4145162"/>
            <a:ext cx="3141108" cy="1562644"/>
          </a:xfrm>
          <a:prstGeom prst="rightArrow">
            <a:avLst/>
          </a:prstGeom>
          <a:solidFill>
            <a:srgbClr val="E1E5F3">
              <a:alpha val="43922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Verdana" pitchFamily="34" charset="0"/>
                <a:ea typeface="Verdana" pitchFamily="34" charset="0"/>
                <a:cs typeface="Arial" pitchFamily="34" charset="0"/>
              </a:rPr>
              <a:t>Переселение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Verdana" pitchFamily="34" charset="0"/>
                <a:ea typeface="Verdana" pitchFamily="34" charset="0"/>
                <a:cs typeface="Arial" pitchFamily="34" charset="0"/>
              </a:rPr>
              <a:t>граждан в многоквартирные </a:t>
            </a:r>
          </a:p>
          <a:p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Verdana" pitchFamily="34" charset="0"/>
                <a:ea typeface="Verdana" pitchFamily="34" charset="0"/>
                <a:cs typeface="Arial" pitchFamily="34" charset="0"/>
              </a:rPr>
              <a:t>жилые дома </a:t>
            </a:r>
          </a:p>
        </p:txBody>
      </p:sp>
    </p:spTree>
    <p:extLst>
      <p:ext uri="{BB962C8B-B14F-4D97-AF65-F5344CB8AC3E}">
        <p14:creationId xmlns:p14="http://schemas.microsoft.com/office/powerpoint/2010/main" val="5117672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Объект 4">
            <a:extLst>
              <a:ext uri="{FF2B5EF4-FFF2-40B4-BE49-F238E27FC236}">
                <a16:creationId xmlns:a16="http://schemas.microsoft.com/office/drawing/2014/main" id="{3654D7FF-40C6-4BA3-979D-E2A64832EB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95" r="21641" b="40267"/>
          <a:stretch/>
        </p:blipFill>
        <p:spPr>
          <a:xfrm>
            <a:off x="1" y="0"/>
            <a:ext cx="12191999" cy="914400"/>
          </a:xfrm>
        </p:spPr>
      </p:pic>
      <p:pic>
        <p:nvPicPr>
          <p:cNvPr id="20" name="Объект 4">
            <a:extLst>
              <a:ext uri="{FF2B5EF4-FFF2-40B4-BE49-F238E27FC236}">
                <a16:creationId xmlns:a16="http://schemas.microsoft.com/office/drawing/2014/main" id="{DF5AABA5-C4F0-4490-A80F-874D177339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1" t="7238" r="67038" b="60407"/>
          <a:stretch/>
        </p:blipFill>
        <p:spPr>
          <a:xfrm>
            <a:off x="0" y="0"/>
            <a:ext cx="976184" cy="914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1C27AE6-5F24-4DF3-BA7C-3DCE73313F01}"/>
              </a:ext>
            </a:extLst>
          </p:cNvPr>
          <p:cNvSpPr txBox="1"/>
          <p:nvPr/>
        </p:nvSpPr>
        <p:spPr>
          <a:xfrm>
            <a:off x="1075707" y="207612"/>
            <a:ext cx="73152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ЭФФЕКТИВНАЯ И КОНКУРЕНТНАЯ ЭКОНОМИКА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D2EECB-9A48-4888-9DD9-41E19645B854}"/>
              </a:ext>
            </a:extLst>
          </p:cNvPr>
          <p:cNvSpPr txBox="1"/>
          <p:nvPr/>
        </p:nvSpPr>
        <p:spPr>
          <a:xfrm>
            <a:off x="0" y="1122012"/>
            <a:ext cx="12096750" cy="323165"/>
          </a:xfrm>
          <a:prstGeom prst="rect">
            <a:avLst/>
          </a:prstGeom>
          <a:noFill/>
          <a:effectLst>
            <a:outerShdw blurRad="50800" dist="38100" dir="2700000" sx="1000" sy="1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Малое и среднее предпринимательство и поддержка индивидуальной предпринимательской инициативы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5E1F9C92-46A7-4654-84CF-0913A683CF97}"/>
              </a:ext>
            </a:extLst>
          </p:cNvPr>
          <p:cNvSpPr/>
          <p:nvPr/>
        </p:nvSpPr>
        <p:spPr>
          <a:xfrm>
            <a:off x="253467" y="1635841"/>
            <a:ext cx="11685065" cy="5047536"/>
          </a:xfrm>
          <a:prstGeom prst="rect">
            <a:avLst/>
          </a:prstGeom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ГАУ КО «Мой бизнес» – консультационная, поддержка-обратилось  - более </a:t>
            </a:r>
            <a:r>
              <a:rPr lang="ru-RU" sz="1400" b="1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100 чел</a:t>
            </a:r>
            <a:r>
              <a:rPr lang="ru-RU" sz="14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400" dirty="0">
              <a:solidFill>
                <a:srgbClr val="3B3838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Налоговый режим «Налог на профессиональный доход» </a:t>
            </a:r>
            <a:r>
              <a:rPr lang="ru-RU" sz="1400" b="1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13 311</a:t>
            </a:r>
            <a:r>
              <a:rPr lang="ru-RU" sz="14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b="1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чел.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400" dirty="0">
              <a:solidFill>
                <a:srgbClr val="3B3838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ГФ поддержки предпринимательства Кузбасса – выдано </a:t>
            </a:r>
            <a:r>
              <a:rPr lang="ru-RU" sz="1400" b="1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10 займов</a:t>
            </a:r>
            <a:r>
              <a:rPr lang="ru-RU" sz="14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консультационная поддержка. Предоставление поручительств (гарантий) </a:t>
            </a:r>
            <a:r>
              <a:rPr lang="ru-RU" sz="1400" b="1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– 1</a:t>
            </a:r>
            <a:r>
              <a:rPr lang="ru-RU" sz="14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400" dirty="0">
              <a:solidFill>
                <a:srgbClr val="3B3838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74625" indent="-17462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МФ ПМП г. Прокопьевска:</a:t>
            </a:r>
          </a:p>
          <a:p>
            <a:pPr marL="182563">
              <a:lnSpc>
                <a:spcPct val="150000"/>
              </a:lnSpc>
              <a:tabLst>
                <a:tab pos="357188" algn="l"/>
              </a:tabLst>
            </a:pPr>
            <a:r>
              <a:rPr lang="ru-RU" sz="14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- 162  бизнес – плана;</a:t>
            </a:r>
          </a:p>
          <a:p>
            <a:pPr marL="182563">
              <a:lnSpc>
                <a:spcPct val="150000"/>
              </a:lnSpc>
            </a:pPr>
            <a:r>
              <a:rPr lang="ru-RU" sz="14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- 3405 консультационных услуг;</a:t>
            </a:r>
          </a:p>
          <a:p>
            <a:pPr marL="182563">
              <a:lnSpc>
                <a:spcPct val="150000"/>
              </a:lnSpc>
            </a:pPr>
            <a:r>
              <a:rPr lang="ru-RU" sz="14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- 28 вебинаров и семинаров </a:t>
            </a:r>
          </a:p>
          <a:p>
            <a:pPr marL="174625" indent="-174625">
              <a:buFont typeface="Wingdings" panose="05000000000000000000" pitchFamily="2" charset="2"/>
              <a:buChar char="ü"/>
            </a:pPr>
            <a:endParaRPr lang="ru-RU" sz="1400" dirty="0">
              <a:solidFill>
                <a:srgbClr val="3B3838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74625" indent="-174625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Отдел по потребительскому рынку и развитию предпринимательства: </a:t>
            </a:r>
          </a:p>
          <a:p>
            <a:pPr marL="171450">
              <a:lnSpc>
                <a:spcPct val="150000"/>
              </a:lnSpc>
            </a:pPr>
            <a:r>
              <a:rPr lang="ru-RU" sz="14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- 260 консультационных услуг;</a:t>
            </a:r>
          </a:p>
          <a:p>
            <a:pPr marL="342900" indent="-171450">
              <a:lnSpc>
                <a:spcPct val="150000"/>
              </a:lnSpc>
              <a:buFontTx/>
              <a:buChar char="-"/>
            </a:pPr>
            <a:r>
              <a:rPr lang="ru-RU" sz="14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46 встреч.</a:t>
            </a:r>
          </a:p>
          <a:p>
            <a:endParaRPr lang="ru-RU" sz="1400" dirty="0">
              <a:solidFill>
                <a:srgbClr val="3B3838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74625" indent="-174625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Государственная  социальная  помощь  на  основании  социального  контракта   для  создания бизнеса  -</a:t>
            </a:r>
            <a:r>
              <a:rPr lang="ru-RU" sz="1400" b="1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86 чел</a:t>
            </a:r>
            <a:r>
              <a:rPr lang="ru-RU" sz="14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на сумму </a:t>
            </a:r>
            <a:r>
              <a:rPr lang="ru-RU" sz="1400" b="1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27,8 млн руб. </a:t>
            </a:r>
            <a:r>
              <a:rPr lang="ru-RU" sz="14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получили  через  КСЗН администрации г. Прокопьевска </a:t>
            </a:r>
          </a:p>
          <a:p>
            <a:pPr marL="174625" indent="-174625">
              <a:buFont typeface="Wingdings" panose="05000000000000000000" pitchFamily="2" charset="2"/>
              <a:buChar char="ü"/>
            </a:pPr>
            <a:endParaRPr lang="ru-RU" sz="1400" dirty="0">
              <a:solidFill>
                <a:srgbClr val="3B3838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74625" indent="-174625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МФ ПМП </a:t>
            </a:r>
            <a:r>
              <a:rPr lang="ru-RU" sz="1400" dirty="0" err="1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г.Прокопьевска</a:t>
            </a:r>
            <a:r>
              <a:rPr lang="ru-RU" sz="14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- выдан </a:t>
            </a:r>
            <a:r>
              <a:rPr lang="ru-RU" sz="1400" b="1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31 </a:t>
            </a:r>
            <a:r>
              <a:rPr lang="ru-RU" sz="1400" b="1" dirty="0" err="1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займ</a:t>
            </a:r>
            <a:r>
              <a:rPr lang="ru-RU" sz="1400" b="1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на сумму 38,6 млн руб.</a:t>
            </a:r>
          </a:p>
        </p:txBody>
      </p:sp>
    </p:spTree>
    <p:extLst>
      <p:ext uri="{BB962C8B-B14F-4D97-AF65-F5344CB8AC3E}">
        <p14:creationId xmlns:p14="http://schemas.microsoft.com/office/powerpoint/2010/main" val="2355119636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Объект 4">
            <a:extLst>
              <a:ext uri="{FF2B5EF4-FFF2-40B4-BE49-F238E27FC236}">
                <a16:creationId xmlns:a16="http://schemas.microsoft.com/office/drawing/2014/main" id="{3654D7FF-40C6-4BA3-979D-E2A64832EB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95" r="21641" b="40267"/>
          <a:stretch/>
        </p:blipFill>
        <p:spPr>
          <a:xfrm>
            <a:off x="1" y="0"/>
            <a:ext cx="12191999" cy="914400"/>
          </a:xfrm>
        </p:spPr>
      </p:pic>
      <p:sp>
        <p:nvSpPr>
          <p:cNvPr id="6" name="TextBox 5"/>
          <p:cNvSpPr txBox="1"/>
          <p:nvPr/>
        </p:nvSpPr>
        <p:spPr>
          <a:xfrm>
            <a:off x="1075707" y="207612"/>
            <a:ext cx="73152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ЭФФЕКТИВНАЯ И КОНКУРЕНТНАЯ ЭКОНОМИКА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EE5F6E-4446-40A4-B4E8-C91BBF21BBFA}"/>
              </a:ext>
            </a:extLst>
          </p:cNvPr>
          <p:cNvSpPr txBox="1"/>
          <p:nvPr/>
        </p:nvSpPr>
        <p:spPr>
          <a:xfrm>
            <a:off x="266330" y="1033979"/>
            <a:ext cx="11575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Региональный проект </a:t>
            </a:r>
            <a:endParaRPr lang="en-US" b="1" dirty="0">
              <a:solidFill>
                <a:srgbClr val="3B3838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ru-RU" b="1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«Малое и среднее предпринимательство и поддержка индивидуальной предпринимательской инициативы»</a:t>
            </a:r>
          </a:p>
        </p:txBody>
      </p:sp>
      <p:pic>
        <p:nvPicPr>
          <p:cNvPr id="20" name="Объект 4">
            <a:extLst>
              <a:ext uri="{FF2B5EF4-FFF2-40B4-BE49-F238E27FC236}">
                <a16:creationId xmlns:a16="http://schemas.microsoft.com/office/drawing/2014/main" id="{DF5AABA5-C4F0-4490-A80F-874D177339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1" t="7238" r="67038" b="60407"/>
          <a:stretch/>
        </p:blipFill>
        <p:spPr>
          <a:xfrm>
            <a:off x="0" y="0"/>
            <a:ext cx="976184" cy="914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8E4768E-A643-4502-B92C-E53C21FBDF40}"/>
              </a:ext>
            </a:extLst>
          </p:cNvPr>
          <p:cNvSpPr txBox="1"/>
          <p:nvPr/>
        </p:nvSpPr>
        <p:spPr>
          <a:xfrm>
            <a:off x="137589" y="2201764"/>
            <a:ext cx="5104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Строительство </a:t>
            </a:r>
            <a:r>
              <a:rPr lang="ru-RU" sz="1600" b="1" dirty="0" err="1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автокомплекса</a:t>
            </a:r>
            <a:r>
              <a:rPr lang="ru-RU" sz="1600" b="1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                           </a:t>
            </a:r>
          </a:p>
          <a:p>
            <a:pPr algn="ctr"/>
            <a:r>
              <a:rPr lang="ru-RU" sz="16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(проект) ул.9 микрорайон,2</a:t>
            </a:r>
          </a:p>
          <a:p>
            <a:pPr algn="ctr"/>
            <a:r>
              <a:rPr lang="ru-RU" sz="16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ИП </a:t>
            </a:r>
            <a:r>
              <a:rPr lang="ru-RU" sz="1600" dirty="0" err="1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Габидуллина</a:t>
            </a:r>
            <a:r>
              <a:rPr lang="ru-RU" sz="16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С.С.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49DD49-9F36-4FF9-9F12-9A0C826133E7}"/>
              </a:ext>
            </a:extLst>
          </p:cNvPr>
          <p:cNvSpPr txBox="1"/>
          <p:nvPr/>
        </p:nvSpPr>
        <p:spPr>
          <a:xfrm>
            <a:off x="5983298" y="2152451"/>
            <a:ext cx="5396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Строительство магазина                                       </a:t>
            </a:r>
          </a:p>
          <a:p>
            <a:pPr algn="ctr"/>
            <a:r>
              <a:rPr lang="ru-RU" sz="16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«Мария-Ра» (проект), ул.10 микрорайон</a:t>
            </a:r>
          </a:p>
          <a:p>
            <a:pPr algn="ctr"/>
            <a:r>
              <a:rPr lang="ru-RU" sz="16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ООО «Новая Сибирь»</a:t>
            </a:r>
          </a:p>
        </p:txBody>
      </p:sp>
      <p:pic>
        <p:nvPicPr>
          <p:cNvPr id="15" name="Picture 3" descr="C:\Users\казакова\Desktop\1200x686.jpg">
            <a:extLst>
              <a:ext uri="{FF2B5EF4-FFF2-40B4-BE49-F238E27FC236}">
                <a16:creationId xmlns:a16="http://schemas.microsoft.com/office/drawing/2014/main" id="{EBD8A1B6-931D-4BAD-889D-7AD2CFD49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545" y="3209934"/>
            <a:ext cx="4607870" cy="315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89A73321-965C-4DD7-9EE3-8CBC53ADB9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9" t="39126" r="449" b="39063"/>
          <a:stretch/>
        </p:blipFill>
        <p:spPr bwMode="auto">
          <a:xfrm>
            <a:off x="616192" y="3209934"/>
            <a:ext cx="4967861" cy="315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493919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B0E55C6B-8A3A-4DC1-A2F7-C6F6DA2FEA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3" r="7233"/>
          <a:stretch/>
        </p:blipFill>
        <p:spPr>
          <a:xfrm>
            <a:off x="0" y="0"/>
            <a:ext cx="12192000" cy="685799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B9BB1D-7A63-47C7-9D2B-B50104C37C19}"/>
              </a:ext>
            </a:extLst>
          </p:cNvPr>
          <p:cNvSpPr txBox="1"/>
          <p:nvPr/>
        </p:nvSpPr>
        <p:spPr>
          <a:xfrm>
            <a:off x="404899" y="4460050"/>
            <a:ext cx="1113245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Реализация национальных и региональных проектов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Прокопьевском городском округе 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 25.12.2025г</a:t>
            </a:r>
            <a:endParaRPr lang="ru-RU" sz="36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26" name="Picture 2" descr="W:\Инвест паспорт\2022\фото 2022\36 qr-cod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78" y="5597909"/>
            <a:ext cx="1066731" cy="106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ГЕРБ ГОРОДА\ГЕРБ ПРОКОПЬЕВСК ПОЛНЫЙ_прозрачный 2020.png">
            <a:extLst>
              <a:ext uri="{FF2B5EF4-FFF2-40B4-BE49-F238E27FC236}">
                <a16:creationId xmlns:a16="http://schemas.microsoft.com/office/drawing/2014/main" id="{6E69A89E-E73B-4BAF-8D0E-8E6FD2C42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37696" y="5491101"/>
            <a:ext cx="804559" cy="9870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24957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4">
            <a:extLst>
              <a:ext uri="{FF2B5EF4-FFF2-40B4-BE49-F238E27FC236}">
                <a16:creationId xmlns:a16="http://schemas.microsoft.com/office/drawing/2014/main" id="{EC80E6D8-0295-4476-98AE-99E209AF65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95" r="21641" b="40267"/>
          <a:stretch/>
        </p:blipFill>
        <p:spPr>
          <a:xfrm>
            <a:off x="1" y="0"/>
            <a:ext cx="12191999" cy="914400"/>
          </a:xfrm>
        </p:spPr>
      </p:pic>
      <p:pic>
        <p:nvPicPr>
          <p:cNvPr id="10" name="Объект 4">
            <a:extLst>
              <a:ext uri="{FF2B5EF4-FFF2-40B4-BE49-F238E27FC236}">
                <a16:creationId xmlns:a16="http://schemas.microsoft.com/office/drawing/2014/main" id="{9A920979-4D31-4699-B09B-D56B014391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1" t="7238" r="67038" b="60407"/>
          <a:stretch/>
        </p:blipFill>
        <p:spPr>
          <a:xfrm>
            <a:off x="0" y="0"/>
            <a:ext cx="976184" cy="914400"/>
          </a:xfrm>
          <a:prstGeom prst="rect">
            <a:avLst/>
          </a:prstGeom>
        </p:spPr>
      </p:pic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1708B003-83BD-4861-B76F-2C40F1A79E02}"/>
              </a:ext>
            </a:extLst>
          </p:cNvPr>
          <p:cNvSpPr/>
          <p:nvPr/>
        </p:nvSpPr>
        <p:spPr>
          <a:xfrm>
            <a:off x="1147313" y="244589"/>
            <a:ext cx="110446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РЕАЛИЗАЦИЯ НАЦИОНАЛЬНЫХ ПРОЕКТОВ - ПЛАН В 2025 ГОДУ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FB810C35-E538-4DBE-81A4-D88AF06F31CC}"/>
              </a:ext>
            </a:extLst>
          </p:cNvPr>
          <p:cNvSpPr/>
          <p:nvPr/>
        </p:nvSpPr>
        <p:spPr>
          <a:xfrm>
            <a:off x="4175488" y="1117219"/>
            <a:ext cx="4031336" cy="271023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72000" tIns="0" rtlCol="0" anchor="ctr" anchorCtr="0"/>
          <a:lstStyle/>
          <a:p>
            <a:pPr algn="ctr"/>
            <a:r>
              <a:rPr lang="ru-RU" sz="1400" b="1" dirty="0">
                <a:latin typeface="Verdana" panose="020B0604030504040204" pitchFamily="34" charset="0"/>
                <a:ea typeface="Verdana" panose="020B0604030504040204" pitchFamily="34" charset="0"/>
              </a:rPr>
              <a:t>МОЛОДЕЖЬ И ДЕТИ</a:t>
            </a:r>
          </a:p>
          <a:p>
            <a:pPr algn="ctr">
              <a:lnSpc>
                <a:spcPct val="150000"/>
              </a:lnSpc>
            </a:pPr>
            <a:endParaRPr lang="ru-RU" sz="11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Verdana" pitchFamily="34" charset="0"/>
                <a:ea typeface="Verdana" pitchFamily="34" charset="0"/>
                <a:cs typeface="Verdana" panose="020B0604030504040204" pitchFamily="34" charset="0"/>
              </a:rPr>
              <a:t>1. Всё лучшее детям</a:t>
            </a:r>
          </a:p>
          <a:p>
            <a:pPr lvl="0">
              <a:lnSpc>
                <a:spcPct val="150000"/>
              </a:lnSpc>
            </a:pP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Verdana" pitchFamily="34" charset="0"/>
                <a:ea typeface="Verdana" pitchFamily="34" charset="0"/>
                <a:cs typeface="Verdana" panose="020B0604030504040204" pitchFamily="34" charset="0"/>
              </a:rPr>
              <a:t>2. </a:t>
            </a: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Verdana" pitchFamily="34" charset="0"/>
                <a:ea typeface="Verdana" pitchFamily="34" charset="0"/>
              </a:rPr>
              <a:t>Педагоги и наставники</a:t>
            </a:r>
          </a:p>
          <a:p>
            <a:pPr lvl="0">
              <a:lnSpc>
                <a:spcPct val="150000"/>
              </a:lnSpc>
            </a:pP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Verdana" pitchFamily="34" charset="0"/>
                <a:ea typeface="Verdana" pitchFamily="34" charset="0"/>
              </a:rPr>
              <a:t>3. </a:t>
            </a: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Verdana" pitchFamily="34" charset="0"/>
                <a:ea typeface="Verdana" pitchFamily="34" charset="0"/>
                <a:cs typeface="Verdana" panose="020B0604030504040204" pitchFamily="34" charset="0"/>
              </a:rPr>
              <a:t>Успех каждого ребенка</a:t>
            </a:r>
            <a:endParaRPr lang="ru-RU" sz="1200" dirty="0">
              <a:solidFill>
                <a:schemeClr val="bg2">
                  <a:lumMod val="25000"/>
                </a:schemeClr>
              </a:solidFill>
              <a:latin typeface="Verdana" pitchFamily="34" charset="0"/>
              <a:ea typeface="Verdana" pitchFamily="34" charset="0"/>
            </a:endParaRPr>
          </a:p>
          <a:p>
            <a:pPr lvl="0"/>
            <a:endParaRPr lang="ru-RU" sz="1000" dirty="0">
              <a:solidFill>
                <a:schemeClr val="bg2">
                  <a:lumMod val="25000"/>
                </a:schemeClr>
              </a:solidFill>
              <a:latin typeface="Verdana" pitchFamily="34" charset="0"/>
              <a:ea typeface="Verdana" pitchFamily="34" charset="0"/>
            </a:endParaRP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23CE06C2-8183-4BED-BEC2-0FBCA75BEEBA}"/>
              </a:ext>
            </a:extLst>
          </p:cNvPr>
          <p:cNvSpPr/>
          <p:nvPr/>
        </p:nvSpPr>
        <p:spPr>
          <a:xfrm>
            <a:off x="70148" y="1123027"/>
            <a:ext cx="4031336" cy="270442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tIns="540000" rtlCol="0" anchor="t" anchorCtr="0"/>
          <a:lstStyle/>
          <a:p>
            <a:pPr algn="ctr"/>
            <a:r>
              <a:rPr lang="ru-RU" sz="1400" b="1" dirty="0">
                <a:latin typeface="Verdana" panose="020B0604030504040204" pitchFamily="34" charset="0"/>
                <a:ea typeface="Verdana" panose="020B0604030504040204" pitchFamily="34" charset="0"/>
              </a:rPr>
              <a:t>СЕМЬЯ</a:t>
            </a:r>
          </a:p>
          <a:p>
            <a:pPr algn="ctr"/>
            <a:endParaRPr lang="ru-RU" sz="14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defTabSz="57785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AutoNum type="arabicPeriod"/>
            </a:pP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Verdana" pitchFamily="34" charset="0"/>
                <a:ea typeface="Verdana" pitchFamily="34" charset="0"/>
                <a:cs typeface="Verdana" panose="020B0604030504040204" pitchFamily="34" charset="0"/>
              </a:rPr>
              <a:t> Многодетная семья</a:t>
            </a:r>
          </a:p>
          <a:p>
            <a:pPr lvl="0" defTabSz="57785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AutoNum type="arabicPeriod"/>
            </a:pP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Verdana" pitchFamily="34" charset="0"/>
                <a:ea typeface="Verdana" pitchFamily="34" charset="0"/>
                <a:cs typeface="Verdana" panose="020B0604030504040204" pitchFamily="34" charset="0"/>
              </a:rPr>
              <a:t> </a:t>
            </a: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Verdana" pitchFamily="34" charset="0"/>
                <a:ea typeface="Verdana" pitchFamily="34" charset="0"/>
              </a:rPr>
              <a:t>Старшее поколение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CFBFCFDF-234A-4B5E-864B-9B1A203FE31F}"/>
              </a:ext>
            </a:extLst>
          </p:cNvPr>
          <p:cNvSpPr/>
          <p:nvPr/>
        </p:nvSpPr>
        <p:spPr>
          <a:xfrm>
            <a:off x="8280828" y="1123027"/>
            <a:ext cx="3841024" cy="270442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/>
            <a:r>
              <a:rPr lang="ru-RU" sz="1400" b="1" dirty="0">
                <a:latin typeface="Verdana" panose="020B0604030504040204" pitchFamily="34" charset="0"/>
                <a:ea typeface="Verdana" panose="020B0604030504040204" pitchFamily="34" charset="0"/>
              </a:rPr>
              <a:t>ЭФФЕКТИВНАЯ И КОНКУРЕНТНАЯ ЭКОНОМИКА</a:t>
            </a:r>
          </a:p>
          <a:p>
            <a:pPr algn="ctr"/>
            <a:endParaRPr lang="ru-RU" sz="12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Verdana" pitchFamily="34" charset="0"/>
                <a:ea typeface="Verdana" pitchFamily="34" charset="0"/>
                <a:cs typeface="Verdana" panose="020B0604030504040204" pitchFamily="34" charset="0"/>
              </a:rPr>
              <a:t>1. </a:t>
            </a: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Малое и среднее предпринимательство и поддержка индивидуальной предпринимательской инициативы</a:t>
            </a:r>
            <a:endParaRPr lang="ru-RU" sz="1200" dirty="0">
              <a:solidFill>
                <a:schemeClr val="bg2">
                  <a:lumMod val="25000"/>
                </a:schemeClr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Verdana" pitchFamily="34" charset="0"/>
                <a:ea typeface="Verdana" pitchFamily="34" charset="0"/>
                <a:cs typeface="Verdana" panose="020B0604030504040204" pitchFamily="34" charset="0"/>
              </a:rPr>
              <a:t>2. Производительность труда</a:t>
            </a: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689119C6-230F-4546-BF98-ADB62994B21D}"/>
              </a:ext>
            </a:extLst>
          </p:cNvPr>
          <p:cNvSpPr/>
          <p:nvPr/>
        </p:nvSpPr>
        <p:spPr>
          <a:xfrm>
            <a:off x="4175488" y="3910241"/>
            <a:ext cx="4031336" cy="270317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tIns="540000" rtlCol="0" anchor="t" anchorCtr="0"/>
          <a:lstStyle/>
          <a:p>
            <a:pPr algn="ctr"/>
            <a:r>
              <a:rPr lang="ru-RU" sz="1400" b="1" dirty="0">
                <a:latin typeface="Verdana" panose="020B0604030504040204" pitchFamily="34" charset="0"/>
                <a:ea typeface="Verdana" panose="020B0604030504040204" pitchFamily="34" charset="0"/>
              </a:rPr>
              <a:t>ИНФРАСТРУКТУРА ДЛЯ ЖИЗНИ</a:t>
            </a:r>
          </a:p>
          <a:p>
            <a:pPr algn="ctr">
              <a:lnSpc>
                <a:spcPct val="150000"/>
              </a:lnSpc>
            </a:pPr>
            <a:endParaRPr lang="ru-RU" sz="12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>
              <a:lnSpc>
                <a:spcPct val="150000"/>
              </a:lnSpc>
              <a:buAutoNum type="arabicPeriod"/>
            </a:pP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Формирование комфортной городской среды</a:t>
            </a:r>
          </a:p>
          <a:p>
            <a:pPr lvl="0">
              <a:lnSpc>
                <a:spcPct val="150000"/>
              </a:lnSpc>
              <a:buAutoNum type="arabicPeriod"/>
            </a:pP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Жильё</a:t>
            </a: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0AFF0836-55F1-4053-A5C2-55F1B7A060D4}"/>
              </a:ext>
            </a:extLst>
          </p:cNvPr>
          <p:cNvSpPr/>
          <p:nvPr/>
        </p:nvSpPr>
        <p:spPr>
          <a:xfrm>
            <a:off x="8280828" y="3910241"/>
            <a:ext cx="3841023" cy="270317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tIns="540000" rtlCol="0" anchor="t" anchorCtr="0"/>
          <a:lstStyle/>
          <a:p>
            <a:pPr algn="ctr"/>
            <a:r>
              <a:rPr lang="ru-RU" sz="1400" b="1" dirty="0">
                <a:latin typeface="Verdana" panose="020B0604030504040204" pitchFamily="34" charset="0"/>
                <a:ea typeface="Verdana" panose="020B0604030504040204" pitchFamily="34" charset="0"/>
              </a:rPr>
              <a:t>ТУРИЗМ И ГОСТЕПРИИМСТВО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Verdana" pitchFamily="34" charset="0"/>
                <a:ea typeface="Verdana" pitchFamily="34" charset="0"/>
                <a:cs typeface="Verdana" panose="020B0604030504040204" pitchFamily="34" charset="0"/>
              </a:rPr>
              <a:t> </a:t>
            </a:r>
          </a:p>
          <a:p>
            <a:endParaRPr lang="ru-RU" sz="1400" dirty="0">
              <a:solidFill>
                <a:schemeClr val="bg2">
                  <a:lumMod val="25000"/>
                </a:schemeClr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endParaRPr>
          </a:p>
          <a:p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Verdana" pitchFamily="34" charset="0"/>
                <a:ea typeface="Verdana" pitchFamily="34" charset="0"/>
                <a:cs typeface="Verdana" panose="020B0604030504040204" pitchFamily="34" charset="0"/>
              </a:rPr>
              <a:t>1. Создание номерного фонда</a:t>
            </a:r>
            <a:endParaRPr lang="ru-RU" sz="12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FAC3CE34-EC57-4699-9B1A-01D660E34E9A}"/>
              </a:ext>
            </a:extLst>
          </p:cNvPr>
          <p:cNvSpPr/>
          <p:nvPr/>
        </p:nvSpPr>
        <p:spPr>
          <a:xfrm>
            <a:off x="70148" y="3910241"/>
            <a:ext cx="4031336" cy="270442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tIns="288000" rtlCol="0" anchor="t" anchorCtr="0"/>
          <a:lstStyle/>
          <a:p>
            <a:pPr algn="ctr"/>
            <a:r>
              <a:rPr lang="ru-RU" sz="1400" b="1" dirty="0">
                <a:latin typeface="Verdana" panose="020B0604030504040204" pitchFamily="34" charset="0"/>
                <a:ea typeface="Verdana" panose="020B0604030504040204" pitchFamily="34" charset="0"/>
              </a:rPr>
              <a:t>ПРОДОЛЖИТЕЛЬНАЯ И АКТИВНАЯ ЖИЗНЬ</a:t>
            </a:r>
          </a:p>
          <a:p>
            <a:pPr lvl="0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1200" dirty="0">
              <a:solidFill>
                <a:schemeClr val="bg2">
                  <a:lumMod val="25000"/>
                </a:schemeClr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endParaRPr>
          </a:p>
          <a:p>
            <a:pPr lvl="0" defTabSz="57785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AutoNum type="arabicPeriod"/>
            </a:pP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Verdana" pitchFamily="34" charset="0"/>
                <a:ea typeface="Verdana" pitchFamily="34" charset="0"/>
                <a:cs typeface="Verdana" panose="020B0604030504040204" pitchFamily="34" charset="0"/>
              </a:rPr>
              <a:t> Модернизация первичного звена здравоохранения Российской федерации</a:t>
            </a:r>
          </a:p>
          <a:p>
            <a:pPr lvl="0" defTabSz="57785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AutoNum type="arabicPeriod"/>
            </a:pP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Verdana" pitchFamily="34" charset="0"/>
                <a:ea typeface="Verdana" pitchFamily="34" charset="0"/>
                <a:cs typeface="Verdana" panose="020B0604030504040204" pitchFamily="34" charset="0"/>
              </a:rPr>
              <a:t>Борьба с сахарным диабетом</a:t>
            </a:r>
          </a:p>
          <a:p>
            <a:pPr lvl="0" defTabSz="57785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AutoNum type="arabicPeriod"/>
            </a:pP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Verdana" pitchFamily="34" charset="0"/>
                <a:ea typeface="Verdana" pitchFamily="34" charset="0"/>
                <a:cs typeface="Verdana" panose="020B0604030504040204" pitchFamily="34" charset="0"/>
              </a:rPr>
              <a:t> Здоровье для каждого</a:t>
            </a:r>
          </a:p>
          <a:p>
            <a:pPr lvl="0" defTabSz="57785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AutoNum type="arabicPeriod"/>
            </a:pP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Verdana" pitchFamily="34" charset="0"/>
                <a:ea typeface="Verdana" pitchFamily="34" charset="0"/>
                <a:cs typeface="Verdana" panose="020B0604030504040204" pitchFamily="34" charset="0"/>
              </a:rPr>
              <a:t>Медицинские кадры</a:t>
            </a:r>
          </a:p>
        </p:txBody>
      </p:sp>
    </p:spTree>
    <p:extLst>
      <p:ext uri="{BB962C8B-B14F-4D97-AF65-F5344CB8AC3E}">
        <p14:creationId xmlns:p14="http://schemas.microsoft.com/office/powerpoint/2010/main" val="2152668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4">
            <a:extLst>
              <a:ext uri="{FF2B5EF4-FFF2-40B4-BE49-F238E27FC236}">
                <a16:creationId xmlns:a16="http://schemas.microsoft.com/office/drawing/2014/main" id="{4DE7599B-5305-47B9-9016-1E353F4233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95" r="21641" b="40267"/>
          <a:stretch/>
        </p:blipFill>
        <p:spPr>
          <a:xfrm>
            <a:off x="1" y="0"/>
            <a:ext cx="12191999" cy="914400"/>
          </a:xfrm>
        </p:spPr>
      </p:pic>
      <p:sp>
        <p:nvSpPr>
          <p:cNvPr id="18" name="TextBox 17"/>
          <p:cNvSpPr txBox="1"/>
          <p:nvPr/>
        </p:nvSpPr>
        <p:spPr>
          <a:xfrm>
            <a:off x="289954" y="5885792"/>
            <a:ext cx="11522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4770B5"/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3249E18-1FC0-47DC-B761-BD29C170F7B0}"/>
              </a:ext>
            </a:extLst>
          </p:cNvPr>
          <p:cNvSpPr/>
          <p:nvPr/>
        </p:nvSpPr>
        <p:spPr>
          <a:xfrm>
            <a:off x="1140714" y="172677"/>
            <a:ext cx="6638925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НАЦИОНАЛЬНЫЕ ПРОЕКТЫ  </a:t>
            </a:r>
            <a:r>
              <a:rPr lang="ru-RU"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 </a:t>
            </a:r>
            <a:r>
              <a:rPr lang="ru-RU" sz="23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2025 </a:t>
            </a:r>
            <a:r>
              <a:rPr lang="ru-RU" sz="23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год</a:t>
            </a:r>
          </a:p>
        </p:txBody>
      </p:sp>
      <p:graphicFrame>
        <p:nvGraphicFramePr>
          <p:cNvPr id="8" name="Диаграмма 9">
            <a:extLst>
              <a:ext uri="{FF2B5EF4-FFF2-40B4-BE49-F238E27FC236}">
                <a16:creationId xmlns:a16="http://schemas.microsoft.com/office/drawing/2014/main" id="{7A9E31EE-D471-47DF-AD27-CA30BF6DD4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1558973"/>
              </p:ext>
            </p:extLst>
          </p:nvPr>
        </p:nvGraphicFramePr>
        <p:xfrm>
          <a:off x="379971" y="1162491"/>
          <a:ext cx="11612092" cy="55228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2" name="Объект 4">
            <a:extLst>
              <a:ext uri="{FF2B5EF4-FFF2-40B4-BE49-F238E27FC236}">
                <a16:creationId xmlns:a16="http://schemas.microsoft.com/office/drawing/2014/main" id="{14DBCB6D-A526-48E8-B845-71208952F5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1" t="7238" r="67038" b="60407"/>
          <a:stretch/>
        </p:blipFill>
        <p:spPr>
          <a:xfrm>
            <a:off x="0" y="0"/>
            <a:ext cx="976184" cy="914400"/>
          </a:xfrm>
          <a:prstGeom prst="rect">
            <a:avLst/>
          </a:prstGeom>
        </p:spPr>
      </p:pic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FEE32D17-3D50-4368-8204-DAD4968ECE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5658156"/>
              </p:ext>
            </p:extLst>
          </p:nvPr>
        </p:nvGraphicFramePr>
        <p:xfrm>
          <a:off x="3703251" y="914400"/>
          <a:ext cx="4785497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791755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Объект 4">
            <a:extLst>
              <a:ext uri="{FF2B5EF4-FFF2-40B4-BE49-F238E27FC236}">
                <a16:creationId xmlns:a16="http://schemas.microsoft.com/office/drawing/2014/main" id="{8B19CAE9-2FC4-46CD-A783-338CBF1895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95" r="21641" b="40267"/>
          <a:stretch/>
        </p:blipFill>
        <p:spPr>
          <a:xfrm>
            <a:off x="1" y="0"/>
            <a:ext cx="12191999" cy="914400"/>
          </a:xfrm>
        </p:spPr>
      </p:pic>
      <p:sp>
        <p:nvSpPr>
          <p:cNvPr id="18" name="TextBox 17"/>
          <p:cNvSpPr txBox="1"/>
          <p:nvPr/>
        </p:nvSpPr>
        <p:spPr>
          <a:xfrm>
            <a:off x="289954" y="5885792"/>
            <a:ext cx="11522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4770B5"/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D9929359-7697-443F-8324-5DF91FD0FF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0014833"/>
              </p:ext>
            </p:extLst>
          </p:nvPr>
        </p:nvGraphicFramePr>
        <p:xfrm>
          <a:off x="276968" y="1703777"/>
          <a:ext cx="4803031" cy="49206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3249E18-1FC0-47DC-B761-BD29C170F7B0}"/>
              </a:ext>
            </a:extLst>
          </p:cNvPr>
          <p:cNvSpPr/>
          <p:nvPr/>
        </p:nvSpPr>
        <p:spPr>
          <a:xfrm>
            <a:off x="1170295" y="233544"/>
            <a:ext cx="88227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РЕАЛИЗАЦИЯ НАЦИОНАЛЬНЫХ ПРОЕКТОВ НА 25.12.2025</a:t>
            </a:r>
          </a:p>
        </p:txBody>
      </p:sp>
      <p:graphicFrame>
        <p:nvGraphicFramePr>
          <p:cNvPr id="8" name="Диаграмма 9">
            <a:extLst>
              <a:ext uri="{FF2B5EF4-FFF2-40B4-BE49-F238E27FC236}">
                <a16:creationId xmlns:a16="http://schemas.microsoft.com/office/drawing/2014/main" id="{7A9E31EE-D471-47DF-AD27-CA30BF6DD4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8703558"/>
              </p:ext>
            </p:extLst>
          </p:nvPr>
        </p:nvGraphicFramePr>
        <p:xfrm>
          <a:off x="4977088" y="1857214"/>
          <a:ext cx="6617063" cy="48883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BA8D5A2B-E92D-4829-AD85-0639B57982E1}"/>
              </a:ext>
            </a:extLst>
          </p:cNvPr>
          <p:cNvSpPr txBox="1"/>
          <p:nvPr/>
        </p:nvSpPr>
        <p:spPr>
          <a:xfrm>
            <a:off x="1353980" y="1057446"/>
            <a:ext cx="36231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ln w="0"/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Выполнение реализации </a:t>
            </a:r>
          </a:p>
          <a:p>
            <a:pPr algn="ctr"/>
            <a:r>
              <a:rPr lang="ru-RU" b="1" dirty="0">
                <a:ln w="0"/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национальных проектов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1359D8-4F87-44A1-AA81-FEB80C9A746E}"/>
              </a:ext>
            </a:extLst>
          </p:cNvPr>
          <p:cNvSpPr txBox="1"/>
          <p:nvPr/>
        </p:nvSpPr>
        <p:spPr>
          <a:xfrm>
            <a:off x="6846546" y="1062641"/>
            <a:ext cx="34852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ln w="0"/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Структура исполнения</a:t>
            </a:r>
          </a:p>
          <a:p>
            <a:pPr algn="ctr"/>
            <a:r>
              <a:rPr lang="ru-RU" b="1" dirty="0">
                <a:ln w="0"/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национальных проектов</a:t>
            </a:r>
          </a:p>
        </p:txBody>
      </p:sp>
      <p:cxnSp>
        <p:nvCxnSpPr>
          <p:cNvPr id="6" name="Соединитель: уступ 5">
            <a:extLst>
              <a:ext uri="{FF2B5EF4-FFF2-40B4-BE49-F238E27FC236}">
                <a16:creationId xmlns:a16="http://schemas.microsoft.com/office/drawing/2014/main" id="{2681001B-18C9-4A1A-9FC4-CB51F6D6C520}"/>
              </a:ext>
            </a:extLst>
          </p:cNvPr>
          <p:cNvCxnSpPr>
            <a:cxnSpLocks/>
          </p:cNvCxnSpPr>
          <p:nvPr/>
        </p:nvCxnSpPr>
        <p:spPr>
          <a:xfrm>
            <a:off x="1473520" y="2054567"/>
            <a:ext cx="3506119" cy="165713"/>
          </a:xfrm>
          <a:prstGeom prst="bentConnector3">
            <a:avLst>
              <a:gd name="adj1" fmla="val 50000"/>
            </a:avLst>
          </a:prstGeom>
          <a:ln w="19050">
            <a:solidFill>
              <a:srgbClr val="86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Объект 4">
            <a:extLst>
              <a:ext uri="{FF2B5EF4-FFF2-40B4-BE49-F238E27FC236}">
                <a16:creationId xmlns:a16="http://schemas.microsoft.com/office/drawing/2014/main" id="{323C7512-5A54-4482-BE5E-F090A01540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1" t="7238" r="67038" b="60407"/>
          <a:stretch/>
        </p:blipFill>
        <p:spPr>
          <a:xfrm>
            <a:off x="0" y="0"/>
            <a:ext cx="976184" cy="914400"/>
          </a:xfrm>
          <a:prstGeom prst="rect">
            <a:avLst/>
          </a:prstGeom>
        </p:spPr>
      </p:pic>
      <p:sp>
        <p:nvSpPr>
          <p:cNvPr id="12" name="TextBox 1">
            <a:extLst>
              <a:ext uri="{FF2B5EF4-FFF2-40B4-BE49-F238E27FC236}">
                <a16:creationId xmlns:a16="http://schemas.microsoft.com/office/drawing/2014/main" id="{3F426811-700C-4502-BE44-E412611FEAF0}"/>
              </a:ext>
            </a:extLst>
          </p:cNvPr>
          <p:cNvSpPr txBox="1"/>
          <p:nvPr/>
        </p:nvSpPr>
        <p:spPr>
          <a:xfrm>
            <a:off x="2481245" y="2244509"/>
            <a:ext cx="614710" cy="385289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1,25</a:t>
            </a:r>
          </a:p>
        </p:txBody>
      </p:sp>
    </p:spTree>
    <p:extLst>
      <p:ext uri="{BB962C8B-B14F-4D97-AF65-F5344CB8AC3E}">
        <p14:creationId xmlns:p14="http://schemas.microsoft.com/office/powerpoint/2010/main" val="1949968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Объект 4">
            <a:extLst>
              <a:ext uri="{FF2B5EF4-FFF2-40B4-BE49-F238E27FC236}">
                <a16:creationId xmlns:a16="http://schemas.microsoft.com/office/drawing/2014/main" id="{8F0FFFBC-EE8E-4E40-9781-01C2B0C55D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95" r="21641" b="40267"/>
          <a:stretch/>
        </p:blipFill>
        <p:spPr>
          <a:xfrm>
            <a:off x="1" y="0"/>
            <a:ext cx="12191999" cy="914400"/>
          </a:xfrm>
        </p:spPr>
      </p:pic>
      <p:sp>
        <p:nvSpPr>
          <p:cNvPr id="7" name="Прямоугольник 6"/>
          <p:cNvSpPr/>
          <p:nvPr/>
        </p:nvSpPr>
        <p:spPr>
          <a:xfrm>
            <a:off x="1296091" y="178586"/>
            <a:ext cx="6918036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СЕМЬЯ </a:t>
            </a:r>
          </a:p>
        </p:txBody>
      </p:sp>
      <p:sp>
        <p:nvSpPr>
          <p:cNvPr id="13" name="Прямоугольник 19">
            <a:extLst>
              <a:ext uri="{FF2B5EF4-FFF2-40B4-BE49-F238E27FC236}">
                <a16:creationId xmlns:a16="http://schemas.microsoft.com/office/drawing/2014/main" id="{42A2A5E6-92BD-4707-B558-321B006539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542" y="2249788"/>
            <a:ext cx="603537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ru-RU" altLang="ru-RU" sz="16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Обеспечение мер социальной поддержки малообеспеченных многодетных семей в виде предоставления бесплатного питания каждого ребёнка с 5 по 11 класс один раз в день в период обучения в школе.</a:t>
            </a:r>
          </a:p>
        </p:txBody>
      </p:sp>
      <p:sp>
        <p:nvSpPr>
          <p:cNvPr id="18" name="Прямоугольник 1">
            <a:extLst>
              <a:ext uri="{FF2B5EF4-FFF2-40B4-BE49-F238E27FC236}">
                <a16:creationId xmlns:a16="http://schemas.microsoft.com/office/drawing/2014/main" id="{D62347A4-D12A-4E40-A8D8-9FEE337625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092" y="1449549"/>
            <a:ext cx="5234663" cy="4517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ru-RU" altLang="ru-RU" b="1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Лимиты на 2025 год – 21,2</a:t>
            </a:r>
            <a:r>
              <a:rPr lang="ru-RU" b="1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 млн руб.</a:t>
            </a:r>
            <a:r>
              <a:rPr lang="ru-RU" altLang="ru-RU" b="1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endParaRPr lang="en-US" altLang="ru-RU" b="1" dirty="0">
              <a:solidFill>
                <a:srgbClr val="3B3838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9B35545-E9C8-42A0-9CEE-809B327DE73F}"/>
              </a:ext>
            </a:extLst>
          </p:cNvPr>
          <p:cNvSpPr/>
          <p:nvPr/>
        </p:nvSpPr>
        <p:spPr>
          <a:xfrm>
            <a:off x="228543" y="3879811"/>
            <a:ext cx="5867458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450215" algn="l"/>
              </a:tabLst>
            </a:pPr>
            <a:r>
              <a:rPr lang="ru-RU" sz="16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Заключены договоры с общеобразовательными учреждениями с 01.01.2025 по 31.05.2025 и с 01.09.2025 по 31.12.2025</a:t>
            </a:r>
          </a:p>
          <a:p>
            <a:pPr algn="just">
              <a:spcAft>
                <a:spcPts val="0"/>
              </a:spcAft>
              <a:tabLst>
                <a:tab pos="450215" algn="l"/>
              </a:tabLst>
            </a:pPr>
            <a:r>
              <a:rPr lang="ru-RU" sz="16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ru-RU" sz="16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6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Предоставлена мера социальной поддержки многодетным семьям в 2025 году: </a:t>
            </a:r>
          </a:p>
          <a:p>
            <a:pPr algn="just">
              <a:spcAft>
                <a:spcPts val="0"/>
              </a:spcAft>
              <a:tabLst>
                <a:tab pos="450215" algn="l"/>
              </a:tabLst>
            </a:pPr>
            <a:r>
              <a:rPr lang="ru-RU" sz="14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январе - на 2080 детей,  в феврале - на 1934 ребенка,         в марте - 2010 детей, в апреле - 2007 детей, в мае - 2007 детей, в сентябре - 2101 ребенка, в октябре - 2048 детей,   в ноябре - 2093 ребенка.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71C342-CB38-43F9-AC79-FA1FD3418FA0}"/>
              </a:ext>
            </a:extLst>
          </p:cNvPr>
          <p:cNvSpPr txBox="1"/>
          <p:nvPr/>
        </p:nvSpPr>
        <p:spPr>
          <a:xfrm>
            <a:off x="488092" y="1043158"/>
            <a:ext cx="33703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sz="2000" b="1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Многодетная семья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9018FC93-55EC-45BD-AD07-88F32EC764D2}"/>
              </a:ext>
            </a:extLst>
          </p:cNvPr>
          <p:cNvCxnSpPr>
            <a:cxnSpLocks/>
          </p:cNvCxnSpPr>
          <p:nvPr/>
        </p:nvCxnSpPr>
        <p:spPr>
          <a:xfrm>
            <a:off x="287248" y="1943203"/>
            <a:ext cx="5696302" cy="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Объект 4">
            <a:extLst>
              <a:ext uri="{FF2B5EF4-FFF2-40B4-BE49-F238E27FC236}">
                <a16:creationId xmlns:a16="http://schemas.microsoft.com/office/drawing/2014/main" id="{60899A54-AE96-4756-AB35-B60089F22B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1" t="7238" r="67038" b="60407"/>
          <a:stretch/>
        </p:blipFill>
        <p:spPr>
          <a:xfrm>
            <a:off x="0" y="0"/>
            <a:ext cx="976184" cy="9144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B53858-D5F4-4DC8-A8C1-DF981D501C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652" b="11539"/>
          <a:stretch/>
        </p:blipFill>
        <p:spPr>
          <a:xfrm>
            <a:off x="6341292" y="1596201"/>
            <a:ext cx="3448398" cy="23453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0AC206E-5856-44F3-B419-7F3BE67D55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490858" y="3805207"/>
            <a:ext cx="2910600" cy="215818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DC6674A-C1EF-46D3-AD6A-2392CB18D5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289"/>
          <a:stretch/>
        </p:blipFill>
        <p:spPr>
          <a:xfrm>
            <a:off x="9867064" y="1596201"/>
            <a:ext cx="2256772" cy="177378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0F42297-5986-49A0-AD8C-0BF59BD00AE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557" t="19804" r="2944"/>
          <a:stretch/>
        </p:blipFill>
        <p:spPr>
          <a:xfrm>
            <a:off x="6322623" y="4031276"/>
            <a:ext cx="3482933" cy="230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108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Объект 4">
            <a:extLst>
              <a:ext uri="{FF2B5EF4-FFF2-40B4-BE49-F238E27FC236}">
                <a16:creationId xmlns:a16="http://schemas.microsoft.com/office/drawing/2014/main" id="{9599484C-0EB0-4E66-9C3D-313941E523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95" r="21641" b="40267"/>
          <a:stretch/>
        </p:blipFill>
        <p:spPr>
          <a:xfrm>
            <a:off x="1" y="0"/>
            <a:ext cx="12191999" cy="914400"/>
          </a:xfrm>
        </p:spPr>
      </p:pic>
      <p:sp>
        <p:nvSpPr>
          <p:cNvPr id="7" name="Прямоугольник 6"/>
          <p:cNvSpPr/>
          <p:nvPr/>
        </p:nvSpPr>
        <p:spPr>
          <a:xfrm>
            <a:off x="1147426" y="228865"/>
            <a:ext cx="3093340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СЕМЬЯ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4BAF4BF-C5BF-4AF6-B5F6-B9710A5CD959}"/>
              </a:ext>
            </a:extLst>
          </p:cNvPr>
          <p:cNvSpPr/>
          <p:nvPr/>
        </p:nvSpPr>
        <p:spPr>
          <a:xfrm>
            <a:off x="221449" y="2211354"/>
            <a:ext cx="118438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488" indent="-4763">
              <a:defRPr/>
            </a:pPr>
            <a:r>
              <a:rPr lang="ru-RU" sz="16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Создание системы долговременного ухода за гражданами пожилого возраста и инвалидами (расходы на фонд оплаты труда)</a:t>
            </a:r>
          </a:p>
          <a:p>
            <a:pPr marL="90488" indent="-4763">
              <a:defRPr/>
            </a:pPr>
            <a:endParaRPr lang="ru-RU" sz="1600" dirty="0">
              <a:solidFill>
                <a:srgbClr val="3B3838"/>
              </a:solidFill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  <a:p>
            <a:pPr marL="90488" indent="-4763">
              <a:defRPr/>
            </a:pPr>
            <a:r>
              <a:rPr lang="ru-RU" sz="1600" dirty="0">
                <a:solidFill>
                  <a:srgbClr val="3B3838"/>
                </a:solidFill>
                <a:latin typeface="Verdana" pitchFamily="2" charset="-52"/>
                <a:ea typeface="Verdana" pitchFamily="2" charset="-52"/>
                <a:cs typeface="Calibri" pitchFamily="2" charset="-52"/>
              </a:rPr>
              <a:t>В городе Прокопьевске в рамках национального проекта получают социальные услуги 79 человек. </a:t>
            </a:r>
            <a:endParaRPr lang="ru-RU" sz="1600" dirty="0">
              <a:solidFill>
                <a:srgbClr val="3B3838"/>
              </a:solidFill>
              <a:latin typeface="Verdana" pitchFamily="2" charset="-52"/>
              <a:ea typeface="Verdana" pitchFamily="2" charset="-52"/>
              <a:cs typeface="Arial" pitchFamily="2" charset="-52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CFCE713-482D-4945-899C-6BCBD7A45CF9}"/>
              </a:ext>
            </a:extLst>
          </p:cNvPr>
          <p:cNvSpPr/>
          <p:nvPr/>
        </p:nvSpPr>
        <p:spPr>
          <a:xfrm>
            <a:off x="473190" y="1057467"/>
            <a:ext cx="102803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srgbClr val="3B3838"/>
                </a:solidFill>
                <a:latin typeface="Verdana" pitchFamily="34" charset="0"/>
                <a:ea typeface="Verdana" pitchFamily="34" charset="0"/>
                <a:cs typeface="Verdana" panose="020B0604030504040204" pitchFamily="34" charset="0"/>
              </a:rPr>
              <a:t>Повышение качества жизни граждан старшего поколения</a:t>
            </a:r>
            <a:endParaRPr lang="ru-RU" sz="2000" b="1" dirty="0">
              <a:solidFill>
                <a:srgbClr val="3B3838"/>
              </a:solidFill>
            </a:endParaRPr>
          </a:p>
        </p:txBody>
      </p:sp>
      <p:pic>
        <p:nvPicPr>
          <p:cNvPr id="19" name="Объект 4">
            <a:extLst>
              <a:ext uri="{FF2B5EF4-FFF2-40B4-BE49-F238E27FC236}">
                <a16:creationId xmlns:a16="http://schemas.microsoft.com/office/drawing/2014/main" id="{49DEC873-A96A-43CD-9ED4-C8B1DABE53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1" t="7238" r="67038" b="60407"/>
          <a:stretch/>
        </p:blipFill>
        <p:spPr>
          <a:xfrm>
            <a:off x="0" y="0"/>
            <a:ext cx="976184" cy="914400"/>
          </a:xfrm>
          <a:prstGeom prst="rect">
            <a:avLst/>
          </a:prstGeom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0C687007-3D1D-44FE-BCE5-7ECCFD3DCDA6}"/>
              </a:ext>
            </a:extLst>
          </p:cNvPr>
          <p:cNvCxnSpPr>
            <a:cxnSpLocks/>
          </p:cNvCxnSpPr>
          <p:nvPr/>
        </p:nvCxnSpPr>
        <p:spPr>
          <a:xfrm>
            <a:off x="422819" y="1860854"/>
            <a:ext cx="7232627" cy="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1">
            <a:extLst>
              <a:ext uri="{FF2B5EF4-FFF2-40B4-BE49-F238E27FC236}">
                <a16:creationId xmlns:a16="http://schemas.microsoft.com/office/drawing/2014/main" id="{4C5CAB65-6EB4-4E9F-AD77-2AD667F4C4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979" y="1483549"/>
            <a:ext cx="6680727" cy="3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6746" tIns="48372" rIns="96746" bIns="48372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0488" indent="-4763">
              <a:defRPr/>
            </a:pPr>
            <a:r>
              <a:rPr lang="ru-RU" b="1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На 2025 год выделенный лимит 21,44 млн руб.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DE46A49-81A1-4477-8468-843F42123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3381" y="3418499"/>
            <a:ext cx="2872509" cy="2959872"/>
          </a:xfrm>
          <a:prstGeom prst="rect">
            <a:avLst/>
          </a:prstGeom>
          <a:ln>
            <a:noFill/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0FD100D-B9C3-451E-A532-A38015C5F2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5" y="3429000"/>
            <a:ext cx="4341866" cy="2949371"/>
          </a:xfrm>
          <a:prstGeom prst="rect">
            <a:avLst/>
          </a:prstGeom>
          <a:ln w="28575">
            <a:noFill/>
          </a:ln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FE48EF2-6DCD-4C68-B402-9EA7FB0966E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007" y="3418499"/>
            <a:ext cx="2393518" cy="2959872"/>
          </a:xfrm>
          <a:prstGeom prst="rect">
            <a:avLst/>
          </a:prstGeom>
          <a:ln w="28575">
            <a:noFill/>
          </a:ln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21D20DB-CFEF-42EB-9F37-DD052424C8F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602" y="3418499"/>
            <a:ext cx="2393518" cy="2959872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3700108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Объект 4">
            <a:extLst>
              <a:ext uri="{FF2B5EF4-FFF2-40B4-BE49-F238E27FC236}">
                <a16:creationId xmlns:a16="http://schemas.microsoft.com/office/drawing/2014/main" id="{29167F76-2406-4E46-8579-BE3E323E22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95" r="21641" b="40267"/>
          <a:stretch/>
        </p:blipFill>
        <p:spPr>
          <a:xfrm>
            <a:off x="1" y="0"/>
            <a:ext cx="12191999" cy="914400"/>
          </a:xfrm>
        </p:spPr>
      </p:pic>
      <p:sp>
        <p:nvSpPr>
          <p:cNvPr id="7188" name="Прямоугольник 5126">
            <a:extLst>
              <a:ext uri="{FF2B5EF4-FFF2-40B4-BE49-F238E27FC236}">
                <a16:creationId xmlns:a16="http://schemas.microsoft.com/office/drawing/2014/main" id="{97939CF5-4AF6-449F-9008-7C90AFF68F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6150" y="3243263"/>
            <a:ext cx="4683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alt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2000" dirty="0">
              <a:solidFill>
                <a:schemeClr val="bg1"/>
              </a:solidFill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AB1D52BC-4B2F-4883-90A6-A798DF22FE2E}"/>
              </a:ext>
            </a:extLst>
          </p:cNvPr>
          <p:cNvSpPr/>
          <p:nvPr/>
        </p:nvSpPr>
        <p:spPr>
          <a:xfrm>
            <a:off x="1384921" y="239939"/>
            <a:ext cx="3230563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МОЛОДЕЖЬ И ДЕТИ </a:t>
            </a:r>
          </a:p>
        </p:txBody>
      </p:sp>
      <p:sp>
        <p:nvSpPr>
          <p:cNvPr id="38" name="Прямоугольник 5126">
            <a:extLst>
              <a:ext uri="{FF2B5EF4-FFF2-40B4-BE49-F238E27FC236}">
                <a16:creationId xmlns:a16="http://schemas.microsoft.com/office/drawing/2014/main" id="{A6A6F130-C3CF-4310-BD35-7C91AC827D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2706" y="2859220"/>
            <a:ext cx="4683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alt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20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A7819EC-5094-4303-9834-03EEEC906E49}"/>
              </a:ext>
            </a:extLst>
          </p:cNvPr>
          <p:cNvSpPr/>
          <p:nvPr/>
        </p:nvSpPr>
        <p:spPr>
          <a:xfrm>
            <a:off x="488092" y="962961"/>
            <a:ext cx="28745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Всё лучшее детям</a:t>
            </a:r>
          </a:p>
        </p:txBody>
      </p:sp>
      <p:sp>
        <p:nvSpPr>
          <p:cNvPr id="22" name="Прямоугольник 1">
            <a:extLst>
              <a:ext uri="{FF2B5EF4-FFF2-40B4-BE49-F238E27FC236}">
                <a16:creationId xmlns:a16="http://schemas.microsoft.com/office/drawing/2014/main" id="{EF3DDD48-148A-4503-A2F7-9FE5C0A046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670" y="6293304"/>
            <a:ext cx="6759989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endParaRPr lang="en-US" altLang="ru-RU" sz="1400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Объект 4">
            <a:extLst>
              <a:ext uri="{FF2B5EF4-FFF2-40B4-BE49-F238E27FC236}">
                <a16:creationId xmlns:a16="http://schemas.microsoft.com/office/drawing/2014/main" id="{A06F7937-EA2F-481C-8147-6E52B3E18A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1" t="7238" r="67038" b="60407"/>
          <a:stretch/>
        </p:blipFill>
        <p:spPr>
          <a:xfrm>
            <a:off x="0" y="0"/>
            <a:ext cx="976184" cy="9144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E2FA55F-943A-4F33-B2D6-42849C5F2CFF}"/>
              </a:ext>
            </a:extLst>
          </p:cNvPr>
          <p:cNvSpPr/>
          <p:nvPr/>
        </p:nvSpPr>
        <p:spPr>
          <a:xfrm>
            <a:off x="5865092" y="960373"/>
            <a:ext cx="61993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рамках государственной программы «Модернизация системы образования» и региональной программы «Моя новая школа», поддерживаемой губернатором Кузбасса Ильёй </a:t>
            </a:r>
            <a:r>
              <a:rPr lang="ru-RU" sz="1400" dirty="0" err="1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Середюком</a:t>
            </a:r>
            <a:r>
              <a:rPr lang="ru-RU" sz="14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    – выполнен капитальный ремонт здания МБОУ «Школы №14»</a:t>
            </a:r>
          </a:p>
        </p:txBody>
      </p:sp>
      <p:sp>
        <p:nvSpPr>
          <p:cNvPr id="31" name="TextBox 11">
            <a:extLst>
              <a:ext uri="{FF2B5EF4-FFF2-40B4-BE49-F238E27FC236}">
                <a16:creationId xmlns:a16="http://schemas.microsoft.com/office/drawing/2014/main" id="{90549BA4-062A-4E07-B5D3-3E8FD7D871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728" y="1358934"/>
            <a:ext cx="6680727" cy="3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6746" tIns="48372" rIns="96746" bIns="48372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0488" indent="-4763">
              <a:defRPr/>
            </a:pPr>
            <a:r>
              <a:rPr lang="ru-RU" b="1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Выделенный лимит 139,64 млн руб.</a:t>
            </a:r>
          </a:p>
        </p:txBody>
      </p: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745F5C8A-2652-4CF9-B879-F2C0E7366DA7}"/>
              </a:ext>
            </a:extLst>
          </p:cNvPr>
          <p:cNvCxnSpPr>
            <a:cxnSpLocks/>
          </p:cNvCxnSpPr>
          <p:nvPr/>
        </p:nvCxnSpPr>
        <p:spPr>
          <a:xfrm>
            <a:off x="556843" y="1361844"/>
            <a:ext cx="5165044" cy="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EB451C4-6560-46E6-90C7-018DC18A0F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637" b="-3581"/>
          <a:stretch/>
        </p:blipFill>
        <p:spPr>
          <a:xfrm>
            <a:off x="274945" y="1921349"/>
            <a:ext cx="4179321" cy="2726522"/>
          </a:xfrm>
          <a:prstGeom prst="rect">
            <a:avLst/>
          </a:prstGeom>
          <a:ln w="28575">
            <a:noFill/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82EDE5A-71B0-41D2-AF23-66B3294943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837" y="1921349"/>
            <a:ext cx="3950769" cy="2620991"/>
          </a:xfrm>
          <a:prstGeom prst="rect">
            <a:avLst/>
          </a:prstGeom>
          <a:ln w="28575">
            <a:noFill/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D6230C9-D80F-408B-A341-7E17A44BB7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5458" y="4562764"/>
            <a:ext cx="3605559" cy="2259366"/>
          </a:xfrm>
          <a:prstGeom prst="rect">
            <a:avLst/>
          </a:prstGeom>
          <a:ln w="28575">
            <a:noFill/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4B6C3C8-DF20-446C-8F83-1AFCE0FE6F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8526" y="4562764"/>
            <a:ext cx="2956052" cy="2259367"/>
          </a:xfrm>
          <a:prstGeom prst="rect">
            <a:avLst/>
          </a:prstGeom>
          <a:ln w="28575">
            <a:noFill/>
          </a:ln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ED082FA-C5C8-43BB-8158-9A7BB459FE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67843" y="1914480"/>
            <a:ext cx="3558318" cy="2627860"/>
          </a:xfrm>
          <a:prstGeom prst="rect">
            <a:avLst/>
          </a:prstGeom>
          <a:ln w="28575">
            <a:noFill/>
          </a:ln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0CE881A-F94C-44E8-97EF-350E1CA937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30550" y="4570977"/>
            <a:ext cx="3158834" cy="2259366"/>
          </a:xfrm>
          <a:prstGeom prst="rect">
            <a:avLst/>
          </a:prstGeom>
          <a:ln w="28575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Объект 4">
            <a:extLst>
              <a:ext uri="{FF2B5EF4-FFF2-40B4-BE49-F238E27FC236}">
                <a16:creationId xmlns:a16="http://schemas.microsoft.com/office/drawing/2014/main" id="{29167F76-2406-4E46-8579-BE3E323E22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95" r="21641" b="40267"/>
          <a:stretch/>
        </p:blipFill>
        <p:spPr>
          <a:xfrm>
            <a:off x="1" y="0"/>
            <a:ext cx="12191999" cy="914400"/>
          </a:xfrm>
        </p:spPr>
      </p:pic>
      <p:sp>
        <p:nvSpPr>
          <p:cNvPr id="7188" name="Прямоугольник 5126">
            <a:extLst>
              <a:ext uri="{FF2B5EF4-FFF2-40B4-BE49-F238E27FC236}">
                <a16:creationId xmlns:a16="http://schemas.microsoft.com/office/drawing/2014/main" id="{97939CF5-4AF6-449F-9008-7C90AFF68F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6150" y="3243263"/>
            <a:ext cx="4683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alt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2000" dirty="0">
              <a:solidFill>
                <a:schemeClr val="bg1"/>
              </a:solidFill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AB1D52BC-4B2F-4883-90A6-A798DF22FE2E}"/>
              </a:ext>
            </a:extLst>
          </p:cNvPr>
          <p:cNvSpPr/>
          <p:nvPr/>
        </p:nvSpPr>
        <p:spPr>
          <a:xfrm>
            <a:off x="1384921" y="239939"/>
            <a:ext cx="3230563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МОЛОДЕЖЬ И ДЕТИ </a:t>
            </a:r>
          </a:p>
        </p:txBody>
      </p:sp>
      <p:sp>
        <p:nvSpPr>
          <p:cNvPr id="38" name="Прямоугольник 5126">
            <a:extLst>
              <a:ext uri="{FF2B5EF4-FFF2-40B4-BE49-F238E27FC236}">
                <a16:creationId xmlns:a16="http://schemas.microsoft.com/office/drawing/2014/main" id="{A6A6F130-C3CF-4310-BD35-7C91AC827D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2706" y="2859220"/>
            <a:ext cx="4683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alt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2000" dirty="0">
              <a:solidFill>
                <a:schemeClr val="bg1"/>
              </a:solidFill>
            </a:endParaRPr>
          </a:p>
        </p:txBody>
      </p:sp>
      <p:sp>
        <p:nvSpPr>
          <p:cNvPr id="39" name="Прямоугольник 7">
            <a:extLst>
              <a:ext uri="{FF2B5EF4-FFF2-40B4-BE49-F238E27FC236}">
                <a16:creationId xmlns:a16="http://schemas.microsoft.com/office/drawing/2014/main" id="{F70BF697-B280-4F7C-ADD7-C5800DE2CA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462" y="2755568"/>
            <a:ext cx="11750769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2">
            <a:spAutoFit/>
          </a:bodyPr>
          <a:lstStyle>
            <a:lvl1pPr defTabSz="108108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0810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0810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0810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0810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810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810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810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810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>
              <a:lnSpc>
                <a:spcPct val="100000"/>
              </a:lnSpc>
              <a:spcBef>
                <a:spcPts val="0"/>
              </a:spcBef>
              <a:buNone/>
              <a:tabLst>
                <a:tab pos="5292725" algn="l"/>
              </a:tabLst>
            </a:pPr>
            <a:r>
              <a:rPr lang="ru-RU" sz="12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 01.01.2025г. - 31.08.2025г. 6  учреждений дополнительного образования:</a:t>
            </a:r>
          </a:p>
          <a:p>
            <a:pPr marL="285750" indent="-28575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tabLst>
                <a:tab pos="5292725" algn="l"/>
              </a:tabLst>
            </a:pPr>
            <a:r>
              <a:rPr lang="ru-RU" sz="12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МБОУ ДО «Дворец детского творчества им. </a:t>
            </a:r>
            <a:r>
              <a:rPr lang="ru-RU" sz="1200" dirty="0" err="1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Ю.А.Гагарина</a:t>
            </a:r>
            <a:r>
              <a:rPr lang="ru-RU" sz="12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»</a:t>
            </a:r>
          </a:p>
          <a:p>
            <a:pPr marL="285750" indent="-28575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tabLst>
                <a:tab pos="5292725" algn="l"/>
              </a:tabLst>
            </a:pPr>
            <a:r>
              <a:rPr lang="ru-RU" sz="12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МБОУ ДО «Центр дополнительного образования детей»</a:t>
            </a:r>
          </a:p>
          <a:p>
            <a:pPr marL="285750" indent="-28575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tabLst>
                <a:tab pos="5292725" algn="l"/>
              </a:tabLst>
            </a:pPr>
            <a:r>
              <a:rPr lang="ru-RU" sz="12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МБОУ ДО «Центр творческого развития детей»</a:t>
            </a:r>
          </a:p>
          <a:p>
            <a:pPr marL="285750" indent="-28575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tabLst>
                <a:tab pos="5292725" algn="l"/>
              </a:tabLst>
            </a:pPr>
            <a:r>
              <a:rPr lang="ru-RU" sz="12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МБОУ ДО «Дом детского творчества»</a:t>
            </a:r>
          </a:p>
          <a:p>
            <a:pPr marL="285750" indent="-28575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tabLst>
                <a:tab pos="5292725" algn="l"/>
              </a:tabLst>
            </a:pPr>
            <a:r>
              <a:rPr lang="ru-RU" sz="12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МБОУ «Школа №45» </a:t>
            </a:r>
          </a:p>
          <a:p>
            <a:pPr marL="285750" indent="-28575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tabLst>
                <a:tab pos="5292725" algn="l"/>
              </a:tabLst>
            </a:pPr>
            <a:r>
              <a:rPr lang="ru-RU" sz="12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Некоммерческая организация школа иностранных языков  "Северная звезда".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1200" dirty="0">
              <a:solidFill>
                <a:srgbClr val="3B3838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1200" dirty="0">
              <a:solidFill>
                <a:srgbClr val="3B3838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1200" dirty="0">
              <a:solidFill>
                <a:srgbClr val="3B3838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442913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 01.09.2025г.  - 31.12.2025г. 4  учреждения дополнительного </a:t>
            </a:r>
            <a:r>
              <a:rPr lang="ru-RU" sz="1200" dirty="0" err="1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образовани</a:t>
            </a:r>
            <a:r>
              <a:rPr lang="ru-RU" sz="12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</a:t>
            </a:r>
          </a:p>
          <a:p>
            <a:pPr marL="442913" indent="92075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МБОУ ДО «Дворец детского творчества им. </a:t>
            </a:r>
            <a:r>
              <a:rPr lang="ru-RU" sz="1200" dirty="0" err="1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Ю.А.Гагарина</a:t>
            </a:r>
            <a:r>
              <a:rPr lang="ru-RU" sz="12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»</a:t>
            </a:r>
          </a:p>
          <a:p>
            <a:pPr marL="442913" indent="92075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МБОУ ДО «Центр дополнительного образования детей»</a:t>
            </a:r>
          </a:p>
          <a:p>
            <a:pPr marL="442913" indent="92075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МБОУ ДО «Центр творческого развития детей»</a:t>
            </a:r>
          </a:p>
          <a:p>
            <a:pPr marL="442913" indent="92075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МБОУ ДО «Дом детского творчества»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A7819EC-5094-4303-9834-03EEEC906E49}"/>
              </a:ext>
            </a:extLst>
          </p:cNvPr>
          <p:cNvSpPr/>
          <p:nvPr/>
        </p:nvSpPr>
        <p:spPr>
          <a:xfrm>
            <a:off x="473190" y="915474"/>
            <a:ext cx="37208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Успех каждого ребенка</a:t>
            </a:r>
          </a:p>
        </p:txBody>
      </p:sp>
      <p:pic>
        <p:nvPicPr>
          <p:cNvPr id="24" name="Объект 4">
            <a:extLst>
              <a:ext uri="{FF2B5EF4-FFF2-40B4-BE49-F238E27FC236}">
                <a16:creationId xmlns:a16="http://schemas.microsoft.com/office/drawing/2014/main" id="{A06F7937-EA2F-481C-8147-6E52B3E18A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1" t="7238" r="67038" b="60407"/>
          <a:stretch/>
        </p:blipFill>
        <p:spPr>
          <a:xfrm>
            <a:off x="0" y="0"/>
            <a:ext cx="976184" cy="914400"/>
          </a:xfrm>
          <a:prstGeom prst="rect">
            <a:avLst/>
          </a:prstGeom>
        </p:spPr>
      </p:pic>
      <p:sp>
        <p:nvSpPr>
          <p:cNvPr id="25" name="TextBox 11">
            <a:extLst>
              <a:ext uri="{FF2B5EF4-FFF2-40B4-BE49-F238E27FC236}">
                <a16:creationId xmlns:a16="http://schemas.microsoft.com/office/drawing/2014/main" id="{1685665A-F239-4EAB-B5ED-74FB36FA8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2389" y="940896"/>
            <a:ext cx="7220506" cy="3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6746" tIns="48372" rIns="96746" bIns="48372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0488" indent="-4763">
              <a:defRPr/>
            </a:pPr>
            <a:r>
              <a:rPr lang="ru-RU" b="1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На 2025 год выделенный лимит 10,39 млн руб.</a:t>
            </a: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76E82563-377F-4918-B13B-6986B6E47865}"/>
              </a:ext>
            </a:extLst>
          </p:cNvPr>
          <p:cNvCxnSpPr>
            <a:cxnSpLocks/>
          </p:cNvCxnSpPr>
          <p:nvPr/>
        </p:nvCxnSpPr>
        <p:spPr>
          <a:xfrm>
            <a:off x="307357" y="1296126"/>
            <a:ext cx="5095916" cy="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BE54317-C4CC-4F9D-ADB1-0642A55821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357" y="4557202"/>
            <a:ext cx="2772580" cy="207192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59141FC-84C3-4D55-B034-6FDC05993C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2642" y="4557202"/>
            <a:ext cx="2756885" cy="207192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852DFD8-539B-4775-AA37-473497DE79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1195" y="4557201"/>
            <a:ext cx="2591921" cy="207943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A6C169A-89E3-4693-97EC-6CB9993120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8180" y="4557201"/>
            <a:ext cx="2757820" cy="207943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E7EBE54-31CD-4C1F-88F1-0E997EADCEFD}"/>
              </a:ext>
            </a:extLst>
          </p:cNvPr>
          <p:cNvSpPr/>
          <p:nvPr/>
        </p:nvSpPr>
        <p:spPr>
          <a:xfrm>
            <a:off x="175491" y="1373738"/>
            <a:ext cx="118410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buNone/>
            </a:pPr>
            <a:r>
              <a:rPr lang="ru-RU" sz="14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Переход на систему персонифицированного финансирования и учета детей, получающих дополнительное образование (посещение выбранных детьми кружков и секций может полностью или частично оплачиваться не за счет родителей, а за счет государственных бюджетных средств). Охват детей, имеющих право на получение дополнительного образования, в возрасте от 5 до 18 лет. </a:t>
            </a:r>
            <a:r>
              <a:rPr lang="ru-RU" sz="1400" b="1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Выдано 7 269 сертификатов.</a:t>
            </a:r>
            <a:endParaRPr lang="ru-RU" sz="1400" dirty="0">
              <a:solidFill>
                <a:srgbClr val="3B3838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4D62FED-181D-4A11-ABB0-D61CE180FA5A}"/>
              </a:ext>
            </a:extLst>
          </p:cNvPr>
          <p:cNvSpPr/>
          <p:nvPr/>
        </p:nvSpPr>
        <p:spPr>
          <a:xfrm>
            <a:off x="220615" y="2359421"/>
            <a:ext cx="105859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систему персонифицированного дополнительного образования детей включены на период: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9115836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Объект 4">
            <a:extLst>
              <a:ext uri="{FF2B5EF4-FFF2-40B4-BE49-F238E27FC236}">
                <a16:creationId xmlns:a16="http://schemas.microsoft.com/office/drawing/2014/main" id="{29167F76-2406-4E46-8579-BE3E323E22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95" r="21641" b="40267"/>
          <a:stretch/>
        </p:blipFill>
        <p:spPr>
          <a:xfrm>
            <a:off x="1" y="0"/>
            <a:ext cx="12191999" cy="914400"/>
          </a:xfrm>
        </p:spPr>
      </p:pic>
      <p:sp>
        <p:nvSpPr>
          <p:cNvPr id="7188" name="Прямоугольник 5126">
            <a:extLst>
              <a:ext uri="{FF2B5EF4-FFF2-40B4-BE49-F238E27FC236}">
                <a16:creationId xmlns:a16="http://schemas.microsoft.com/office/drawing/2014/main" id="{97939CF5-4AF6-449F-9008-7C90AFF68F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6150" y="3243263"/>
            <a:ext cx="4683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alt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2000" dirty="0">
              <a:solidFill>
                <a:schemeClr val="bg1"/>
              </a:solidFill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AB1D52BC-4B2F-4883-90A6-A798DF22FE2E}"/>
              </a:ext>
            </a:extLst>
          </p:cNvPr>
          <p:cNvSpPr/>
          <p:nvPr/>
        </p:nvSpPr>
        <p:spPr>
          <a:xfrm>
            <a:off x="1384921" y="239939"/>
            <a:ext cx="3230563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МОЛОДЕЖЬ И ДЕТИ </a:t>
            </a:r>
          </a:p>
        </p:txBody>
      </p:sp>
      <p:sp>
        <p:nvSpPr>
          <p:cNvPr id="38" name="Прямоугольник 5126">
            <a:extLst>
              <a:ext uri="{FF2B5EF4-FFF2-40B4-BE49-F238E27FC236}">
                <a16:creationId xmlns:a16="http://schemas.microsoft.com/office/drawing/2014/main" id="{A6A6F130-C3CF-4310-BD35-7C91AC827D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2706" y="2859220"/>
            <a:ext cx="4683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alt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20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A7819EC-5094-4303-9834-03EEEC906E49}"/>
              </a:ext>
            </a:extLst>
          </p:cNvPr>
          <p:cNvSpPr/>
          <p:nvPr/>
        </p:nvSpPr>
        <p:spPr>
          <a:xfrm>
            <a:off x="488092" y="1041628"/>
            <a:ext cx="36295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Педагоги и наставники</a:t>
            </a:r>
          </a:p>
        </p:txBody>
      </p:sp>
      <p:sp>
        <p:nvSpPr>
          <p:cNvPr id="22" name="Прямоугольник 1">
            <a:extLst>
              <a:ext uri="{FF2B5EF4-FFF2-40B4-BE49-F238E27FC236}">
                <a16:creationId xmlns:a16="http://schemas.microsoft.com/office/drawing/2014/main" id="{EF3DDD48-148A-4503-A2F7-9FE5C0A046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093" y="1709513"/>
            <a:ext cx="6185322" cy="13849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Обеспечение выплат ежемесячного денежного вознаграждения советникам директоров по воспитанию и взаимодействию с детскими общественными объединениями государственных общеобразовательных организаций, профессиональных образовательных организаций субъектов Российской Федерации, города Байконура и федеральной территории «Сириус», муниципальных общеобразовательных организаций и профессиональных образовательных организаций.</a:t>
            </a:r>
            <a:endParaRPr lang="en-US" altLang="ru-RU" sz="1600" dirty="0">
              <a:solidFill>
                <a:srgbClr val="3B3838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Объект 4">
            <a:extLst>
              <a:ext uri="{FF2B5EF4-FFF2-40B4-BE49-F238E27FC236}">
                <a16:creationId xmlns:a16="http://schemas.microsoft.com/office/drawing/2014/main" id="{A06F7937-EA2F-481C-8147-6E52B3E18A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1" t="7238" r="67038" b="60407"/>
          <a:stretch/>
        </p:blipFill>
        <p:spPr>
          <a:xfrm>
            <a:off x="0" y="0"/>
            <a:ext cx="976184" cy="9144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6AA3782-9C57-4751-9C39-5DA823676DC0}"/>
              </a:ext>
            </a:extLst>
          </p:cNvPr>
          <p:cNvSpPr/>
          <p:nvPr/>
        </p:nvSpPr>
        <p:spPr>
          <a:xfrm>
            <a:off x="280093" y="3197847"/>
            <a:ext cx="115266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B3838"/>
                </a:solidFill>
              </a:rPr>
              <a:t>В 2025 г. проект включены 37 образовательных учреждений: школы №1, 2, 3, 4, 6, 10, 11,  14, 15, 16, 18, 25, 26, 28, 29, 31, 32, 35, 44, 45, 50, 51, 54, 57, 62, 63, 66, 68, 69, 70, 71, 72, интернаты 2, 3, 32, 64.</a:t>
            </a:r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id="{B9588838-1029-409C-8F02-BAB19D52C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106" y="1076049"/>
            <a:ext cx="7220506" cy="3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6746" tIns="48372" rIns="96746" bIns="48372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0488" indent="-4763">
              <a:defRPr/>
            </a:pPr>
            <a:r>
              <a:rPr lang="ru-RU" b="1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На 2025 год выделенный лимит 92,83 млн руб.</a:t>
            </a: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81AE727C-2AD3-4960-97B5-93608726EF2D}"/>
              </a:ext>
            </a:extLst>
          </p:cNvPr>
          <p:cNvCxnSpPr>
            <a:cxnSpLocks/>
          </p:cNvCxnSpPr>
          <p:nvPr/>
        </p:nvCxnSpPr>
        <p:spPr>
          <a:xfrm>
            <a:off x="354023" y="1441738"/>
            <a:ext cx="11624912" cy="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17187C-6B34-4E1F-A1E4-16D0BCE3C5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3186" y="4112668"/>
            <a:ext cx="3660443" cy="263335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4A55E6-F54D-4624-A857-C3A536D7E4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350" y="4112668"/>
            <a:ext cx="3578987" cy="263335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C33AAA9-8859-483A-B43C-B785B76167C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358" b="13961"/>
          <a:stretch/>
        </p:blipFill>
        <p:spPr>
          <a:xfrm>
            <a:off x="8116478" y="4112667"/>
            <a:ext cx="3761296" cy="2633353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086ACD4-9D89-495F-A8F2-349B39F6ACD1}"/>
              </a:ext>
            </a:extLst>
          </p:cNvPr>
          <p:cNvSpPr/>
          <p:nvPr/>
        </p:nvSpPr>
        <p:spPr>
          <a:xfrm>
            <a:off x="6640506" y="1709512"/>
            <a:ext cx="533842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Ежемесячное денежное вознаграждение за классное руководство педагогическим работникам государственных и муниципальных образовательных организаций, реализующих образовательные программы начального общего образования, образовательные программы основного общего образования, образовательные программы среднего общего образования.</a:t>
            </a:r>
          </a:p>
        </p:txBody>
      </p:sp>
    </p:spTree>
    <p:extLst>
      <p:ext uri="{BB962C8B-B14F-4D97-AF65-F5344CB8AC3E}">
        <p14:creationId xmlns:p14="http://schemas.microsoft.com/office/powerpoint/2010/main" val="341656818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14709</TotalTime>
  <Words>1530</Words>
  <Application>Microsoft Office PowerPoint</Application>
  <PresentationFormat>Широкоэкранный</PresentationFormat>
  <Paragraphs>221</Paragraphs>
  <Slides>17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Futura PT Light</vt:lpstr>
      <vt:lpstr>Verdana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Каширская Елена Алекснадровна</cp:lastModifiedBy>
  <cp:revision>580</cp:revision>
  <cp:lastPrinted>2024-07-24T10:19:33Z</cp:lastPrinted>
  <dcterms:created xsi:type="dcterms:W3CDTF">2019-04-02T07:58:05Z</dcterms:created>
  <dcterms:modified xsi:type="dcterms:W3CDTF">2025-12-26T07:43:56Z</dcterms:modified>
</cp:coreProperties>
</file>