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73" r:id="rId3"/>
    <p:sldId id="283" r:id="rId4"/>
    <p:sldId id="272" r:id="rId5"/>
    <p:sldId id="285" r:id="rId6"/>
    <p:sldId id="286" r:id="rId7"/>
    <p:sldId id="287" r:id="rId8"/>
    <p:sldId id="288" r:id="rId9"/>
    <p:sldId id="289" r:id="rId10"/>
    <p:sldId id="292" r:id="rId11"/>
    <p:sldId id="291" r:id="rId12"/>
    <p:sldId id="293" r:id="rId13"/>
    <p:sldId id="294" r:id="rId14"/>
  </p:sldIdLst>
  <p:sldSz cx="9144000" cy="6858000" type="screen4x3"/>
  <p:notesSz cx="6797675" cy="99250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гнаева Ксения Вячеславовна" initials="АКВ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A0"/>
    <a:srgbClr val="ACD9FE"/>
    <a:srgbClr val="64B9F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141" autoAdjust="0"/>
  </p:normalViewPr>
  <p:slideViewPr>
    <p:cSldViewPr snapToGrid="0">
      <p:cViewPr varScale="1">
        <p:scale>
          <a:sx n="89" d="100"/>
          <a:sy n="89" d="100"/>
        </p:scale>
        <p:origin x="6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xfrm>
            <a:off x="906357" y="4714399"/>
            <a:ext cx="4984962" cy="44662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4151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8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0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1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158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7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18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0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39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6"/>
          </a:xfrm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695" tIns="45695" rIns="45695" bIns="45695"/>
          <a:lstStyle>
            <a:lvl1pPr marL="0" indent="0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6942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3885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0829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7771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27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marL="342706" indent="-342706" defTabSz="913885"/>
            <a:lvl2pPr marL="783331" indent="-326388" defTabSz="913885"/>
            <a:lvl3pPr marL="1218516" indent="-304630" defTabSz="913885"/>
            <a:lvl4pPr marL="1736383" indent="-365556" defTabSz="913885"/>
            <a:lvl5pPr marL="2193326" indent="-365556" defTabSz="913885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1" cy="1362076"/>
          </a:xfrm>
          <a:prstGeom prst="rect">
            <a:avLst/>
          </a:prstGeom>
        </p:spPr>
        <p:txBody>
          <a:bodyPr lIns="45695" tIns="45695" rIns="45695" bIns="45695"/>
          <a:lstStyle>
            <a:lvl1pPr algn="l" defTabSz="913885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8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21"/>
            <a:ext cx="7772401" cy="1500189"/>
          </a:xfrm>
          <a:prstGeom prst="rect">
            <a:avLst/>
          </a:prstGeom>
        </p:spPr>
        <p:txBody>
          <a:bodyPr lIns="45695" tIns="45695" rIns="45695" bIns="45695" anchor="b"/>
          <a:lstStyle>
            <a:lvl1pPr marL="0" indent="0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6942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3885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0829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7771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695" tIns="45695" rIns="45695" bIns="45695"/>
          <a:lstStyle>
            <a:lvl1pPr marL="342706" indent="-342706" defTabSz="913885">
              <a:spcBef>
                <a:spcPts val="600"/>
              </a:spcBef>
              <a:defRPr sz="2800"/>
            </a:lvl1pPr>
            <a:lvl2pPr marL="790131" indent="-333188" defTabSz="913885">
              <a:spcBef>
                <a:spcPts val="600"/>
              </a:spcBef>
              <a:defRPr sz="2800"/>
            </a:lvl2pPr>
            <a:lvl3pPr marL="1233748" indent="-319862" defTabSz="913885">
              <a:spcBef>
                <a:spcPts val="600"/>
              </a:spcBef>
              <a:defRPr sz="2800"/>
            </a:lvl3pPr>
            <a:lvl4pPr marL="1726229" indent="-355402" defTabSz="913885">
              <a:spcBef>
                <a:spcPts val="600"/>
              </a:spcBef>
              <a:defRPr sz="2800"/>
            </a:lvl4pPr>
            <a:lvl5pPr marL="2183172" indent="-355402" defTabSz="913885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31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6"/>
            <a:ext cx="4040188" cy="639763"/>
          </a:xfrm>
          <a:prstGeom prst="rect">
            <a:avLst/>
          </a:prstGeom>
        </p:spPr>
        <p:txBody>
          <a:bodyPr lIns="45695" tIns="45695" rIns="45695" bIns="45695" anchor="b"/>
          <a:lstStyle>
            <a:lvl1pPr marL="0" indent="0" defTabSz="913885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6942" defTabSz="913885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3885" defTabSz="913885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0829" defTabSz="91388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7771" defTabSz="913885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6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33" y="1535116"/>
            <a:ext cx="4041776" cy="639763"/>
          </a:xfrm>
          <a:prstGeom prst="rect">
            <a:avLst/>
          </a:prstGeom>
        </p:spPr>
        <p:txBody>
          <a:bodyPr lIns="45695" tIns="45695" rIns="45695" bIns="45695" anchor="b"/>
          <a:lstStyle/>
          <a:p>
            <a:pPr marL="0" indent="0" defTabSz="913885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3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80068" y="380632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1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2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9" y="273050"/>
            <a:ext cx="3008314" cy="1162050"/>
          </a:xfrm>
          <a:prstGeom prst="rect">
            <a:avLst/>
          </a:prstGeom>
        </p:spPr>
        <p:txBody>
          <a:bodyPr lIns="45695" tIns="45695" rIns="45695" bIns="45695" anchor="b"/>
          <a:lstStyle>
            <a:lvl1pPr algn="l" defTabSz="913885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38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1" y="273059"/>
            <a:ext cx="5111751" cy="5853113"/>
          </a:xfrm>
          <a:prstGeom prst="rect">
            <a:avLst/>
          </a:prstGeom>
        </p:spPr>
        <p:txBody>
          <a:bodyPr lIns="45695" tIns="45695" rIns="45695" bIns="45695"/>
          <a:lstStyle>
            <a:lvl1pPr marL="342706" indent="-342706" defTabSz="913885"/>
            <a:lvl2pPr marL="783331" indent="-326388" defTabSz="913885"/>
            <a:lvl3pPr marL="1218516" indent="-304630" defTabSz="913885"/>
            <a:lvl4pPr marL="1736383" indent="-365556" defTabSz="913885"/>
            <a:lvl5pPr marL="2193326" indent="-365556" defTabSz="913885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5" name="Текст 3"/>
          <p:cNvSpPr>
            <a:spLocks noGrp="1"/>
          </p:cNvSpPr>
          <p:nvPr>
            <p:ph type="body" sz="half" idx="13"/>
          </p:nvPr>
        </p:nvSpPr>
        <p:spPr>
          <a:xfrm>
            <a:off x="457208" y="1435109"/>
            <a:ext cx="3008315" cy="4691063"/>
          </a:xfrm>
          <a:prstGeom prst="rect">
            <a:avLst/>
          </a:prstGeom>
        </p:spPr>
        <p:txBody>
          <a:bodyPr lIns="45695" tIns="45695" rIns="45695" bIns="45695"/>
          <a:lstStyle/>
          <a:p>
            <a:pPr marL="0" indent="0" defTabSz="913885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3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3"/>
            <a:ext cx="5486401" cy="566739"/>
          </a:xfrm>
          <a:prstGeom prst="rect">
            <a:avLst/>
          </a:prstGeom>
        </p:spPr>
        <p:txBody>
          <a:bodyPr lIns="45695" tIns="45695" rIns="45695" bIns="45695" anchor="b"/>
          <a:lstStyle>
            <a:lvl1pPr algn="l" defTabSz="913885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400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42"/>
            <a:ext cx="5486401" cy="804863"/>
          </a:xfrm>
          <a:prstGeom prst="rect">
            <a:avLst/>
          </a:prstGeom>
        </p:spPr>
        <p:txBody>
          <a:bodyPr lIns="45695" tIns="45695" rIns="45695" bIns="45695"/>
          <a:lstStyle>
            <a:lvl1pPr marL="0" indent="0" defTabSz="913885">
              <a:spcBef>
                <a:spcPts val="300"/>
              </a:spcBef>
              <a:buSzTx/>
              <a:buFontTx/>
              <a:buNone/>
              <a:defRPr sz="1400"/>
            </a:lvl1pPr>
            <a:lvl2pPr marL="0" indent="456942" defTabSz="913885">
              <a:spcBef>
                <a:spcPts val="300"/>
              </a:spcBef>
              <a:buSzTx/>
              <a:buFontTx/>
              <a:buNone/>
              <a:defRPr sz="1400"/>
            </a:lvl2pPr>
            <a:lvl3pPr marL="0" indent="913885" defTabSz="913885">
              <a:spcBef>
                <a:spcPts val="300"/>
              </a:spcBef>
              <a:buSzTx/>
              <a:buFontTx/>
              <a:buNone/>
              <a:defRPr sz="1400"/>
            </a:lvl3pPr>
            <a:lvl4pPr marL="0" indent="1370829" defTabSz="913885">
              <a:spcBef>
                <a:spcPts val="300"/>
              </a:spcBef>
              <a:buSzTx/>
              <a:buFontTx/>
              <a:buNone/>
              <a:defRPr sz="1400"/>
            </a:lvl4pPr>
            <a:lvl5pPr marL="0" indent="1827771" defTabSz="913885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46408" y="6404224"/>
            <a:ext cx="263932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 descr="Рисунок 11"/>
          <p:cNvPicPr>
            <a:picLocks noChangeAspect="1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7173258" y="305190"/>
            <a:ext cx="1396740" cy="57302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image" Target="../media/image9.png"/><Relationship Id="rId5" Type="http://schemas.openxmlformats.org/officeDocument/2006/relationships/slide" Target="slide8.xml"/><Relationship Id="rId10" Type="http://schemas.openxmlformats.org/officeDocument/2006/relationships/image" Target="../media/image8.jpeg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s://&#1087;&#1086;&#1088;&#1090;&#1072;&#1083;-&#1090;&#1087;.&#1088;&#1092;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68459" y="267311"/>
            <a:ext cx="66501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800" dirty="0" smtClean="0">
                <a:solidFill>
                  <a:srgbClr val="3760A0"/>
                </a:solidFill>
              </a:rPr>
              <a:t>5 шагов подключения к электроэнергии</a:t>
            </a:r>
            <a:endParaRPr sz="2800" dirty="0">
              <a:solidFill>
                <a:srgbClr val="376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8458" y="934282"/>
            <a:ext cx="2393149" cy="6810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 smtClean="0">
                <a:ln>
                  <a:noFill/>
                </a:ln>
                <a:solidFill>
                  <a:srgbClr val="376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 шаг</a:t>
            </a:r>
            <a:r>
              <a:rPr kumimoji="0" lang="ru-RU" b="1" i="0" u="none" strike="noStrike" cap="none" spc="0" normalizeH="0" dirty="0" smtClean="0">
                <a:ln>
                  <a:noFill/>
                </a:ln>
                <a:solidFill>
                  <a:srgbClr val="376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376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2" action="ppaction://hlinksldjump"/>
              </a:rPr>
              <a:t>Зарегистрируйтесь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760A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90009" y="1616980"/>
            <a:ext cx="550048" cy="29460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8458" y="1920927"/>
            <a:ext cx="2393149" cy="68103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 smtClean="0">
                <a:ln>
                  <a:noFill/>
                </a:ln>
                <a:solidFill>
                  <a:srgbClr val="376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 шаг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760A0"/>
                </a:solidFill>
                <a:hlinkClick r:id="rId3" action="ppaction://hlinksldjump"/>
              </a:rPr>
              <a:t>Заполните профиль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760A0"/>
              </a:solidFill>
              <a:effectLst/>
              <a:uFillTx/>
              <a:sym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8457" y="2924598"/>
            <a:ext cx="2393149" cy="68103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 smtClean="0">
                <a:ln>
                  <a:noFill/>
                </a:ln>
                <a:solidFill>
                  <a:srgbClr val="376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 шаг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760A0"/>
                </a:solidFill>
                <a:hlinkClick r:id="rId4" action="ppaction://hlinksldjump"/>
              </a:rPr>
              <a:t>Оформите заявку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760A0"/>
              </a:solidFill>
              <a:effectLst/>
              <a:uFillTx/>
              <a:sym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8455" y="3933934"/>
            <a:ext cx="2393149" cy="9534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 smtClean="0">
                <a:ln>
                  <a:noFill/>
                </a:ln>
                <a:solidFill>
                  <a:srgbClr val="376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 шаг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760A0"/>
                </a:solidFill>
                <a:hlinkClick r:id="rId5" action="ppaction://hlinksldjump"/>
              </a:rPr>
              <a:t>Заключите договор и выполните его условия 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760A0"/>
              </a:solidFill>
              <a:effectLst/>
              <a:uFillTx/>
              <a:sym typeface="Calibri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190009" y="2616156"/>
            <a:ext cx="550048" cy="29460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190007" y="3619470"/>
            <a:ext cx="550048" cy="29460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190005" y="4887384"/>
            <a:ext cx="550048" cy="29460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68455" y="5196479"/>
            <a:ext cx="2393149" cy="9534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ru-RU" b="1" i="0" u="none" strike="noStrike" cap="none" spc="0" normalizeH="0" baseline="0" dirty="0" smtClean="0">
                <a:ln>
                  <a:noFill/>
                </a:ln>
                <a:solidFill>
                  <a:srgbClr val="376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 шаг</a:t>
            </a:r>
            <a:endParaRPr kumimoji="0" lang="ru-RU" sz="1600" b="1" i="0" u="none" strike="noStrike" cap="none" spc="0" normalizeH="0" baseline="0" dirty="0" smtClean="0">
              <a:ln>
                <a:noFill/>
              </a:ln>
              <a:solidFill>
                <a:srgbClr val="3760A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376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6" action="ppaction://hlinksldjump"/>
              </a:rPr>
              <a:t>Дальнейшее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376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6" action="ppaction://hlinksldjump"/>
              </a:rPr>
              <a:t> сотрудничество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760A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2" y="885741"/>
            <a:ext cx="909808" cy="909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2" y="1946923"/>
            <a:ext cx="1031362" cy="711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5" y="2835826"/>
            <a:ext cx="865829" cy="9372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9" y="3905760"/>
            <a:ext cx="954721" cy="9547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6" y="5129281"/>
            <a:ext cx="1021158" cy="102064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953428" y="960337"/>
            <a:ext cx="396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3760A0"/>
                </a:solidFill>
                <a:latin typeface="+mn-lt"/>
              </a:rPr>
              <a:t>Необходимо </a:t>
            </a:r>
            <a:r>
              <a:rPr lang="ru-RU" sz="1400" b="1" dirty="0">
                <a:solidFill>
                  <a:srgbClr val="3760A0"/>
                </a:solidFill>
                <a:latin typeface="+mn-lt"/>
              </a:rPr>
              <a:t>зарегистрировать </a:t>
            </a:r>
            <a:r>
              <a:rPr lang="ru-RU" sz="1400" b="1" dirty="0" smtClean="0">
                <a:solidFill>
                  <a:srgbClr val="3760A0"/>
                </a:solidFill>
                <a:latin typeface="+mn-lt"/>
              </a:rPr>
              <a:t>профиль </a:t>
            </a:r>
            <a:r>
              <a:rPr lang="ru-RU" sz="1400" b="1" dirty="0">
                <a:solidFill>
                  <a:srgbClr val="3760A0"/>
                </a:solidFill>
                <a:latin typeface="+mn-lt"/>
              </a:rPr>
              <a:t>в Личном кабинете на </a:t>
            </a:r>
            <a:r>
              <a:rPr lang="ru-RU" sz="1400" b="1" dirty="0" smtClean="0">
                <a:solidFill>
                  <a:srgbClr val="3760A0"/>
                </a:solidFill>
                <a:latin typeface="+mn-lt"/>
              </a:rPr>
              <a:t>Портале-ТП.РФ</a:t>
            </a:r>
            <a:endParaRPr lang="ru-RU" sz="11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427" y="1795549"/>
            <a:ext cx="3965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3760A0"/>
                </a:solidFill>
                <a:latin typeface="+mn-lt"/>
              </a:rPr>
              <a:t>Для открытия доступа ко всем сервисам Портала необходимо заполнить все обязательные поля профиля, подтвердите профиль  </a:t>
            </a:r>
            <a:endParaRPr lang="ru-RU" sz="11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53427" y="2895783"/>
            <a:ext cx="3965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3760A0"/>
                </a:solidFill>
                <a:latin typeface="+mn-lt"/>
              </a:rPr>
              <a:t>Выберите интересующий вид заявки, заполните ее форму, приложите документы и направьте на проверку специалистам </a:t>
            </a:r>
            <a:endParaRPr lang="ru-RU" sz="11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53427" y="3877410"/>
            <a:ext cx="3965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3760A0"/>
                </a:solidFill>
                <a:latin typeface="+mn-lt"/>
              </a:rPr>
              <a:t>Заключите договор на технологическое присоединение путем оплаты выставленного счета в течении 5 рабочих дней и выполните условия договора</a:t>
            </a:r>
            <a:endParaRPr lang="ru-RU" sz="11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53427" y="5268056"/>
            <a:ext cx="3965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3760A0"/>
                </a:solidFill>
                <a:latin typeface="+mn-lt"/>
              </a:rPr>
              <a:t>Пользуйтесь другими сервисами Портала при необходимости направить обращение (вопрос) в адрес компании</a:t>
            </a:r>
            <a:endParaRPr lang="ru-RU" sz="11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778" y="6263453"/>
            <a:ext cx="61805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3760A0"/>
                </a:solidFill>
                <a:latin typeface="+mn-lt"/>
              </a:rPr>
              <a:t>Для просмотра более подробной инструкции нажмите </a:t>
            </a:r>
            <a:r>
              <a:rPr lang="en-US" sz="1100" b="1" dirty="0" smtClean="0">
                <a:solidFill>
                  <a:srgbClr val="3760A0"/>
                </a:solidFill>
                <a:latin typeface="+mn-lt"/>
              </a:rPr>
              <a:t>F5</a:t>
            </a:r>
            <a:r>
              <a:rPr lang="ru-RU" sz="1100" b="1" dirty="0" smtClean="0">
                <a:solidFill>
                  <a:srgbClr val="3760A0"/>
                </a:solidFill>
                <a:latin typeface="+mn-lt"/>
              </a:rPr>
              <a:t> (Слайд-Шоу - С начала)</a:t>
            </a:r>
            <a:r>
              <a:rPr lang="en-US" sz="11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100" b="1" dirty="0" smtClean="0">
                <a:solidFill>
                  <a:srgbClr val="3760A0"/>
                </a:solidFill>
                <a:latin typeface="+mn-lt"/>
              </a:rPr>
              <a:t>и воспользуйтесь ссылочным переходом под каждым шагом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2445" y="6272312"/>
            <a:ext cx="2038881" cy="47672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hlinkClick r:id="rId12" action="ppaction://hlinksldjump"/>
              </a:rPr>
              <a:t>Ответы на </a:t>
            </a:r>
            <a:r>
              <a:rPr lang="ru-RU" sz="1100" dirty="0">
                <a:hlinkClick r:id="rId12" action="ppaction://hlinksldjump"/>
              </a:rPr>
              <a:t>ч</a:t>
            </a: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  <a:hlinkClick r:id="rId12" action="ppaction://hlinksldjump"/>
              </a:rPr>
              <a:t>асто задаваемые вопросы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1" y="6238608"/>
            <a:ext cx="720174" cy="5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5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22812" y="6405773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760A0"/>
                </a:solidFill>
                <a:latin typeface="+mn-lt"/>
              </a:rPr>
              <a:t>9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Сервисы Портала электросетевых услуг</a:t>
            </a:r>
            <a:endParaRPr sz="1600" dirty="0">
              <a:solidFill>
                <a:srgbClr val="376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1" y="951789"/>
            <a:ext cx="1172314" cy="377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53985" y="951789"/>
            <a:ext cx="5295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760A0"/>
                </a:solidFill>
              </a:rPr>
              <a:t>Раздел «Подключение к электросетям»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977" y="1335904"/>
            <a:ext cx="37908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В данном разделе, кроме подачи заявки на первичное подключение к электроэнергии, вы можете подать заявки на: </a:t>
            </a:r>
          </a:p>
          <a:p>
            <a:pPr marL="228600" indent="-228600" algn="just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</a:rPr>
              <a:t>Временное присоединение – для этого необходимо выбрать вид заявки: «Заявка на технологическое присоединение» и на вкладке «Вид присоединения» выбрать тип (схему) присоединения - «Временное присоединение», также необходимо заполнить все появившиеся поля;</a:t>
            </a:r>
          </a:p>
          <a:p>
            <a:pPr marL="228600" indent="-228600">
              <a:buAutoNum type="arabicParenR"/>
            </a:pPr>
            <a:endParaRPr lang="ru-RU" sz="1200" b="1" dirty="0" smtClean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1" y="3171586"/>
            <a:ext cx="2771129" cy="17920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17893" y="3576566"/>
            <a:ext cx="43875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4) Восстановление </a:t>
            </a:r>
            <a:r>
              <a:rPr lang="ru-RU" sz="1200" b="1" dirty="0">
                <a:solidFill>
                  <a:schemeClr val="tx1"/>
                </a:solidFill>
              </a:rPr>
              <a:t>(переоформление) документов ТП – с помощью данного вида заявки Вы можете переоформить документы на технологическое присоединение (Восстановление утраченных документов о ТП; Наступление иных обстоятельств, требующих внесения изменений в документы о технологическом присоединении, в том числе связанных с опосредованным присоединением; Переоформление документов о ТП в связи со сменой собственника; Переоформление документов о ТП с целью указания информации о максимальной мощности) </a:t>
            </a:r>
            <a:endParaRPr lang="ru-RU" sz="1400" b="1" dirty="0">
              <a:solidFill>
                <a:srgbClr val="376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839" y="4971313"/>
            <a:ext cx="3788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2) Изменение </a:t>
            </a:r>
            <a:r>
              <a:rPr lang="ru-RU" sz="1200" b="1" dirty="0">
                <a:solidFill>
                  <a:schemeClr val="tx1"/>
                </a:solidFill>
              </a:rPr>
              <a:t>схемы без пересмотра мощности и Увеличение присоединенной мощности - для этого необходимо выбрать вид заявки: «Заявка на технологическое присоединение» и на вкладке «Вид присоединения» выбрать тип (схему) присоединения (временная или постоянная схема присоединения) и в появившемся поле «Причина обращения» необходимо выбрать «Изменение схемы без пересмотра мощности» или «Увеличение присоединенной мощности».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02" y="1259566"/>
            <a:ext cx="2857423" cy="13700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17894" y="2625315"/>
            <a:ext cx="3625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3) Перераспределение </a:t>
            </a:r>
            <a:r>
              <a:rPr lang="ru-RU" sz="1200" b="1" dirty="0">
                <a:solidFill>
                  <a:schemeClr val="tx1"/>
                </a:solidFill>
              </a:rPr>
              <a:t>(снижение) мощности – для подачи данного вида заявки необходимо в разделе выбрать вид «Перераспределение (снижение) мощности» и заполнить предложенную форму.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95" y="2505061"/>
            <a:ext cx="1207865" cy="10980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43" y="5515558"/>
            <a:ext cx="1487939" cy="1215304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145166" y="6322242"/>
            <a:ext cx="802455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" action="ppaction://hlinkshowjump?jump=nextslide"/>
              </a:rPr>
              <a:t>Далее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151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Сервисы Портала электросетевых услуг</a:t>
            </a:r>
            <a:endParaRPr sz="1600" dirty="0">
              <a:solidFill>
                <a:srgbClr val="376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1462" y="976384"/>
            <a:ext cx="5295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760A0"/>
                </a:solidFill>
              </a:rPr>
              <a:t>Раздел «Потребление и учет электроэнергии»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1268" y="1400766"/>
            <a:ext cx="8303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 данном разделе Вы можете подать заявки на замену прибора учета, допуск прибора учета в эксплуатацию, вызов специалистов для снятия показаний с прибора учета.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rgbClr val="376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5" y="1813129"/>
            <a:ext cx="4961921" cy="1042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65" y="1829594"/>
            <a:ext cx="1140107" cy="1025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988403"/>
            <a:ext cx="1512000" cy="4123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2927636"/>
            <a:ext cx="1512000" cy="5318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01461" y="2958070"/>
            <a:ext cx="5295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760A0"/>
                </a:solidFill>
              </a:rPr>
              <a:t>Раздел «Дополнительные услуги сетевых организаций»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1268" y="3426689"/>
            <a:ext cx="8303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 данном разделе Вы можете сообщить о хищении или неучтенном потреблении электроэнергии. Ваше сообщение будет проверено нашими специалистами.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rgbClr val="3760A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3" y="3825497"/>
            <a:ext cx="1281485" cy="9742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0" y="4734613"/>
            <a:ext cx="1512000" cy="38113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401460" y="4737918"/>
            <a:ext cx="5295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760A0"/>
                </a:solidFill>
              </a:rPr>
              <a:t>Раздел «Обратная связь»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1268" y="5047053"/>
            <a:ext cx="8303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 данном разделе Вы можете направить обращение в адрес филиала общества или задать интересующий Вас вопрос специалисту. Ответы предоставляются в течении 15 рабочих дней.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rgbClr val="3760A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62" y="5452612"/>
            <a:ext cx="2447053" cy="85099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730052" y="6375942"/>
            <a:ext cx="1263535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9" action="ppaction://hlinksldjump"/>
              </a:rPr>
              <a:t>Назад к шагам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12042" y="6377985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10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8496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>
                <a:solidFill>
                  <a:srgbClr val="3760A0"/>
                </a:solidFill>
              </a:rPr>
              <a:t>Ответы на наиболее часто задаваемые вопросы</a:t>
            </a:r>
            <a:endParaRPr sz="1600" dirty="0">
              <a:solidFill>
                <a:srgbClr val="376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074" y="859504"/>
            <a:ext cx="8303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3760A0"/>
                </a:solidFill>
              </a:rPr>
              <a:t>1. Как зарегистрироваться в личном кабинете на Портале Электросетевых Услуг (Портал-ТП.РФ)? </a:t>
            </a:r>
            <a:r>
              <a:rPr lang="ru-RU" sz="1100" b="1" dirty="0">
                <a:solidFill>
                  <a:schemeClr val="tx1"/>
                </a:solidFill>
              </a:rPr>
              <a:t>- Необходимо зарегистрировать профиль в Личном кабинете на </a:t>
            </a:r>
            <a:r>
              <a:rPr lang="ru-RU" sz="1100" b="1" dirty="0" smtClean="0">
                <a:solidFill>
                  <a:schemeClr val="tx1"/>
                </a:solidFill>
              </a:rPr>
              <a:t>Портале (Смотрите «</a:t>
            </a:r>
            <a:r>
              <a:rPr lang="ru-RU" sz="1100" b="1" dirty="0" smtClean="0">
                <a:solidFill>
                  <a:schemeClr val="tx1"/>
                </a:solidFill>
                <a:hlinkClick r:id="rId2" action="ppaction://hlinksldjump"/>
              </a:rPr>
              <a:t>1 шаг. Зарегистрируйтесь</a:t>
            </a:r>
            <a:r>
              <a:rPr lang="ru-RU" sz="1100" b="1" dirty="0" smtClean="0">
                <a:solidFill>
                  <a:schemeClr val="tx1"/>
                </a:solidFill>
              </a:rPr>
              <a:t>» и «</a:t>
            </a:r>
            <a:r>
              <a:rPr lang="ru-RU" sz="1100" b="1" dirty="0" smtClean="0">
                <a:solidFill>
                  <a:schemeClr val="tx1"/>
                </a:solidFill>
                <a:hlinkClick r:id="rId3" action="ppaction://hlinksldjump"/>
              </a:rPr>
              <a:t>2 шаг. Заполните профиль</a:t>
            </a:r>
            <a:r>
              <a:rPr lang="ru-RU" sz="1100" b="1" dirty="0" smtClean="0">
                <a:solidFill>
                  <a:schemeClr val="tx1"/>
                </a:solidFill>
              </a:rPr>
              <a:t>» данной инструкции). </a:t>
            </a:r>
            <a:r>
              <a:rPr lang="ru-RU" sz="1100" b="1" dirty="0">
                <a:solidFill>
                  <a:schemeClr val="tx1"/>
                </a:solidFill>
              </a:rPr>
              <a:t>При регистрации заполните ФИО, контактный номер телефона, адрес электронной почты. Для создания профиля заполните данные паспорта гражданина, адрес места жительства и регистрации, почтовый адрес, приложите документ удостоверяющий личность. Выберите категорию заявителя. Для </a:t>
            </a:r>
            <a:r>
              <a:rPr lang="ru-RU" sz="1100" b="1" dirty="0" err="1">
                <a:solidFill>
                  <a:schemeClr val="tx1"/>
                </a:solidFill>
              </a:rPr>
              <a:t>юр.лиц</a:t>
            </a:r>
            <a:r>
              <a:rPr lang="ru-RU" sz="1100" b="1" dirty="0">
                <a:solidFill>
                  <a:schemeClr val="tx1"/>
                </a:solidFill>
              </a:rPr>
              <a:t> и ИП дополнительно необходимо подкрепить учредительные документы.</a:t>
            </a:r>
          </a:p>
          <a:p>
            <a:pPr algn="just"/>
            <a:r>
              <a:rPr lang="ru-RU" sz="1100" b="1" dirty="0">
                <a:solidFill>
                  <a:srgbClr val="FF0000"/>
                </a:solidFill>
              </a:rPr>
              <a:t>Важно: Подтверждение E-</a:t>
            </a:r>
            <a:r>
              <a:rPr lang="ru-RU" sz="1100" b="1" dirty="0" err="1">
                <a:solidFill>
                  <a:srgbClr val="FF0000"/>
                </a:solidFill>
              </a:rPr>
              <a:t>mail</a:t>
            </a:r>
            <a:r>
              <a:rPr lang="ru-RU" sz="1100" b="1" dirty="0">
                <a:solidFill>
                  <a:srgbClr val="FF0000"/>
                </a:solidFill>
              </a:rPr>
              <a:t> и номер телефона обязательно!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074" y="1967500"/>
            <a:ext cx="8303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3760A0"/>
                </a:solidFill>
              </a:rPr>
              <a:t>2. </a:t>
            </a:r>
            <a:r>
              <a:rPr lang="ru-RU" sz="1100" b="1" dirty="0" smtClean="0">
                <a:solidFill>
                  <a:srgbClr val="3760A0"/>
                </a:solidFill>
              </a:rPr>
              <a:t>Где найти </a:t>
            </a:r>
            <a:r>
              <a:rPr lang="ru-RU" sz="1100" b="1" dirty="0">
                <a:solidFill>
                  <a:srgbClr val="3760A0"/>
                </a:solidFill>
              </a:rPr>
              <a:t>определенные виды заявок (в частности для изменения класса напряжения, увеличения мощности, смены собственника</a:t>
            </a:r>
            <a:r>
              <a:rPr lang="ru-RU" sz="1100" b="1" dirty="0" smtClean="0">
                <a:solidFill>
                  <a:srgbClr val="3760A0"/>
                </a:solidFill>
              </a:rPr>
              <a:t>)? </a:t>
            </a:r>
            <a:r>
              <a:rPr lang="ru-RU" sz="1100" b="1" dirty="0" smtClean="0">
                <a:solidFill>
                  <a:schemeClr val="tx1"/>
                </a:solidFill>
              </a:rPr>
              <a:t>– Раздел </a:t>
            </a:r>
            <a:r>
              <a:rPr lang="ru-RU" sz="1100" b="1" dirty="0">
                <a:solidFill>
                  <a:schemeClr val="tx1"/>
                </a:solidFill>
              </a:rPr>
              <a:t>«Подключение к электросетям</a:t>
            </a:r>
            <a:r>
              <a:rPr lang="ru-RU" sz="1100" b="1" dirty="0" smtClean="0">
                <a:solidFill>
                  <a:schemeClr val="tx1"/>
                </a:solidFill>
              </a:rPr>
              <a:t>». В </a:t>
            </a:r>
            <a:r>
              <a:rPr lang="ru-RU" sz="1100" b="1" dirty="0">
                <a:solidFill>
                  <a:schemeClr val="tx1"/>
                </a:solidFill>
              </a:rPr>
              <a:t>данном разделе, кроме подачи заявки на первичное подключение к электроэнергии, вы можете подать заявки на: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1) «Временное присоединение» </a:t>
            </a:r>
            <a:r>
              <a:rPr lang="ru-RU" sz="1100" b="1" dirty="0">
                <a:solidFill>
                  <a:schemeClr val="tx1"/>
                </a:solidFill>
              </a:rPr>
              <a:t>– для этого необходимо выбрать вид </a:t>
            </a:r>
            <a:r>
              <a:rPr lang="ru-RU" sz="1100" b="1" dirty="0" smtClean="0">
                <a:solidFill>
                  <a:schemeClr val="tx1"/>
                </a:solidFill>
              </a:rPr>
              <a:t>заявки </a:t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«Заявка </a:t>
            </a:r>
            <a:r>
              <a:rPr lang="ru-RU" sz="1100" b="1" dirty="0">
                <a:solidFill>
                  <a:schemeClr val="tx1"/>
                </a:solidFill>
              </a:rPr>
              <a:t>на технологическое присоединение» и на вкладке «Вид присоединения» выбрать тип (схему) присоединения - «Временное присоединение», также необходимо заполнить все появившиеся поля</a:t>
            </a:r>
            <a:r>
              <a:rPr lang="ru-RU" sz="1100" b="1" dirty="0" smtClean="0">
                <a:solidFill>
                  <a:schemeClr val="tx1"/>
                </a:solidFill>
              </a:rPr>
              <a:t>;</a:t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2</a:t>
            </a:r>
            <a:r>
              <a:rPr lang="ru-RU" sz="1100" b="1" dirty="0">
                <a:solidFill>
                  <a:schemeClr val="tx1"/>
                </a:solidFill>
              </a:rPr>
              <a:t>) </a:t>
            </a:r>
            <a:r>
              <a:rPr lang="ru-RU" sz="1100" b="1" dirty="0" smtClean="0">
                <a:solidFill>
                  <a:schemeClr val="tx1"/>
                </a:solidFill>
              </a:rPr>
              <a:t>«Изменение </a:t>
            </a:r>
            <a:r>
              <a:rPr lang="ru-RU" sz="1100" b="1" dirty="0">
                <a:solidFill>
                  <a:schemeClr val="tx1"/>
                </a:solidFill>
              </a:rPr>
              <a:t>схемы без пересмотра </a:t>
            </a:r>
            <a:r>
              <a:rPr lang="ru-RU" sz="1100" b="1" dirty="0" smtClean="0">
                <a:solidFill>
                  <a:schemeClr val="tx1"/>
                </a:solidFill>
              </a:rPr>
              <a:t>мощности» </a:t>
            </a:r>
            <a:r>
              <a:rPr lang="ru-RU" sz="1100" b="1" dirty="0">
                <a:solidFill>
                  <a:schemeClr val="tx1"/>
                </a:solidFill>
              </a:rPr>
              <a:t>и </a:t>
            </a:r>
            <a:r>
              <a:rPr lang="ru-RU" sz="1100" b="1" dirty="0" smtClean="0">
                <a:solidFill>
                  <a:schemeClr val="tx1"/>
                </a:solidFill>
              </a:rPr>
              <a:t>«Увеличение </a:t>
            </a:r>
            <a:r>
              <a:rPr lang="ru-RU" sz="1100" b="1" dirty="0">
                <a:solidFill>
                  <a:schemeClr val="tx1"/>
                </a:solidFill>
              </a:rPr>
              <a:t>присоединенной </a:t>
            </a:r>
            <a:r>
              <a:rPr lang="ru-RU" sz="1100" b="1" dirty="0" smtClean="0">
                <a:solidFill>
                  <a:schemeClr val="tx1"/>
                </a:solidFill>
              </a:rPr>
              <a:t>мощности» </a:t>
            </a:r>
            <a:r>
              <a:rPr lang="ru-RU" sz="1100" b="1" dirty="0">
                <a:solidFill>
                  <a:schemeClr val="tx1"/>
                </a:solidFill>
              </a:rPr>
              <a:t>- для этого необходимо выбрать вид заявки: «Заявка на технологическое присоединение» и на вкладке «Вид присоединения» выбрать тип (схему) присоединения (временная или постоянная схема присоединения) и в появившемся поле «Причина обращения» необходимо выбрать «Изменение схемы без пересмотра мощности» или «Увеличение присоединенной мощности</a:t>
            </a:r>
            <a:r>
              <a:rPr lang="ru-RU" sz="1100" b="1" dirty="0" smtClean="0">
                <a:solidFill>
                  <a:schemeClr val="tx1"/>
                </a:solidFill>
              </a:rPr>
              <a:t>»; </a:t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3</a:t>
            </a:r>
            <a:r>
              <a:rPr lang="ru-RU" sz="1100" b="1" dirty="0">
                <a:solidFill>
                  <a:schemeClr val="tx1"/>
                </a:solidFill>
              </a:rPr>
              <a:t>) Перераспределение (снижение) мощности – для подачи данного вида заявки необходимо в разделе выбрать вид «Перераспределение (снижение) мощности» и заполнить предложенную </a:t>
            </a:r>
            <a:r>
              <a:rPr lang="ru-RU" sz="1100" b="1" dirty="0" smtClean="0">
                <a:solidFill>
                  <a:schemeClr val="tx1"/>
                </a:solidFill>
              </a:rPr>
              <a:t>форму;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4</a:t>
            </a:r>
            <a:r>
              <a:rPr lang="ru-RU" sz="1100" b="1" dirty="0">
                <a:solidFill>
                  <a:schemeClr val="tx1"/>
                </a:solidFill>
              </a:rPr>
              <a:t>) Восстановление (переоформление) документов ТП – с помощью данного вида заявки Вы можете переоформить документы на технологическое присоединение (Восстановление утраченных документов о ТП; Наступление иных обстоятельств, требующих внесения изменений в документы о технологическом присоединении, в том числе связанных с опосредованным присоединением; Переоформление документов о ТП в связи со сменой собственника; Переоформление документов о ТП с целью указания информации о максимальной мощности</a:t>
            </a:r>
            <a:r>
              <a:rPr lang="ru-RU" sz="1100" b="1" dirty="0" smtClean="0">
                <a:solidFill>
                  <a:schemeClr val="tx1"/>
                </a:solidFill>
              </a:rPr>
              <a:t>).</a:t>
            </a:r>
            <a:endParaRPr lang="ru-RU" sz="1100" b="1" dirty="0">
              <a:solidFill>
                <a:srgbClr val="3760A0"/>
              </a:solidFill>
            </a:endParaRPr>
          </a:p>
          <a:p>
            <a:pPr algn="just"/>
            <a:r>
              <a:rPr lang="ru-RU" sz="1100" b="1" dirty="0" smtClean="0">
                <a:solidFill>
                  <a:srgbClr val="3760A0"/>
                </a:solidFill>
              </a:rPr>
              <a:t>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074" y="4876557"/>
            <a:ext cx="83034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3760A0"/>
                </a:solidFill>
              </a:rPr>
              <a:t>3. Какие мощность и класс напряжения </a:t>
            </a:r>
            <a:r>
              <a:rPr lang="ru-RU" sz="1100" b="1" dirty="0" smtClean="0">
                <a:solidFill>
                  <a:srgbClr val="3760A0"/>
                </a:solidFill>
              </a:rPr>
              <a:t>указывать в заявке? </a:t>
            </a:r>
            <a:r>
              <a:rPr lang="ru-RU" sz="1100" b="1" dirty="0">
                <a:solidFill>
                  <a:schemeClr val="tx1"/>
                </a:solidFill>
              </a:rPr>
              <a:t>- </a:t>
            </a:r>
            <a:r>
              <a:rPr lang="ru-RU" sz="1100" b="1" dirty="0" smtClean="0">
                <a:solidFill>
                  <a:schemeClr val="tx1"/>
                </a:solidFill>
              </a:rPr>
              <a:t>В </a:t>
            </a:r>
            <a:r>
              <a:rPr lang="ru-RU" sz="1100" b="1" dirty="0">
                <a:solidFill>
                  <a:schemeClr val="tx1"/>
                </a:solidFill>
              </a:rPr>
              <a:t>поле «Максимальная мощность устройств (всего), кВт» указывается максимальная мощность энергопринимающих устройств всего: присоединяемых по данной заявке и ранее присоединенных (если были присоединены ранее</a:t>
            </a:r>
            <a:r>
              <a:rPr lang="ru-RU" sz="1100" b="1" dirty="0" smtClean="0">
                <a:solidFill>
                  <a:schemeClr val="tx1"/>
                </a:solidFill>
              </a:rPr>
              <a:t>). В </a:t>
            </a:r>
            <a:r>
              <a:rPr lang="ru-RU" sz="1100" b="1" dirty="0">
                <a:solidFill>
                  <a:schemeClr val="tx1"/>
                </a:solidFill>
              </a:rPr>
              <a:t>поле «При напряжении» необходимо выбрать уровень напряжения в сети переменного тока в точке присоединения (для подключения частного дома необходимо выбрать 0,22 </a:t>
            </a:r>
            <a:r>
              <a:rPr lang="ru-RU" sz="1100" b="1" dirty="0" err="1">
                <a:solidFill>
                  <a:schemeClr val="tx1"/>
                </a:solidFill>
              </a:rPr>
              <a:t>кВ</a:t>
            </a:r>
            <a:r>
              <a:rPr lang="ru-RU" sz="1100" b="1" dirty="0">
                <a:solidFill>
                  <a:schemeClr val="tx1"/>
                </a:solidFill>
              </a:rPr>
              <a:t> или 0,4 </a:t>
            </a:r>
            <a:r>
              <a:rPr lang="ru-RU" sz="1100" b="1" dirty="0" err="1">
                <a:solidFill>
                  <a:schemeClr val="tx1"/>
                </a:solidFill>
              </a:rPr>
              <a:t>кВ</a:t>
            </a:r>
            <a:r>
              <a:rPr lang="ru-RU" sz="1100" b="1" dirty="0" smtClean="0">
                <a:solidFill>
                  <a:schemeClr val="tx1"/>
                </a:solidFill>
              </a:rPr>
              <a:t>).</a:t>
            </a:r>
            <a:endParaRPr lang="ru-RU" sz="1100" b="1" dirty="0">
              <a:solidFill>
                <a:schemeClr val="tx1"/>
              </a:solidFill>
            </a:endParaRPr>
          </a:p>
          <a:p>
            <a:pPr algn="just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074" y="5612963"/>
            <a:ext cx="83034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3760A0"/>
                </a:solidFill>
              </a:rPr>
              <a:t>4. </a:t>
            </a:r>
            <a:r>
              <a:rPr lang="ru-RU" sz="1100" b="1" dirty="0">
                <a:solidFill>
                  <a:srgbClr val="3760A0"/>
                </a:solidFill>
              </a:rPr>
              <a:t>Что такое план расположения ЭПУ</a:t>
            </a:r>
            <a:r>
              <a:rPr lang="ru-RU" sz="1100" b="1" dirty="0" smtClean="0">
                <a:solidFill>
                  <a:srgbClr val="3760A0"/>
                </a:solidFill>
              </a:rPr>
              <a:t>?</a:t>
            </a:r>
            <a:r>
              <a:rPr lang="ru-RU" sz="1100" b="1" dirty="0" smtClean="0">
                <a:solidFill>
                  <a:schemeClr val="tx1"/>
                </a:solidFill>
              </a:rPr>
              <a:t> - Это </a:t>
            </a:r>
            <a:r>
              <a:rPr lang="ru-RU" sz="1100" b="1" dirty="0">
                <a:solidFill>
                  <a:schemeClr val="tx1"/>
                </a:solidFill>
              </a:rPr>
              <a:t>схематическое </a:t>
            </a:r>
            <a:r>
              <a:rPr lang="ru-RU" sz="1100" b="1" dirty="0" smtClean="0">
                <a:solidFill>
                  <a:schemeClr val="tx1"/>
                </a:solidFill>
              </a:rPr>
              <a:t>расположение подключаемого объекта в </a:t>
            </a:r>
            <a:r>
              <a:rPr lang="ru-RU" sz="1100" b="1" dirty="0">
                <a:solidFill>
                  <a:schemeClr val="tx1"/>
                </a:solidFill>
              </a:rPr>
              <a:t>привязке к местности. В качестве плана ЭПУ может быть предоставлена распечатка фрагмента публичной кадастровой </a:t>
            </a:r>
            <a:r>
              <a:rPr lang="ru-RU" sz="1100" b="1" dirty="0" smtClean="0">
                <a:solidFill>
                  <a:schemeClr val="tx1"/>
                </a:solidFill>
              </a:rPr>
              <a:t>карты с </a:t>
            </a:r>
            <a:r>
              <a:rPr lang="ru-RU" sz="1100" b="1" dirty="0">
                <a:solidFill>
                  <a:schemeClr val="tx1"/>
                </a:solidFill>
              </a:rPr>
              <a:t>изображением границ участка заявителя, на карте в том числе должны быть изображены географические объекты (ориентиры): дороги, объекты инфраструктуры и т.п., имеющие адресные ориентиры, позволяющие определить местоположение участка заявителя на </a:t>
            </a:r>
            <a:r>
              <a:rPr lang="ru-RU" sz="1100" b="1" dirty="0" smtClean="0">
                <a:solidFill>
                  <a:schemeClr val="tx1"/>
                </a:solidFill>
              </a:rPr>
              <a:t>местности.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3931920" y="6433075"/>
            <a:ext cx="773084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" action="ppaction://hlinkshowjump?jump=nextslide"/>
              </a:rPr>
              <a:t>Далее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12042" y="6377985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11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656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>
                <a:solidFill>
                  <a:srgbClr val="3760A0"/>
                </a:solidFill>
              </a:rPr>
              <a:t>Ответы на наиболее часто задаваемые вопросы</a:t>
            </a:r>
            <a:endParaRPr sz="1600" dirty="0">
              <a:solidFill>
                <a:srgbClr val="376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885" y="904429"/>
            <a:ext cx="8303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3760A0"/>
                </a:solidFill>
              </a:rPr>
              <a:t>5</a:t>
            </a:r>
            <a:r>
              <a:rPr lang="ru-RU" sz="1100" b="1" dirty="0" smtClean="0">
                <a:solidFill>
                  <a:srgbClr val="3760A0"/>
                </a:solidFill>
              </a:rPr>
              <a:t>. Ценовая категория. Что здесь указывать? </a:t>
            </a:r>
            <a:r>
              <a:rPr lang="ru-RU" sz="1100" b="1" dirty="0">
                <a:solidFill>
                  <a:schemeClr val="tx1"/>
                </a:solidFill>
              </a:rPr>
              <a:t>- Это варианты тарифа на электроэнергию гарантирующего поставщика. Ценовую категорию выбирает сам  потребитель, от правильно выбранной ценовой категории во много зависит конечная цена электроэнергии для потребителя.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Более подробная информация о каждой ценовой категории приложена во всплывающем окне напротив поля «Ценовая категория».</a:t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 </a:t>
            </a:r>
          </a:p>
          <a:p>
            <a:endParaRPr lang="ru-RU" sz="1100" b="1" dirty="0" smtClean="0">
              <a:solidFill>
                <a:schemeClr val="tx1"/>
              </a:solidFill>
            </a:endParaRPr>
          </a:p>
          <a:p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885" y="1969439"/>
            <a:ext cx="83034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3760A0"/>
                </a:solidFill>
              </a:rPr>
              <a:t>6. Если документ на 2 и более </a:t>
            </a:r>
            <a:r>
              <a:rPr lang="ru-RU" sz="1100" b="1" dirty="0" smtClean="0">
                <a:solidFill>
                  <a:srgbClr val="3760A0"/>
                </a:solidFill>
              </a:rPr>
              <a:t>листах, </a:t>
            </a:r>
            <a:r>
              <a:rPr lang="ru-RU" sz="1100" b="1" dirty="0">
                <a:solidFill>
                  <a:srgbClr val="3760A0"/>
                </a:solidFill>
              </a:rPr>
              <a:t>как его </a:t>
            </a:r>
            <a:r>
              <a:rPr lang="ru-RU" sz="1100" b="1" dirty="0" smtClean="0">
                <a:solidFill>
                  <a:srgbClr val="3760A0"/>
                </a:solidFill>
              </a:rPr>
              <a:t>приложить к заявке? </a:t>
            </a:r>
            <a:r>
              <a:rPr lang="ru-RU" sz="1100" b="1" dirty="0">
                <a:solidFill>
                  <a:schemeClr val="tx1"/>
                </a:solidFill>
              </a:rPr>
              <a:t>- В случае, если Ваши документы на 2х и более листах, то Вам необходимо все листы объединить в один файл, либо приложить файлы архивом. Вы можете приложить документы в следующих форматах – </a:t>
            </a:r>
            <a:r>
              <a:rPr lang="en-US" sz="1100" b="1" dirty="0">
                <a:solidFill>
                  <a:schemeClr val="tx1"/>
                </a:solidFill>
              </a:rPr>
              <a:t>doc, </a:t>
            </a:r>
            <a:r>
              <a:rPr lang="en-US" sz="1100" b="1" dirty="0" err="1">
                <a:solidFill>
                  <a:schemeClr val="tx1"/>
                </a:solidFill>
              </a:rPr>
              <a:t>docx</a:t>
            </a:r>
            <a:r>
              <a:rPr lang="en-US" sz="1100" b="1" dirty="0">
                <a:solidFill>
                  <a:schemeClr val="tx1"/>
                </a:solidFill>
              </a:rPr>
              <a:t>, </a:t>
            </a:r>
            <a:r>
              <a:rPr lang="en-US" sz="1100" b="1" dirty="0" err="1">
                <a:solidFill>
                  <a:schemeClr val="tx1"/>
                </a:solidFill>
              </a:rPr>
              <a:t>xls</a:t>
            </a:r>
            <a:r>
              <a:rPr lang="en-US" sz="1100" b="1" dirty="0">
                <a:solidFill>
                  <a:schemeClr val="tx1"/>
                </a:solidFill>
              </a:rPr>
              <a:t>, </a:t>
            </a:r>
            <a:r>
              <a:rPr lang="en-US" sz="1100" b="1" dirty="0" err="1">
                <a:solidFill>
                  <a:schemeClr val="tx1"/>
                </a:solidFill>
              </a:rPr>
              <a:t>xlsx</a:t>
            </a:r>
            <a:r>
              <a:rPr lang="en-US" sz="1100" b="1" dirty="0">
                <a:solidFill>
                  <a:schemeClr val="tx1"/>
                </a:solidFill>
              </a:rPr>
              <a:t>, </a:t>
            </a:r>
            <a:r>
              <a:rPr lang="en-US" sz="1100" b="1" dirty="0" err="1">
                <a:solidFill>
                  <a:schemeClr val="tx1"/>
                </a:solidFill>
              </a:rPr>
              <a:t>odt</a:t>
            </a:r>
            <a:r>
              <a:rPr lang="en-US" sz="1100" b="1" dirty="0">
                <a:solidFill>
                  <a:schemeClr val="tx1"/>
                </a:solidFill>
              </a:rPr>
              <a:t>, </a:t>
            </a:r>
            <a:r>
              <a:rPr lang="en-US" sz="1100" b="1" dirty="0" err="1">
                <a:solidFill>
                  <a:schemeClr val="tx1"/>
                </a:solidFill>
              </a:rPr>
              <a:t>ods</a:t>
            </a:r>
            <a:r>
              <a:rPr lang="en-US" sz="1100" b="1" dirty="0">
                <a:solidFill>
                  <a:schemeClr val="tx1"/>
                </a:solidFill>
              </a:rPr>
              <a:t>, pdf, </a:t>
            </a:r>
            <a:r>
              <a:rPr lang="en-US" sz="1100" b="1" dirty="0" err="1">
                <a:solidFill>
                  <a:schemeClr val="tx1"/>
                </a:solidFill>
              </a:rPr>
              <a:t>tif</a:t>
            </a:r>
            <a:r>
              <a:rPr lang="en-US" sz="1100" b="1" dirty="0">
                <a:solidFill>
                  <a:schemeClr val="tx1"/>
                </a:solidFill>
              </a:rPr>
              <a:t>, tiff, jpg, bmp, </a:t>
            </a:r>
            <a:r>
              <a:rPr lang="en-US" sz="1100" b="1" dirty="0" err="1">
                <a:solidFill>
                  <a:schemeClr val="tx1"/>
                </a:solidFill>
              </a:rPr>
              <a:t>png</a:t>
            </a:r>
            <a:r>
              <a:rPr lang="en-US" sz="1100" b="1" dirty="0">
                <a:solidFill>
                  <a:schemeClr val="tx1"/>
                </a:solidFill>
              </a:rPr>
              <a:t>, gif, txt, rtf, </a:t>
            </a:r>
            <a:r>
              <a:rPr lang="en-US" sz="1100" b="1" dirty="0" err="1">
                <a:solidFill>
                  <a:schemeClr val="tx1"/>
                </a:solidFill>
              </a:rPr>
              <a:t>rar</a:t>
            </a:r>
            <a:r>
              <a:rPr lang="en-US" sz="1100" b="1" dirty="0">
                <a:solidFill>
                  <a:schemeClr val="tx1"/>
                </a:solidFill>
              </a:rPr>
              <a:t>, zip.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885" y="2533775"/>
            <a:ext cx="83034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3760A0"/>
                </a:solidFill>
              </a:rPr>
              <a:t>7. Не понятны этапы исполнения заявки </a:t>
            </a:r>
            <a:r>
              <a:rPr lang="ru-RU" sz="1100" b="1" dirty="0">
                <a:solidFill>
                  <a:schemeClr val="tx1"/>
                </a:solidFill>
              </a:rPr>
              <a:t>- Вся работа по заявке отражается в Личном </a:t>
            </a:r>
            <a:r>
              <a:rPr lang="ru-RU" sz="1100" b="1" dirty="0" smtClean="0">
                <a:solidFill>
                  <a:schemeClr val="tx1"/>
                </a:solidFill>
              </a:rPr>
              <a:t>кабинете, </a:t>
            </a:r>
            <a:r>
              <a:rPr lang="ru-RU" sz="1100" b="1" dirty="0">
                <a:solidFill>
                  <a:schemeClr val="tx1"/>
                </a:solidFill>
              </a:rPr>
              <a:t>следите за изменениями статусов. Полное описание всех </a:t>
            </a:r>
            <a:r>
              <a:rPr lang="ru-RU" sz="1100" b="1" dirty="0" smtClean="0">
                <a:solidFill>
                  <a:schemeClr val="tx1"/>
                </a:solidFill>
              </a:rPr>
              <a:t>этапов рассмотрения заявки и выполнения заключенного договора </a:t>
            </a:r>
            <a:r>
              <a:rPr lang="ru-RU" sz="1100" b="1" dirty="0">
                <a:solidFill>
                  <a:schemeClr val="tx1"/>
                </a:solidFill>
              </a:rPr>
              <a:t>смотрите в «</a:t>
            </a:r>
            <a:r>
              <a:rPr lang="ru-RU" sz="1100" b="1" dirty="0">
                <a:solidFill>
                  <a:schemeClr val="tx1"/>
                </a:solidFill>
                <a:hlinkClick r:id="rId2" action="ppaction://hlinksldjump"/>
              </a:rPr>
              <a:t>4 </a:t>
            </a:r>
            <a:r>
              <a:rPr lang="ru-RU" sz="1100" b="1" dirty="0" smtClean="0">
                <a:solidFill>
                  <a:schemeClr val="tx1"/>
                </a:solidFill>
                <a:hlinkClick r:id="rId2" action="ppaction://hlinksldjump"/>
              </a:rPr>
              <a:t>шаг. Заключите </a:t>
            </a:r>
            <a:r>
              <a:rPr lang="ru-RU" sz="1100" b="1" dirty="0">
                <a:solidFill>
                  <a:schemeClr val="tx1"/>
                </a:solidFill>
                <a:hlinkClick r:id="rId2" action="ppaction://hlinksldjump"/>
              </a:rPr>
              <a:t>договор и выполните его </a:t>
            </a:r>
            <a:r>
              <a:rPr lang="ru-RU" sz="1100" b="1" dirty="0" smtClean="0">
                <a:solidFill>
                  <a:schemeClr val="tx1"/>
                </a:solidFill>
                <a:hlinkClick r:id="rId2" action="ppaction://hlinksldjump"/>
              </a:rPr>
              <a:t>условия</a:t>
            </a:r>
            <a:r>
              <a:rPr lang="ru-RU" sz="1100" b="1" dirty="0" smtClean="0">
                <a:solidFill>
                  <a:schemeClr val="tx1"/>
                </a:solidFill>
              </a:rPr>
              <a:t>» данной инструкции.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885" y="3160466"/>
            <a:ext cx="83034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3760A0"/>
                </a:solidFill>
              </a:rPr>
              <a:t>8</a:t>
            </a:r>
            <a:r>
              <a:rPr lang="ru-RU" sz="1100" b="1" dirty="0">
                <a:solidFill>
                  <a:srgbClr val="3760A0"/>
                </a:solidFill>
              </a:rPr>
              <a:t>. Где можно посмотреть замечания по заявке в ЛК, </a:t>
            </a:r>
            <a:r>
              <a:rPr lang="ru-RU" sz="1100" b="1" dirty="0" smtClean="0">
                <a:solidFill>
                  <a:srgbClr val="3760A0"/>
                </a:solidFill>
              </a:rPr>
              <a:t>когда присваивается статус «</a:t>
            </a:r>
            <a:r>
              <a:rPr lang="ru-RU" sz="1100" b="1" dirty="0">
                <a:solidFill>
                  <a:srgbClr val="3760A0"/>
                </a:solidFill>
              </a:rPr>
              <a:t>Заявка отложена, получение недостающих </a:t>
            </a:r>
            <a:r>
              <a:rPr lang="ru-RU" sz="1100" b="1" dirty="0" smtClean="0">
                <a:solidFill>
                  <a:srgbClr val="3760A0"/>
                </a:solidFill>
              </a:rPr>
              <a:t>сведений»? </a:t>
            </a:r>
            <a:r>
              <a:rPr lang="ru-RU" sz="1100" b="1" dirty="0" smtClean="0">
                <a:solidFill>
                  <a:schemeClr val="tx1"/>
                </a:solidFill>
              </a:rPr>
              <a:t>– В случае если заявке присвоен статус </a:t>
            </a:r>
            <a:r>
              <a:rPr lang="ru-RU" sz="1100" b="1" dirty="0">
                <a:solidFill>
                  <a:schemeClr val="tx1"/>
                </a:solidFill>
              </a:rPr>
              <a:t>«Заявка отложена, получение недостающих сведений» </a:t>
            </a:r>
            <a:r>
              <a:rPr lang="ru-RU" sz="1100" b="1" dirty="0" smtClean="0">
                <a:solidFill>
                  <a:schemeClr val="tx1"/>
                </a:solidFill>
              </a:rPr>
              <a:t>- это означает, что </a:t>
            </a:r>
            <a:r>
              <a:rPr lang="ru-RU" sz="1100" b="1" dirty="0">
                <a:solidFill>
                  <a:schemeClr val="tx1"/>
                </a:solidFill>
              </a:rPr>
              <a:t>заявка не принята, Вам необходимо устранить замечания. Замечания отражены в разделе </a:t>
            </a:r>
            <a:r>
              <a:rPr lang="ru-RU" sz="1100" b="1" dirty="0" smtClean="0">
                <a:solidFill>
                  <a:schemeClr val="tx1"/>
                </a:solidFill>
              </a:rPr>
              <a:t>«Исполнение </a:t>
            </a:r>
            <a:r>
              <a:rPr lang="ru-RU" sz="1100" b="1" dirty="0">
                <a:solidFill>
                  <a:schemeClr val="tx1"/>
                </a:solidFill>
              </a:rPr>
              <a:t>заявки</a:t>
            </a:r>
            <a:r>
              <a:rPr lang="ru-RU" sz="1100" b="1" dirty="0" smtClean="0">
                <a:solidFill>
                  <a:schemeClr val="tx1"/>
                </a:solidFill>
              </a:rPr>
              <a:t>». Пролистайте </a:t>
            </a:r>
            <a:r>
              <a:rPr lang="ru-RU" sz="1100" b="1" dirty="0">
                <a:solidFill>
                  <a:schemeClr val="tx1"/>
                </a:solidFill>
              </a:rPr>
              <a:t>до блока </a:t>
            </a:r>
            <a:r>
              <a:rPr lang="ru-RU" sz="1100" b="1" dirty="0" smtClean="0">
                <a:solidFill>
                  <a:schemeClr val="tx1"/>
                </a:solidFill>
              </a:rPr>
              <a:t>«Уведомление </a:t>
            </a:r>
            <a:r>
              <a:rPr lang="ru-RU" sz="1100" b="1" dirty="0">
                <a:solidFill>
                  <a:schemeClr val="tx1"/>
                </a:solidFill>
              </a:rPr>
              <a:t>о некомплектности заявки</a:t>
            </a:r>
            <a:r>
              <a:rPr lang="ru-RU" sz="1100" b="1" dirty="0" smtClean="0">
                <a:solidFill>
                  <a:schemeClr val="tx1"/>
                </a:solidFill>
              </a:rPr>
              <a:t>» в данном блоке указываются замечания, которые указаны специалистами. Также замечания </a:t>
            </a:r>
            <a:r>
              <a:rPr lang="ru-RU" sz="1100" b="1" dirty="0">
                <a:solidFill>
                  <a:schemeClr val="tx1"/>
                </a:solidFill>
              </a:rPr>
              <a:t>дополнительно </a:t>
            </a:r>
            <a:r>
              <a:rPr lang="ru-RU" sz="1100" b="1" dirty="0" smtClean="0">
                <a:solidFill>
                  <a:schemeClr val="tx1"/>
                </a:solidFill>
              </a:rPr>
              <a:t>направляются </a:t>
            </a:r>
            <a:r>
              <a:rPr lang="ru-RU" sz="1100" b="1" dirty="0">
                <a:solidFill>
                  <a:schemeClr val="tx1"/>
                </a:solidFill>
              </a:rPr>
              <a:t>выбранным Вами в заявке способом (как правило на электронную почту).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3885" y="4099185"/>
            <a:ext cx="8303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3760A0"/>
                </a:solidFill>
              </a:rPr>
              <a:t>9. Как подписать Договор? </a:t>
            </a:r>
            <a:r>
              <a:rPr lang="ru-RU" sz="1100" b="1" dirty="0">
                <a:solidFill>
                  <a:schemeClr val="tx1"/>
                </a:solidFill>
              </a:rPr>
              <a:t>- Договор между сетевой организацией и заявителями заключается путем направления заявителю выставляемого сетевой организацией счета для внесения платы (части платы) за технологическое присоединение и оплаты заявителем указанного счета.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Счёт размещен в раздел «Оплата» - на его оплату по договору отводится 5 рабочих дней.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8" y="1627704"/>
            <a:ext cx="3369620" cy="3157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12042" y="6377985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12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167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8822812" y="296570"/>
            <a:ext cx="4781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565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5" name="Прямоугольник 1"/>
          <p:cNvSpPr txBox="1"/>
          <p:nvPr/>
        </p:nvSpPr>
        <p:spPr>
          <a:xfrm>
            <a:off x="748359" y="412733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6" name="Прямоугольник 1"/>
          <p:cNvSpPr txBox="1"/>
          <p:nvPr/>
        </p:nvSpPr>
        <p:spPr>
          <a:xfrm>
            <a:off x="2306835" y="412733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7" name="тыс. человек"/>
          <p:cNvSpPr txBox="1"/>
          <p:nvPr/>
        </p:nvSpPr>
        <p:spPr>
          <a:xfrm>
            <a:off x="762160" y="4503985"/>
            <a:ext cx="9239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endParaRPr dirty="0"/>
          </a:p>
        </p:txBody>
      </p:sp>
      <p:sp>
        <p:nvSpPr>
          <p:cNvPr id="449" name="Прямоугольник 1"/>
          <p:cNvSpPr txBox="1"/>
          <p:nvPr/>
        </p:nvSpPr>
        <p:spPr>
          <a:xfrm flipH="1">
            <a:off x="854556" y="5826418"/>
            <a:ext cx="11099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1EA117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51" name="млн км"/>
          <p:cNvSpPr txBox="1"/>
          <p:nvPr/>
        </p:nvSpPr>
        <p:spPr>
          <a:xfrm>
            <a:off x="774860" y="5246795"/>
            <a:ext cx="187080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endParaRPr dirty="0"/>
          </a:p>
        </p:txBody>
      </p:sp>
      <p:sp>
        <p:nvSpPr>
          <p:cNvPr id="452" name="тыс. шт  количество подстанций"/>
          <p:cNvSpPr txBox="1"/>
          <p:nvPr/>
        </p:nvSpPr>
        <p:spPr>
          <a:xfrm>
            <a:off x="2361996" y="2026763"/>
            <a:ext cx="4293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endParaRPr dirty="0"/>
          </a:p>
        </p:txBody>
      </p:sp>
      <p:sp>
        <p:nvSpPr>
          <p:cNvPr id="14" name="TextBox 4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Регистрация в личном кабинете Портал-ТП.РФ</a:t>
            </a:r>
            <a:endParaRPr sz="1600" dirty="0">
              <a:solidFill>
                <a:srgbClr val="376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224" y="850455"/>
            <a:ext cx="4175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1</a:t>
            </a:r>
            <a:r>
              <a:rPr lang="ru-RU" sz="1200" b="1" dirty="0" smtClean="0">
                <a:solidFill>
                  <a:srgbClr val="3760A0"/>
                </a:solidFill>
                <a:latin typeface="+mn-lt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Зайдите на Портал Электросетевых Услуг (</a:t>
            </a:r>
            <a:r>
              <a:rPr lang="en-US" sz="1200" b="1" dirty="0">
                <a:solidFill>
                  <a:schemeClr val="tx1"/>
                </a:solidFill>
                <a:latin typeface="+mn-lt"/>
                <a:hlinkClick r:id="rId3"/>
              </a:rPr>
              <a:t>https://</a:t>
            </a:r>
            <a:r>
              <a:rPr lang="ru-RU" sz="1200" b="1" dirty="0">
                <a:solidFill>
                  <a:schemeClr val="tx1"/>
                </a:solidFill>
                <a:latin typeface="+mn-lt"/>
                <a:hlinkClick r:id="rId3"/>
              </a:rPr>
              <a:t>портал-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hlinkClick r:id="rId3"/>
              </a:rPr>
              <a:t>тп.рф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hlinkClick r:id="rId3"/>
              </a:rPr>
              <a:t>/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) и нажмите на кнопку «Личный кабинет»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946" y="3091555"/>
            <a:ext cx="4178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2.</a:t>
            </a:r>
            <a:r>
              <a:rPr lang="ru-RU" sz="12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Внизу открывшегося окна нажмите «Зарегистрироваться»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3"/>
          <a:stretch/>
        </p:blipFill>
        <p:spPr>
          <a:xfrm>
            <a:off x="565986" y="1575278"/>
            <a:ext cx="3536970" cy="700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6" y="2354033"/>
            <a:ext cx="3536970" cy="581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7" y="3614775"/>
            <a:ext cx="1744475" cy="256416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472249" y="848766"/>
            <a:ext cx="4530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3.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Заполните свои данные в форме регистрации, примите условия Пользовательского соглашения Портала Электросетевых Услуг, согласие на обработку персональных данных Оператором Портала электросетевых услуг и нажмите на кнопку «Зарегистрироваться». 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62" y="1880605"/>
            <a:ext cx="2345499" cy="438559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822812" y="6405773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1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26080" y="6388577"/>
            <a:ext cx="1263535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8" action="ppaction://hlinksldjump"/>
              </a:rPr>
              <a:t>Назад к шагам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72248" y="6393788"/>
            <a:ext cx="1396537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hlinkClick r:id="rId9" action="ppaction://hlinksldjump"/>
              </a:rPr>
              <a:t>Следующий шаг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972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8822812" y="296570"/>
            <a:ext cx="4781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565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5" name="Прямоугольник 1"/>
          <p:cNvSpPr txBox="1"/>
          <p:nvPr/>
        </p:nvSpPr>
        <p:spPr>
          <a:xfrm>
            <a:off x="748359" y="412733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6" name="Прямоугольник 1"/>
          <p:cNvSpPr txBox="1"/>
          <p:nvPr/>
        </p:nvSpPr>
        <p:spPr>
          <a:xfrm>
            <a:off x="2306835" y="412733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7" name="тыс. человек"/>
          <p:cNvSpPr txBox="1"/>
          <p:nvPr/>
        </p:nvSpPr>
        <p:spPr>
          <a:xfrm>
            <a:off x="762160" y="4503985"/>
            <a:ext cx="9239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endParaRPr dirty="0"/>
          </a:p>
        </p:txBody>
      </p:sp>
      <p:sp>
        <p:nvSpPr>
          <p:cNvPr id="449" name="Прямоугольник 1"/>
          <p:cNvSpPr txBox="1"/>
          <p:nvPr/>
        </p:nvSpPr>
        <p:spPr>
          <a:xfrm>
            <a:off x="748359" y="487014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1EA117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51" name="млн км"/>
          <p:cNvSpPr txBox="1"/>
          <p:nvPr/>
        </p:nvSpPr>
        <p:spPr>
          <a:xfrm>
            <a:off x="774860" y="5246795"/>
            <a:ext cx="9239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endParaRPr dirty="0"/>
          </a:p>
        </p:txBody>
      </p:sp>
      <p:sp>
        <p:nvSpPr>
          <p:cNvPr id="452" name="тыс. шт  количество подстанций"/>
          <p:cNvSpPr txBox="1"/>
          <p:nvPr/>
        </p:nvSpPr>
        <p:spPr>
          <a:xfrm>
            <a:off x="2361996" y="2026763"/>
            <a:ext cx="4293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endParaRPr dirty="0"/>
          </a:p>
        </p:txBody>
      </p:sp>
      <p:sp>
        <p:nvSpPr>
          <p:cNvPr id="12" name="TextBox 4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Заполнение профиля личного кабинета</a:t>
            </a:r>
            <a:endParaRPr sz="1600" dirty="0">
              <a:solidFill>
                <a:srgbClr val="376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823" y="909952"/>
            <a:ext cx="3974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1.</a:t>
            </a:r>
            <a:r>
              <a:rPr lang="ru-RU" sz="12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Сразу после нажатия на кнопку «Зарегистрироваться» открывается профиль личного кабинета. Для начала заполнения профиля необходимо выбрать вид категории потребителя.  </a:t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2" y="3061083"/>
            <a:ext cx="3675441" cy="3193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6" y="1796620"/>
            <a:ext cx="2286627" cy="9892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40649" y="909952"/>
            <a:ext cx="39746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2.</a:t>
            </a:r>
            <a:r>
              <a:rPr lang="ru-RU" sz="12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После выбора категории потребителя в профиле появятся вкладки с полями, которые необходимо заполнить</a:t>
            </a:r>
            <a:r>
              <a:rPr lang="ru-RU" sz="1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(Общие</a:t>
            </a:r>
            <a:r>
              <a:rPr lang="ru-RU" sz="1200" b="1" dirty="0">
                <a:solidFill>
                  <a:schemeClr val="tx1"/>
                </a:solidFill>
                <a:latin typeface="+mn-lt"/>
              </a:rPr>
              <a:t>;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 Документ, удостоверяющий личность; Адрес места регистрации; Адрес места жительства; Почтовый адрес) </a:t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40649" y="2612084"/>
            <a:ext cx="397466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3.</a:t>
            </a:r>
            <a:r>
              <a:rPr lang="ru-RU" sz="12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Далее необходимо подтвердить указанный адрес электронной почты и номер телефона. Для подтверждения необходимо нажать на кнопки «Нажмите для подтверждения»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19" y="1989242"/>
            <a:ext cx="3480542" cy="642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48" y="3427984"/>
            <a:ext cx="3889075" cy="50579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588879" y="4447057"/>
            <a:ext cx="397466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</a:t>
            </a:r>
            <a:r>
              <a:rPr lang="ru-RU" sz="1600" b="1" dirty="0">
                <a:solidFill>
                  <a:srgbClr val="3760A0"/>
                </a:solidFill>
                <a:latin typeface="+mn-lt"/>
              </a:rPr>
              <a:t>4</a:t>
            </a:r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.</a:t>
            </a:r>
            <a:r>
              <a:rPr lang="ru-RU" sz="12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После заполнения всех обязательных полей профиля личного кабинета для сохранения данных необходимо нажать на кнопку «Сохранить». После этого откроется доступ ко всем сервисам Портала. 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88" y="5246795"/>
            <a:ext cx="2994186" cy="92030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848148" y="3974151"/>
            <a:ext cx="397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Подтверждение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E-mail 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и номера телефона обязательно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79" y="3952311"/>
            <a:ext cx="259269" cy="517691"/>
          </a:xfrm>
          <a:prstGeom prst="rect">
            <a:avLst/>
          </a:prstGeom>
        </p:spPr>
      </p:pic>
      <p:sp>
        <p:nvSpPr>
          <p:cNvPr id="20" name="Стрелка вниз 19"/>
          <p:cNvSpPr/>
          <p:nvPr/>
        </p:nvSpPr>
        <p:spPr>
          <a:xfrm>
            <a:off x="1410957" y="2873838"/>
            <a:ext cx="318090" cy="1108292"/>
          </a:xfrm>
          <a:prstGeom prst="downArrow">
            <a:avLst>
              <a:gd name="adj1" fmla="val 59741"/>
              <a:gd name="adj2" fmla="val 50000"/>
            </a:avLst>
          </a:prstGeom>
          <a:solidFill>
            <a:srgbClr val="3760A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822812" y="6405773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760A0"/>
                </a:solidFill>
                <a:latin typeface="+mn-lt"/>
              </a:rPr>
              <a:t>2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2794976" y="6405773"/>
            <a:ext cx="1354975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9" action="ppaction://hlinksldjump"/>
              </a:rPr>
              <a:t>Назад к шагам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72248" y="6393788"/>
            <a:ext cx="1396537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hlinkClick r:id="rId10" action="ppaction://hlinksldjump"/>
              </a:rPr>
              <a:t>Следующий шаг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860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8822812" y="296570"/>
            <a:ext cx="4781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565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5" name="Прямоугольник 1"/>
          <p:cNvSpPr txBox="1"/>
          <p:nvPr/>
        </p:nvSpPr>
        <p:spPr>
          <a:xfrm>
            <a:off x="748359" y="412733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6" name="Прямоугольник 1"/>
          <p:cNvSpPr txBox="1"/>
          <p:nvPr/>
        </p:nvSpPr>
        <p:spPr>
          <a:xfrm>
            <a:off x="2306835" y="412733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7" name="тыс. человек"/>
          <p:cNvSpPr txBox="1"/>
          <p:nvPr/>
        </p:nvSpPr>
        <p:spPr>
          <a:xfrm>
            <a:off x="762160" y="4503985"/>
            <a:ext cx="9239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endParaRPr dirty="0"/>
          </a:p>
        </p:txBody>
      </p:sp>
      <p:sp>
        <p:nvSpPr>
          <p:cNvPr id="449" name="Прямоугольник 1"/>
          <p:cNvSpPr txBox="1"/>
          <p:nvPr/>
        </p:nvSpPr>
        <p:spPr>
          <a:xfrm>
            <a:off x="748359" y="487014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1EA117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51" name="млн км"/>
          <p:cNvSpPr txBox="1"/>
          <p:nvPr/>
        </p:nvSpPr>
        <p:spPr>
          <a:xfrm>
            <a:off x="774860" y="5246795"/>
            <a:ext cx="9239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endParaRPr dirty="0"/>
          </a:p>
        </p:txBody>
      </p:sp>
      <p:sp>
        <p:nvSpPr>
          <p:cNvPr id="452" name="тыс. шт  количество подстанций"/>
          <p:cNvSpPr txBox="1"/>
          <p:nvPr/>
        </p:nvSpPr>
        <p:spPr>
          <a:xfrm>
            <a:off x="2361996" y="2026763"/>
            <a:ext cx="4293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endParaRPr dirty="0"/>
          </a:p>
        </p:txBody>
      </p:sp>
      <p:sp>
        <p:nvSpPr>
          <p:cNvPr id="12" name="TextBox 4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Подача заявки на технологическое присоединение</a:t>
            </a:r>
            <a:endParaRPr sz="1600" dirty="0">
              <a:solidFill>
                <a:srgbClr val="376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823" y="909952"/>
            <a:ext cx="397466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1.</a:t>
            </a:r>
            <a:r>
              <a:rPr lang="ru-RU" sz="12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Для подачи заявки на технологическое присоединение</a:t>
            </a:r>
            <a:r>
              <a:rPr lang="ru-RU" sz="1100" b="1" dirty="0">
                <a:solidFill>
                  <a:schemeClr val="tx1"/>
                </a:solidFill>
              </a:rPr>
              <a:t> в личном кабинете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 необходимо:</a:t>
            </a:r>
            <a:br>
              <a:rPr lang="ru-RU" sz="11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1)  </a:t>
            </a:r>
            <a:r>
              <a:rPr lang="ru-RU" sz="1100" b="1" dirty="0">
                <a:solidFill>
                  <a:schemeClr val="tx1"/>
                </a:solidFill>
                <a:latin typeface="+mn-lt"/>
              </a:rPr>
              <a:t>З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айти в раздел «Услуги – Подключение к    электросетям»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74" y="1661377"/>
            <a:ext cx="1145259" cy="9992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2222" y="2607218"/>
            <a:ext cx="39746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)  В открывшемся окне необходимо выбрать вид заявки: Технологическое присоединение и нажать на кнопку «Подать заявку»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72" y="3142176"/>
            <a:ext cx="1145259" cy="11101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1822" y="4096821"/>
            <a:ext cx="3965063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2</a:t>
            </a:r>
            <a:r>
              <a:rPr lang="ru-RU" sz="1400" b="1" dirty="0" smtClean="0">
                <a:solidFill>
                  <a:srgbClr val="3760A0"/>
                </a:solidFill>
                <a:latin typeface="+mn-lt"/>
              </a:rPr>
              <a:t>.</a:t>
            </a:r>
            <a:r>
              <a:rPr lang="ru-RU" sz="11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Вкладка   «Заявитель»  заполнена   автоматически данными   из    профиля   личного   кабинета.             Проверьте правильность заполнения данных и переходите к следующему шагу.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8" y="4999103"/>
            <a:ext cx="3157158" cy="170918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096886" y="909952"/>
            <a:ext cx="48808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3.</a:t>
            </a:r>
            <a:r>
              <a:rPr lang="ru-RU" sz="12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На вкладке «Вид присоединения» необходимо выбрать тип присоединения: Временное присоединение или присоединение по постоянной схеме. После выбора типа присоединения появляется поле «Причина обращения», в котором необходимо выбрать причину. При подключении нового объекта необходимо выбрать «Новое присоединение». </a:t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46" y="2180651"/>
            <a:ext cx="4210227" cy="109154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120181" y="3272192"/>
            <a:ext cx="4857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4.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На вкладке «</a:t>
            </a:r>
            <a:r>
              <a:rPr lang="ru-RU" sz="1100" b="1" dirty="0" err="1" smtClean="0">
                <a:solidFill>
                  <a:schemeClr val="tx1"/>
                </a:solidFill>
                <a:latin typeface="+mn-lt"/>
              </a:rPr>
              <a:t>Энергопринимающие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 устройства» необходимо заполнить:</a:t>
            </a:r>
          </a:p>
          <a:p>
            <a:pPr marL="228600" indent="-228600" algn="just">
              <a:buAutoNum type="arabicParenR"/>
            </a:pP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В поле «Наименование устройств» укажите электроустановку. Например: Электроустановка жилого дома, электроустановка магазина и т.д. </a:t>
            </a:r>
          </a:p>
          <a:p>
            <a:pPr marL="228600" indent="-228600" algn="just">
              <a:buAutoNum type="arabicParenR"/>
            </a:pP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В поле «Тип местности» укажите местность, которой находится объект подключения (Городская или сельская);</a:t>
            </a:r>
          </a:p>
          <a:p>
            <a:pPr marL="228600" indent="-228600" algn="just">
              <a:buAutoNum type="arabicParenR"/>
            </a:pPr>
            <a:r>
              <a:rPr lang="ru-RU" sz="1100" b="1" dirty="0">
                <a:solidFill>
                  <a:schemeClr val="tx1"/>
                </a:solidFill>
                <a:latin typeface="+mn-lt"/>
              </a:rPr>
              <a:t>В поле «Кадастровый номер земельного участка (помещения, здания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)» укажите кадастровый номер земельного участка в соответствии с правоустанавливающими документами на собственность. </a:t>
            </a:r>
          </a:p>
          <a:p>
            <a:pPr marL="228600" indent="-228600" algn="just">
              <a:buAutoNum type="arabicParenR"/>
            </a:pPr>
            <a:r>
              <a:rPr lang="ru-RU" sz="1100" b="1" dirty="0">
                <a:solidFill>
                  <a:schemeClr val="tx1"/>
                </a:solidFill>
                <a:latin typeface="+mn-lt"/>
              </a:rPr>
              <a:t>В поле «Местоположение устройства совпадает с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» укажите вариант ответа из предложенных. В случае, если адрес подключаемого объекта не совпадает ни с одним из указанных в профиле адресов, то в этом случае необходимо </a:t>
            </a:r>
            <a:r>
              <a:rPr lang="ru-RU" sz="1100" b="1" dirty="0">
                <a:solidFill>
                  <a:schemeClr val="tx1"/>
                </a:solidFill>
                <a:latin typeface="+mn-lt"/>
              </a:rPr>
              <a:t>выбрать вариант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«Не </a:t>
            </a:r>
            <a:r>
              <a:rPr lang="ru-RU" sz="1100" b="1" dirty="0">
                <a:solidFill>
                  <a:schemeClr val="tx1"/>
                </a:solidFill>
                <a:latin typeface="+mn-lt"/>
              </a:rPr>
              <a:t>совпадает ни с одним из адресов заявителя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» и внести адрес объекта вручную в полном соответствии с правоустанавливающим документом.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22812" y="6405773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760A0"/>
                </a:solidFill>
                <a:latin typeface="+mn-lt"/>
              </a:rPr>
              <a:t>3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1" name="Скругленный прямоугольник 20">
            <a:hlinkClick r:id="rId7" action="ppaction://hlinksldjump"/>
          </p:cNvPr>
          <p:cNvSpPr/>
          <p:nvPr/>
        </p:nvSpPr>
        <p:spPr>
          <a:xfrm>
            <a:off x="3801119" y="6403810"/>
            <a:ext cx="1132254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7" action="ppaction://hlinksldjump"/>
              </a:rPr>
              <a:t>Далее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019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8822812" y="296570"/>
            <a:ext cx="4781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565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5" name="Прямоугольник 1"/>
          <p:cNvSpPr txBox="1"/>
          <p:nvPr/>
        </p:nvSpPr>
        <p:spPr>
          <a:xfrm>
            <a:off x="748359" y="412733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6" name="Прямоугольник 1"/>
          <p:cNvSpPr txBox="1"/>
          <p:nvPr/>
        </p:nvSpPr>
        <p:spPr>
          <a:xfrm>
            <a:off x="2306835" y="4127339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47" name="тыс. человек"/>
          <p:cNvSpPr txBox="1"/>
          <p:nvPr/>
        </p:nvSpPr>
        <p:spPr>
          <a:xfrm>
            <a:off x="762160" y="4503985"/>
            <a:ext cx="9239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endParaRPr dirty="0"/>
          </a:p>
        </p:txBody>
      </p:sp>
      <p:sp>
        <p:nvSpPr>
          <p:cNvPr id="449" name="Прямоугольник 1"/>
          <p:cNvSpPr txBox="1"/>
          <p:nvPr/>
        </p:nvSpPr>
        <p:spPr>
          <a:xfrm flipH="1">
            <a:off x="854556" y="5826418"/>
            <a:ext cx="11099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2800">
                <a:solidFill>
                  <a:srgbClr val="1EA117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451" name="млн км"/>
          <p:cNvSpPr txBox="1"/>
          <p:nvPr/>
        </p:nvSpPr>
        <p:spPr>
          <a:xfrm>
            <a:off x="774860" y="5246795"/>
            <a:ext cx="187080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endParaRPr dirty="0"/>
          </a:p>
        </p:txBody>
      </p:sp>
      <p:sp>
        <p:nvSpPr>
          <p:cNvPr id="452" name="тыс. шт  количество подстанций"/>
          <p:cNvSpPr txBox="1"/>
          <p:nvPr/>
        </p:nvSpPr>
        <p:spPr>
          <a:xfrm>
            <a:off x="2361996" y="2026763"/>
            <a:ext cx="429332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0238">
              <a:spcBef>
                <a:spcPts val="600"/>
              </a:spcBef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endParaRPr dirty="0"/>
          </a:p>
        </p:txBody>
      </p:sp>
      <p:sp>
        <p:nvSpPr>
          <p:cNvPr id="14" name="TextBox 4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Подача заявки на технологическое присоединение</a:t>
            </a:r>
            <a:endParaRPr sz="1600" dirty="0">
              <a:solidFill>
                <a:srgbClr val="376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" y="927587"/>
            <a:ext cx="3544532" cy="211229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2256" y="2989786"/>
            <a:ext cx="408048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5) В </a:t>
            </a:r>
            <a:r>
              <a:rPr lang="ru-RU" sz="1100" b="1" dirty="0">
                <a:solidFill>
                  <a:schemeClr val="tx1"/>
                </a:solidFill>
                <a:latin typeface="+mn-lt"/>
              </a:rPr>
              <a:t>поле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«Максимальная </a:t>
            </a:r>
            <a:r>
              <a:rPr lang="ru-RU" sz="1100" b="1" dirty="0">
                <a:solidFill>
                  <a:schemeClr val="tx1"/>
                </a:solidFill>
                <a:latin typeface="+mn-lt"/>
              </a:rPr>
              <a:t>мощность устройств (всего),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кВт» указывается максимальная мощность энергопринимающих устройств всего: присоединяемых по данной заявке и ранее присоединенных (если были присоединены ранее).</a:t>
            </a:r>
            <a:br>
              <a:rPr lang="ru-RU" sz="11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6) В поле «При напряжении» необходимо выбрать уровень напряжения в сети переменного тока в точке присоединения (для подключения частного дома необходимо выбрать 0,22 </a:t>
            </a:r>
            <a:r>
              <a:rPr lang="ru-RU" sz="1100" b="1" dirty="0" err="1" smtClean="0">
                <a:solidFill>
                  <a:schemeClr val="tx1"/>
                </a:solidFill>
                <a:latin typeface="+mn-lt"/>
              </a:rPr>
              <a:t>кВ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 или 0,4 </a:t>
            </a:r>
            <a:r>
              <a:rPr lang="ru-RU" sz="1100" b="1" dirty="0" err="1" smtClean="0">
                <a:solidFill>
                  <a:schemeClr val="tx1"/>
                </a:solidFill>
                <a:latin typeface="+mn-lt"/>
              </a:rPr>
              <a:t>кВ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).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7) В поле «Категория надежности» необходимо выбрать категорию подключения. Для подключения частного дома необходимо выбрать </a:t>
            </a:r>
            <a:r>
              <a:rPr lang="en-US" sz="1100" b="1" dirty="0" smtClean="0">
                <a:solidFill>
                  <a:schemeClr val="tx1"/>
                </a:solidFill>
                <a:latin typeface="+mn-lt"/>
              </a:rPr>
              <a:t>III-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ю категорию надежности.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8) В поле «Характер нагрузки» необходимо выбрать категорию нагрузки. Для подключения частного дома необходимо выбрать категорию - «Бытовая».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9</a:t>
            </a:r>
            <a:r>
              <a:rPr lang="ru-RU" sz="1100" b="1" dirty="0">
                <a:solidFill>
                  <a:schemeClr val="tx1"/>
                </a:solidFill>
                <a:latin typeface="+mn-lt"/>
              </a:rPr>
              <a:t>) В поле «Сроки проектирования и поэтапного ввода в эксплуатацию объекта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» необходимо указать планируемые даты проектирования и введения в эксплуатацию объекта. Данная информация вводится в поля после нажатия на кнопку «+».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58" y="932436"/>
            <a:ext cx="3130900" cy="20204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87445" y="2838259"/>
            <a:ext cx="3974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760A0"/>
                </a:solidFill>
                <a:latin typeface="+mn-lt"/>
              </a:rPr>
              <a:t>Шаг 5.</a:t>
            </a:r>
            <a:r>
              <a:rPr lang="ru-RU" sz="1200" b="1" dirty="0" smtClean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100" b="1" dirty="0">
                <a:solidFill>
                  <a:schemeClr val="tx1"/>
                </a:solidFill>
              </a:rPr>
              <a:t>На вкладке </a:t>
            </a:r>
            <a:r>
              <a:rPr lang="ru-RU" sz="1100" b="1" dirty="0" smtClean="0">
                <a:solidFill>
                  <a:schemeClr val="tx1"/>
                </a:solidFill>
              </a:rPr>
              <a:t>«</a:t>
            </a:r>
            <a:r>
              <a:rPr lang="ru-RU" sz="1100" b="1" dirty="0" err="1" smtClean="0">
                <a:solidFill>
                  <a:schemeClr val="tx1"/>
                </a:solidFill>
              </a:rPr>
              <a:t>Энергосбытовая</a:t>
            </a:r>
            <a:r>
              <a:rPr lang="ru-RU" sz="1100" b="1" dirty="0" smtClean="0">
                <a:solidFill>
                  <a:schemeClr val="tx1"/>
                </a:solidFill>
              </a:rPr>
              <a:t> организация» необходимо заполнить наименование гарантирующего поставщика из выпадающего списка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, выбрать вид договора (для подключения частного дома – договор энергоснабжения), выбрать ценовую категорию.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83" y="3796350"/>
            <a:ext cx="3516418" cy="260942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822812" y="6405773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760A0"/>
                </a:solidFill>
                <a:latin typeface="+mn-lt"/>
              </a:rPr>
              <a:t>4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96590" y="6392158"/>
            <a:ext cx="1132254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" action="ppaction://hlinkshowjump?jump=nextslide"/>
              </a:rPr>
              <a:t>Далее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486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951" y="858789"/>
            <a:ext cx="40314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3760A0"/>
                </a:solidFill>
                <a:latin typeface="+mn-lt"/>
              </a:rPr>
              <a:t>Шаг 6.</a:t>
            </a:r>
            <a:r>
              <a:rPr lang="ru-RU" sz="1100" b="1" dirty="0" smtClean="0">
                <a:solidFill>
                  <a:srgbClr val="3760A0"/>
                </a:solidFill>
              </a:rPr>
              <a:t> </a:t>
            </a:r>
            <a:r>
              <a:rPr lang="ru-RU" sz="1100" b="1" dirty="0">
                <a:solidFill>
                  <a:schemeClr val="tx1"/>
                </a:solidFill>
              </a:rPr>
              <a:t>На вкладке </a:t>
            </a:r>
            <a:r>
              <a:rPr lang="ru-RU" sz="1100" b="1" dirty="0" smtClean="0">
                <a:solidFill>
                  <a:schemeClr val="tx1"/>
                </a:solidFill>
              </a:rPr>
              <a:t>«Прочие сведения» </a:t>
            </a:r>
            <a:r>
              <a:rPr lang="ru-RU" sz="1100" b="1" dirty="0">
                <a:solidFill>
                  <a:schemeClr val="tx1"/>
                </a:solidFill>
              </a:rPr>
              <a:t>необходимо </a:t>
            </a:r>
            <a:r>
              <a:rPr lang="ru-RU" sz="1100" b="1" dirty="0" smtClean="0">
                <a:solidFill>
                  <a:schemeClr val="tx1"/>
                </a:solidFill>
              </a:rPr>
              <a:t>заполнить</a:t>
            </a:r>
            <a:r>
              <a:rPr lang="ru-RU" sz="1100" b="1" dirty="0">
                <a:solidFill>
                  <a:srgbClr val="3760A0"/>
                </a:solidFill>
                <a:latin typeface="+mn-lt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способ внесения платы за технологическое присоединение, способ обмена документами, способ оповещения о готовности документов и установить галочку о согласии на обработку персональных данных. В случае, если от Вашего имени будет выступать представитель, то Вам необходимо нажать </a:t>
            </a:r>
            <a:r>
              <a:rPr lang="ru-RU" sz="1100" b="1" dirty="0">
                <a:solidFill>
                  <a:schemeClr val="tx1"/>
                </a:solidFill>
                <a:latin typeface="+mn-lt"/>
              </a:rPr>
              <a:t>галочку напротив поля «От моего имени будет выступать представитель» 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и заполнить данные о представителе.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Подача заявки на технологическое присоединение</a:t>
            </a:r>
            <a:endParaRPr sz="1600" dirty="0">
              <a:solidFill>
                <a:srgbClr val="376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1" y="2518687"/>
            <a:ext cx="3095521" cy="22610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951" y="4602723"/>
            <a:ext cx="4003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3760A0"/>
                </a:solidFill>
              </a:rPr>
              <a:t>Шаг </a:t>
            </a:r>
            <a:r>
              <a:rPr lang="ru-RU" sz="1600" b="1" dirty="0" smtClean="0">
                <a:solidFill>
                  <a:srgbClr val="3760A0"/>
                </a:solidFill>
              </a:rPr>
              <a:t>7</a:t>
            </a:r>
            <a:r>
              <a:rPr lang="ru-RU" sz="2400" b="1" dirty="0" smtClean="0">
                <a:solidFill>
                  <a:srgbClr val="3760A0"/>
                </a:solidFill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</a:rPr>
              <a:t>На вкладке «Прочие сведения» необходимо приложить документы: </a:t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1) План расположения </a:t>
            </a:r>
            <a:r>
              <a:rPr lang="ru-RU" sz="1100" b="1" dirty="0">
                <a:solidFill>
                  <a:schemeClr val="tx1"/>
                </a:solidFill>
              </a:rPr>
              <a:t>энергопринимающих устройств;</a:t>
            </a:r>
            <a:br>
              <a:rPr lang="ru-RU" sz="1100" b="1" dirty="0">
                <a:solidFill>
                  <a:schemeClr val="tx1"/>
                </a:solidFill>
              </a:rPr>
            </a:br>
            <a:r>
              <a:rPr lang="ru-RU" sz="1100" b="1" dirty="0">
                <a:solidFill>
                  <a:schemeClr val="tx1"/>
                </a:solidFill>
              </a:rPr>
              <a:t>2) Документ, подтверждающий право собственности на объект или иное предусмотренное законом </a:t>
            </a:r>
            <a:r>
              <a:rPr lang="ru-RU" sz="1100" b="1" dirty="0" smtClean="0">
                <a:solidFill>
                  <a:schemeClr val="tx1"/>
                </a:solidFill>
              </a:rPr>
              <a:t>основание. </a:t>
            </a:r>
            <a:r>
              <a:rPr lang="ru-RU" sz="1200" b="1" dirty="0">
                <a:solidFill>
                  <a:schemeClr val="tx1"/>
                </a:solidFill>
              </a:rPr>
              <a:t/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rgbClr val="376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6028" y="1515795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В случае, если подключение Вашего объекта относится к указанным на данной вкладке условиям, то Вам необходимо установить галочки напротив данных условий (нежилые помещения в многоквартирном доме, потребительские гаражные кооперативы, объекты находящиеся в долевой собственности, необходимость подключения энергопринимающих устройств к устройствам противоаварийной</a:t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автоматики)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rgbClr val="376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79" y="2812923"/>
            <a:ext cx="3709274" cy="26387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46370" y="55508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3760A0"/>
                </a:solidFill>
              </a:rPr>
              <a:t>Шаг 8</a:t>
            </a:r>
            <a:r>
              <a:rPr lang="ru-RU" sz="2400" b="1" dirty="0" smtClean="0">
                <a:solidFill>
                  <a:srgbClr val="3760A0"/>
                </a:solidFill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</a:rPr>
              <a:t>Нажать на кнопку «Отправить»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/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rgbClr val="3760A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60" y="5998613"/>
            <a:ext cx="3200573" cy="3048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822812" y="6405773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760A0"/>
                </a:solidFill>
                <a:latin typeface="+mn-lt"/>
              </a:rPr>
              <a:t>5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" y="5938146"/>
            <a:ext cx="259269" cy="5176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49399" y="771522"/>
            <a:ext cx="43286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Вы можете приложить документы в следующих форматах –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doc</a:t>
            </a:r>
            <a:r>
              <a:rPr lang="ru-RU" sz="11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100" b="1" dirty="0" err="1" smtClean="0">
                <a:solidFill>
                  <a:srgbClr val="FF0000"/>
                </a:solidFill>
                <a:latin typeface="+mn-lt"/>
              </a:rPr>
              <a:t>docx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100" b="1" dirty="0" err="1" smtClean="0">
                <a:solidFill>
                  <a:srgbClr val="FF0000"/>
                </a:solidFill>
                <a:latin typeface="+mn-lt"/>
              </a:rPr>
              <a:t>xls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100" b="1" dirty="0" err="1" smtClean="0">
                <a:solidFill>
                  <a:srgbClr val="FF0000"/>
                </a:solidFill>
                <a:latin typeface="+mn-lt"/>
              </a:rPr>
              <a:t>xlsx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100" b="1" dirty="0" err="1" smtClean="0">
                <a:solidFill>
                  <a:srgbClr val="FF0000"/>
                </a:solidFill>
                <a:latin typeface="+mn-lt"/>
              </a:rPr>
              <a:t>odt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100" b="1" dirty="0" err="1" smtClean="0">
                <a:solidFill>
                  <a:srgbClr val="FF0000"/>
                </a:solidFill>
                <a:latin typeface="+mn-lt"/>
              </a:rPr>
              <a:t>ods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, pdf, </a:t>
            </a:r>
            <a:r>
              <a:rPr lang="en-US" sz="1100" b="1" dirty="0" err="1" smtClean="0">
                <a:solidFill>
                  <a:srgbClr val="FF0000"/>
                </a:solidFill>
                <a:latin typeface="+mn-lt"/>
              </a:rPr>
              <a:t>tif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, tiff, jpg, bmp, </a:t>
            </a:r>
            <a:r>
              <a:rPr lang="en-US" sz="1100" b="1" dirty="0" err="1" smtClean="0">
                <a:solidFill>
                  <a:srgbClr val="FF0000"/>
                </a:solidFill>
                <a:latin typeface="+mn-lt"/>
              </a:rPr>
              <a:t>png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, gif, txt, rtf, </a:t>
            </a:r>
            <a:r>
              <a:rPr lang="en-US" sz="1100" b="1" dirty="0" err="1" smtClean="0">
                <a:solidFill>
                  <a:srgbClr val="FF0000"/>
                </a:solidFill>
                <a:latin typeface="+mn-lt"/>
              </a:rPr>
              <a:t>rar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, zip.</a:t>
            </a:r>
            <a:r>
              <a:rPr lang="ru-RU" sz="1100" b="1" dirty="0" smtClean="0">
                <a:solidFill>
                  <a:srgbClr val="FF0000"/>
                </a:solidFill>
                <a:latin typeface="+mn-lt"/>
              </a:rPr>
              <a:t> Все листы документа должны быть приложены одним файлом.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50" y="896580"/>
            <a:ext cx="259269" cy="5176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6968" y="5710718"/>
            <a:ext cx="36258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FF0000"/>
                </a:solidFill>
                <a:latin typeface="+mn-lt"/>
              </a:rPr>
              <a:t>Пакет необходимых к предоставлению документов может изменяться в зависимости от запрашиваемых технических условий. Ознакомиться с необходимым пакетом документов можно в Постановлении Правительства РФ от 27.12.2004 №861, раздел «Порядок заключения и выполнения договора»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15017" y="6403810"/>
            <a:ext cx="1132254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" action="ppaction://hlinkshowjump?jump=nextslide"/>
              </a:rPr>
              <a:t>Далее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133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390" y="869711"/>
            <a:ext cx="8303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760A0"/>
                </a:solidFill>
              </a:rPr>
              <a:t>Шаг </a:t>
            </a:r>
            <a:r>
              <a:rPr lang="ru-RU" sz="1600" b="1" dirty="0" smtClean="0">
                <a:solidFill>
                  <a:srgbClr val="3760A0"/>
                </a:solidFill>
              </a:rPr>
              <a:t>9</a:t>
            </a:r>
            <a:r>
              <a:rPr lang="ru-RU" sz="2400" b="1" dirty="0" smtClean="0">
                <a:solidFill>
                  <a:srgbClr val="3760A0"/>
                </a:solidFill>
              </a:rPr>
              <a:t>.</a:t>
            </a:r>
            <a:r>
              <a:rPr lang="ru-RU" sz="3600" b="1" dirty="0" smtClean="0">
                <a:solidFill>
                  <a:srgbClr val="3760A0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Заявке присвоен номер и статус «Заявка поступила». Заявка поступила на проверку специалистам филиала.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Подача заявки на технологическое присоединение</a:t>
            </a:r>
            <a:endParaRPr sz="1600" dirty="0">
              <a:solidFill>
                <a:srgbClr val="376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4" y="1516042"/>
            <a:ext cx="7988531" cy="1758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22812" y="6405773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760A0"/>
                </a:solidFill>
                <a:latin typeface="+mn-lt"/>
              </a:rPr>
              <a:t>6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94976" y="6405773"/>
            <a:ext cx="1354975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3" action="ppaction://hlinksldjump"/>
              </a:rPr>
              <a:t>Назад к шагам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72248" y="6393788"/>
            <a:ext cx="1396537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hlinkClick r:id="rId4" action="ppaction://hlinksldjump"/>
              </a:rPr>
              <a:t>Следующий шаг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074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Статусы рассмотрения заявки</a:t>
            </a:r>
            <a:endParaRPr sz="1600" dirty="0">
              <a:solidFill>
                <a:srgbClr val="376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888" y="846192"/>
            <a:ext cx="83034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760A0"/>
                </a:solidFill>
              </a:rPr>
              <a:t>Статус «Заявка поступила» </a:t>
            </a:r>
            <a:r>
              <a:rPr lang="ru-RU" sz="1400" b="1" dirty="0" smtClean="0">
                <a:solidFill>
                  <a:schemeClr val="tx1"/>
                </a:solidFill>
              </a:rPr>
              <a:t>- данный  статус  присваивается сразу  после   заполнения  формы  заявки  и нажатия на кнопку «Отправить»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  <a:r>
              <a:rPr lang="ru-RU" sz="1400" b="1" dirty="0" smtClean="0">
                <a:solidFill>
                  <a:schemeClr val="tx1"/>
                </a:solidFill>
              </a:rPr>
              <a:t> После присвоения данного статуса, наши специалисты производят ее проверку в течении 3 рабочих дней. 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rgbClr val="376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887" y="1645408"/>
            <a:ext cx="8303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760A0"/>
                </a:solidFill>
              </a:rPr>
              <a:t>Статус «Заявка отложена, получение недостающих сведений» </a:t>
            </a:r>
            <a:r>
              <a:rPr lang="ru-RU" sz="1400" b="1" dirty="0" smtClean="0">
                <a:solidFill>
                  <a:schemeClr val="tx1"/>
                </a:solidFill>
              </a:rPr>
              <a:t>- при наличии замечаний к заполнению заявки  и  приложенному  пакету  документов,  специалисты  направляют  их  Вам  для исправления. С замечаниями  Вы  можете ознакомиться в письме, которое направляется на адрес электронной почты или в личном кабинете в разделе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«Исполнение заявки».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887" y="2757690"/>
            <a:ext cx="8303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760A0"/>
                </a:solidFill>
              </a:rPr>
              <a:t>Статус «Заявка аннулирована» </a:t>
            </a:r>
            <a:r>
              <a:rPr lang="ru-RU" sz="1400" b="1" dirty="0" smtClean="0">
                <a:solidFill>
                  <a:schemeClr val="tx1"/>
                </a:solidFill>
              </a:rPr>
              <a:t>- Заявка аннулируется: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      - Если указанные замечания не исправлены в течении 20 рабочих дней;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      - Если оплата по выставленному счету не произведена Вами в течении 5 рабочих дней.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887" y="3663715"/>
            <a:ext cx="8303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3760A0"/>
                </a:solidFill>
              </a:rPr>
              <a:t>Статус «Заявка принята в работу (подготовка проекта договора и ТУ)» </a:t>
            </a:r>
            <a:r>
              <a:rPr lang="ru-RU" sz="1400" b="1" dirty="0">
                <a:solidFill>
                  <a:schemeClr val="tx1"/>
                </a:solidFill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</a:rPr>
              <a:t>если замечаний по заполнению заявки  не  обнаружено,  то  данная  заявка  принимается  в работу. </a:t>
            </a:r>
            <a:r>
              <a:rPr lang="ru-RU" sz="1400" b="1" dirty="0">
                <a:solidFill>
                  <a:schemeClr val="tx1"/>
                </a:solidFill>
              </a:rPr>
              <a:t>После присвоения данного статуса, начинается подготовка проекта </a:t>
            </a:r>
            <a:r>
              <a:rPr lang="ru-RU" sz="1400" b="1" dirty="0" smtClean="0">
                <a:solidFill>
                  <a:schemeClr val="tx1"/>
                </a:solidFill>
              </a:rPr>
              <a:t>договора и технических условий </a:t>
            </a:r>
            <a:r>
              <a:rPr lang="ru-RU" sz="1400" b="1" dirty="0">
                <a:solidFill>
                  <a:schemeClr val="tx1"/>
                </a:solidFill>
              </a:rPr>
              <a:t>на технологическое присоединение.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887" y="4338284"/>
            <a:ext cx="8303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3760A0"/>
                </a:solidFill>
              </a:rPr>
              <a:t>Статус   «Проект   договора   на   рассмотрении   заявителя» - </a:t>
            </a:r>
            <a:r>
              <a:rPr lang="ru-RU" sz="1400" b="1" dirty="0" smtClean="0">
                <a:solidFill>
                  <a:schemeClr val="tx1"/>
                </a:solidFill>
              </a:rPr>
              <a:t>после подготовки проекта договора и технических условий, они передаются Вам на рассмотрение и размещаются в разделе «Исполнение заявки» - «Заключение договора об осуществлении ТП».</a:t>
            </a:r>
            <a:endParaRPr lang="ru-RU" altLang="ru-RU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909116" y="1407458"/>
            <a:ext cx="463378" cy="24496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464" y="5326222"/>
            <a:ext cx="8081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Для </a:t>
            </a:r>
            <a:r>
              <a:rPr lang="ru-RU" alt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ФЛ с максимальной мощностью до 15 кВт включительно и для ЮЛ, ИП по 2-й и 3-й категории надежности с максимальной мощностью до 150 кВт включительно</a:t>
            </a:r>
            <a:r>
              <a:rPr lang="ru-RU" altLang="ru-RU" sz="1000" b="1" dirty="0">
                <a:solidFill>
                  <a:srgbClr val="FF0000"/>
                </a:solidFill>
                <a:cs typeface="Segoe UI" panose="020B0502040204020203" pitchFamily="34" charset="0"/>
              </a:rPr>
              <a:t> </a:t>
            </a:r>
            <a:r>
              <a:rPr lang="ru-RU" alt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 Договор между сетевой организацией и заявителями заключается путем направления заявителю выставляемого сетевой организацией счета для внесения платы (части платы) за технологическое присоединение и оплаты заявителем указанного счета</a:t>
            </a:r>
            <a:r>
              <a:rPr lang="ru-RU" alt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! Счёт </a:t>
            </a:r>
            <a:r>
              <a:rPr lang="ru-RU" alt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размещен в раздел «Оплата» - на его оплату отводится 5 рабочих дней. 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" y="5538613"/>
            <a:ext cx="259269" cy="5176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822812" y="6405773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760A0"/>
                </a:solidFill>
                <a:latin typeface="+mn-lt"/>
              </a:rPr>
              <a:t>7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26539" y="6330287"/>
            <a:ext cx="1132254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" action="ppaction://hlinkshowjump?jump=nextslide"/>
              </a:rPr>
              <a:t>Далее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909116" y="2548092"/>
            <a:ext cx="463378" cy="24496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909116" y="3469050"/>
            <a:ext cx="463378" cy="24496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909116" y="4385888"/>
            <a:ext cx="463378" cy="24496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830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0844" y="317187"/>
            <a:ext cx="665013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dirty="0" smtClean="0">
                <a:solidFill>
                  <a:srgbClr val="3760A0"/>
                </a:solidFill>
              </a:rPr>
              <a:t>Статусы рассмотрения заявки</a:t>
            </a:r>
            <a:endParaRPr sz="1600" dirty="0">
              <a:solidFill>
                <a:srgbClr val="376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16934" y="899298"/>
            <a:ext cx="396876" cy="44834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074" y="1075636"/>
            <a:ext cx="83034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rgbClr val="3760A0"/>
                </a:solidFill>
              </a:rPr>
              <a:t>Статус </a:t>
            </a:r>
            <a:r>
              <a:rPr lang="ru-RU" sz="1400" b="1" dirty="0" smtClean="0">
                <a:solidFill>
                  <a:srgbClr val="3760A0"/>
                </a:solidFill>
              </a:rPr>
              <a:t>«Договор заключен и находится на исполнении» </a:t>
            </a:r>
            <a:r>
              <a:rPr lang="ru-RU" sz="1400" b="1" dirty="0" smtClean="0">
                <a:solidFill>
                  <a:schemeClr val="tx1"/>
                </a:solidFill>
              </a:rPr>
              <a:t>- после заключения договора на технологическое присоединение начинается выполнение технических условий обеими сторонами договора.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16934" y="1952451"/>
            <a:ext cx="396876" cy="44834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074" y="2139096"/>
            <a:ext cx="8303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rgbClr val="3760A0"/>
                </a:solidFill>
              </a:rPr>
              <a:t>Статус </a:t>
            </a:r>
            <a:r>
              <a:rPr lang="ru-RU" sz="1400" b="1" dirty="0" smtClean="0">
                <a:solidFill>
                  <a:srgbClr val="3760A0"/>
                </a:solidFill>
              </a:rPr>
              <a:t>«Проверка выполнения ТУ» </a:t>
            </a:r>
            <a:r>
              <a:rPr lang="ru-RU" sz="1400" b="1" dirty="0" smtClean="0">
                <a:solidFill>
                  <a:schemeClr val="tx1"/>
                </a:solidFill>
              </a:rPr>
              <a:t>- после выполнения технических условий производится проверка правильности их выполнения, а также подписание пакета актов о технологическом присоединении. На данном этапе также производится заключение договора на энергоснабжение с гарантирующим поставщиком (</a:t>
            </a:r>
            <a:r>
              <a:rPr lang="ru-RU" sz="1400" b="1" dirty="0" err="1" smtClean="0">
                <a:solidFill>
                  <a:schemeClr val="tx1"/>
                </a:solidFill>
              </a:rPr>
              <a:t>энергосбытовой</a:t>
            </a:r>
            <a:r>
              <a:rPr lang="ru-RU" sz="1400" b="1" dirty="0" smtClean="0">
                <a:solidFill>
                  <a:schemeClr val="tx1"/>
                </a:solidFill>
              </a:rPr>
              <a:t> организацией) 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116934" y="3341231"/>
            <a:ext cx="396876" cy="44834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074" y="3547313"/>
            <a:ext cx="83034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3760A0"/>
                </a:solidFill>
              </a:rPr>
              <a:t>Статус «Присоединение объекта» </a:t>
            </a:r>
            <a:r>
              <a:rPr lang="ru-RU" sz="1400" b="1" dirty="0">
                <a:solidFill>
                  <a:schemeClr val="tx1"/>
                </a:solidFill>
              </a:rPr>
              <a:t>- после заключения договора на энергоснабжение с гарантирующим поставщиком, заявитель производит самостоятельное фактическое присоединение к сетям (смотрите приложенную к </a:t>
            </a:r>
            <a:r>
              <a:rPr lang="ru-RU" sz="1400" b="1" dirty="0" smtClean="0">
                <a:solidFill>
                  <a:schemeClr val="tx1"/>
                </a:solidFill>
              </a:rPr>
              <a:t>договору инструкцию по осуществлению </a:t>
            </a:r>
            <a:r>
              <a:rPr lang="ru-RU" sz="1400" b="1" dirty="0">
                <a:solidFill>
                  <a:schemeClr val="tx1"/>
                </a:solidFill>
              </a:rPr>
              <a:t>Заявителем фактического присоединения и приема напряжения и мощности </a:t>
            </a:r>
            <a:r>
              <a:rPr lang="ru-RU" sz="1400" b="1" dirty="0" err="1">
                <a:solidFill>
                  <a:schemeClr val="tx1"/>
                </a:solidFill>
              </a:rPr>
              <a:t>энергопринимающего</a:t>
            </a:r>
            <a:r>
              <a:rPr lang="ru-RU" sz="1400" b="1" dirty="0">
                <a:solidFill>
                  <a:schemeClr val="tx1"/>
                </a:solidFill>
              </a:rPr>
              <a:t> устройства на уровне напряжения 0,4 </a:t>
            </a:r>
            <a:r>
              <a:rPr lang="ru-RU" sz="1400" b="1" dirty="0" err="1">
                <a:solidFill>
                  <a:schemeClr val="tx1"/>
                </a:solidFill>
              </a:rPr>
              <a:t>кВ</a:t>
            </a:r>
            <a:r>
              <a:rPr lang="ru-RU" sz="1400" b="1" dirty="0">
                <a:solidFill>
                  <a:schemeClr val="tx1"/>
                </a:solidFill>
              </a:rPr>
              <a:t> и ниже)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116934" y="4738911"/>
            <a:ext cx="396876" cy="44834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2074" y="5026092"/>
            <a:ext cx="8303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rgbClr val="3760A0"/>
                </a:solidFill>
              </a:rPr>
              <a:t>Статус </a:t>
            </a:r>
            <a:r>
              <a:rPr lang="ru-RU" sz="1400" b="1" dirty="0" smtClean="0">
                <a:solidFill>
                  <a:srgbClr val="3760A0"/>
                </a:solidFill>
              </a:rPr>
              <a:t>«Договор исполнен» </a:t>
            </a:r>
            <a:r>
              <a:rPr lang="ru-RU" sz="1400" b="1" dirty="0" smtClean="0">
                <a:solidFill>
                  <a:schemeClr val="tx1"/>
                </a:solidFill>
              </a:rPr>
              <a:t>- после выполнения фактического присоединения объекта к электроэнергии, договор считается исполненным.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22812" y="6405773"/>
            <a:ext cx="456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760A0"/>
                </a:solidFill>
                <a:latin typeface="+mn-lt"/>
              </a:rPr>
              <a:t>8</a:t>
            </a:r>
            <a:endParaRPr lang="ru-RU" sz="1200" b="1" dirty="0" smtClean="0">
              <a:solidFill>
                <a:srgbClr val="3760A0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61959" y="6403810"/>
            <a:ext cx="1354975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2" action="ppaction://hlinksldjump"/>
              </a:rPr>
              <a:t>Назад к шагам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9375" y="6403809"/>
            <a:ext cx="1396537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hlinkClick r:id="rId3" action="ppaction://hlinksldjump"/>
              </a:rPr>
              <a:t>Следующий шаг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012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2269</Words>
  <Application>Microsoft Office PowerPoint</Application>
  <PresentationFormat>Экран (4:3)</PresentationFormat>
  <Paragraphs>139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Helvetica</vt:lpstr>
      <vt:lpstr>PFDinTextCondPro-Light</vt:lpstr>
      <vt:lpstr>PFDinTextCondPro-Medium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Шипилов Владислав Александрович</dc:creator>
  <cp:lastModifiedBy>Милосердова Мария Анатольевна</cp:lastModifiedBy>
  <cp:revision>182</cp:revision>
  <cp:lastPrinted>2019-11-08T04:39:23Z</cp:lastPrinted>
  <dcterms:modified xsi:type="dcterms:W3CDTF">2021-06-01T02:47:22Z</dcterms:modified>
</cp:coreProperties>
</file>