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handoutMasterIdLst>
    <p:handoutMasterId r:id="rId7"/>
  </p:handoutMasterIdLst>
  <p:sldIdLst>
    <p:sldId id="258" r:id="rId2"/>
    <p:sldId id="259" r:id="rId3"/>
    <p:sldId id="260" r:id="rId4"/>
    <p:sldId id="261" r:id="rId5"/>
  </p:sldIdLst>
  <p:sldSz cx="7559675" cy="5327650"/>
  <p:notesSz cx="7105650" cy="10236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йонная котельная" id="{D8AFB89A-1C93-4729-99D3-48DF4F55136D}">
          <p14:sldIdLst>
            <p14:sldId id="258"/>
            <p14:sldId id="259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0000"/>
    <a:srgbClr val="FFE7E7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14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750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9750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DF9A5-BCD7-4D8C-A282-1B31701304C1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723438"/>
            <a:ext cx="3079750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024313" y="9723438"/>
            <a:ext cx="3079750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CDD10-8721-4490-8B10-DF087EDFE6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307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750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9750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F9A87-D528-4D37-A421-73549C8A9F58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79525"/>
            <a:ext cx="49022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3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3438"/>
            <a:ext cx="3079750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4313" y="9723438"/>
            <a:ext cx="3079750" cy="5127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FBAB6-828D-43CF-BD93-F9930E69EF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191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FBAB6-828D-43CF-BD93-F9930E69EF76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274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1FBAB6-828D-43CF-BD93-F9930E69EF76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939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69" y="4972473"/>
            <a:ext cx="7557707" cy="3551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4920825"/>
            <a:ext cx="7557707" cy="49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71" y="589593"/>
            <a:ext cx="6236732" cy="277037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215" spc="-39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2089" y="3461357"/>
            <a:ext cx="6236732" cy="887942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65" cap="all" spc="155" baseline="0">
                <a:solidFill>
                  <a:schemeClr val="tx2"/>
                </a:solidFill>
                <a:latin typeface="+mj-lt"/>
              </a:defRPr>
            </a:lvl1pPr>
            <a:lvl2pPr marL="355199" indent="0" algn="ctr">
              <a:buNone/>
              <a:defRPr sz="1865"/>
            </a:lvl2pPr>
            <a:lvl3pPr marL="710397" indent="0" algn="ctr">
              <a:buNone/>
              <a:defRPr sz="1865"/>
            </a:lvl3pPr>
            <a:lvl4pPr marL="1065596" indent="0" algn="ctr">
              <a:buNone/>
              <a:defRPr sz="1554"/>
            </a:lvl4pPr>
            <a:lvl5pPr marL="1420795" indent="0" algn="ctr">
              <a:buNone/>
              <a:defRPr sz="1554"/>
            </a:lvl5pPr>
            <a:lvl6pPr marL="1775993" indent="0" algn="ctr">
              <a:buNone/>
              <a:defRPr sz="1554"/>
            </a:lvl6pPr>
            <a:lvl7pPr marL="2131192" indent="0" algn="ctr">
              <a:buNone/>
              <a:defRPr sz="1554"/>
            </a:lvl7pPr>
            <a:lvl8pPr marL="2486391" indent="0" algn="ctr">
              <a:buNone/>
              <a:defRPr sz="1554"/>
            </a:lvl8pPr>
            <a:lvl9pPr marL="2841589" indent="0" algn="ctr">
              <a:buNone/>
              <a:defRPr sz="155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748811" y="3374178"/>
            <a:ext cx="61233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5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591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69" y="4972473"/>
            <a:ext cx="7557707" cy="3551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4920825"/>
            <a:ext cx="7557707" cy="49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320298"/>
            <a:ext cx="1630055" cy="44745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320298"/>
            <a:ext cx="4795669" cy="4474587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3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59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969" y="4972473"/>
            <a:ext cx="7557707" cy="3551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4920825"/>
            <a:ext cx="7557707" cy="49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71" y="589593"/>
            <a:ext cx="6236732" cy="2770378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215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71" y="3459421"/>
            <a:ext cx="6236732" cy="887942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65" cap="all" spc="155" baseline="0">
                <a:solidFill>
                  <a:schemeClr val="tx2"/>
                </a:solidFill>
                <a:latin typeface="+mj-lt"/>
              </a:defRPr>
            </a:lvl1pPr>
            <a:lvl2pPr marL="355199" indent="0">
              <a:buNone/>
              <a:defRPr sz="1398">
                <a:solidFill>
                  <a:schemeClr val="tx1">
                    <a:tint val="75000"/>
                  </a:schemeClr>
                </a:solidFill>
              </a:defRPr>
            </a:lvl2pPr>
            <a:lvl3pPr marL="710397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3pPr>
            <a:lvl4pPr marL="1065596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4pPr>
            <a:lvl5pPr marL="1420795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5pPr>
            <a:lvl6pPr marL="1775993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6pPr>
            <a:lvl7pPr marL="2131192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7pPr>
            <a:lvl8pPr marL="2486391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8pPr>
            <a:lvl9pPr marL="2841589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748811" y="3374178"/>
            <a:ext cx="61233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99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80371" y="222649"/>
            <a:ext cx="6236732" cy="112702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71" y="1433863"/>
            <a:ext cx="3061668" cy="312555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5434" y="1433862"/>
            <a:ext cx="3061668" cy="312555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562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80371" y="222649"/>
            <a:ext cx="6236732" cy="112702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71" y="1434109"/>
            <a:ext cx="3061668" cy="5719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54" b="0" cap="all" baseline="0">
                <a:solidFill>
                  <a:schemeClr val="tx2"/>
                </a:solidFill>
              </a:defRPr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71" y="2006092"/>
            <a:ext cx="3061668" cy="255332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5434" y="1434109"/>
            <a:ext cx="3061668" cy="5719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54" b="0" cap="all" baseline="0">
                <a:solidFill>
                  <a:schemeClr val="tx2"/>
                </a:solidFill>
              </a:defRPr>
            </a:lvl1pPr>
            <a:lvl2pPr marL="355199" indent="0">
              <a:buNone/>
              <a:defRPr sz="1554" b="1"/>
            </a:lvl2pPr>
            <a:lvl3pPr marL="710397" indent="0">
              <a:buNone/>
              <a:defRPr sz="1398" b="1"/>
            </a:lvl3pPr>
            <a:lvl4pPr marL="1065596" indent="0">
              <a:buNone/>
              <a:defRPr sz="1243" b="1"/>
            </a:lvl4pPr>
            <a:lvl5pPr marL="1420795" indent="0">
              <a:buNone/>
              <a:defRPr sz="1243" b="1"/>
            </a:lvl5pPr>
            <a:lvl6pPr marL="1775993" indent="0">
              <a:buNone/>
              <a:defRPr sz="1243" b="1"/>
            </a:lvl6pPr>
            <a:lvl7pPr marL="2131192" indent="0">
              <a:buNone/>
              <a:defRPr sz="1243" b="1"/>
            </a:lvl7pPr>
            <a:lvl8pPr marL="2486391" indent="0">
              <a:buNone/>
              <a:defRPr sz="1243" b="1"/>
            </a:lvl8pPr>
            <a:lvl9pPr marL="2841589" indent="0">
              <a:buNone/>
              <a:defRPr sz="124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5434" y="2006091"/>
            <a:ext cx="3061668" cy="255332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750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326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69" y="4972473"/>
            <a:ext cx="7557707" cy="3551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4920825"/>
            <a:ext cx="7557707" cy="49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622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" y="0"/>
            <a:ext cx="2511701" cy="5327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505054" y="0"/>
            <a:ext cx="39688" cy="532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488" y="461729"/>
            <a:ext cx="1984415" cy="1775883"/>
          </a:xfrm>
        </p:spPr>
        <p:txBody>
          <a:bodyPr anchor="b">
            <a:normAutofit/>
          </a:bodyPr>
          <a:lstStyle>
            <a:lvl1pPr>
              <a:defRPr sz="2797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6622" y="568283"/>
            <a:ext cx="4025527" cy="40845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3488" y="2273131"/>
            <a:ext cx="1984415" cy="262507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65">
                <a:solidFill>
                  <a:srgbClr val="FFFFFF"/>
                </a:solidFill>
              </a:defRPr>
            </a:lvl1pPr>
            <a:lvl2pPr marL="355199" indent="0">
              <a:buNone/>
              <a:defRPr sz="932"/>
            </a:lvl2pPr>
            <a:lvl3pPr marL="710397" indent="0">
              <a:buNone/>
              <a:defRPr sz="777"/>
            </a:lvl3pPr>
            <a:lvl4pPr marL="1065596" indent="0">
              <a:buNone/>
              <a:defRPr sz="699"/>
            </a:lvl4pPr>
            <a:lvl5pPr marL="1420795" indent="0">
              <a:buNone/>
              <a:defRPr sz="699"/>
            </a:lvl5pPr>
            <a:lvl6pPr marL="1775993" indent="0">
              <a:buNone/>
              <a:defRPr sz="699"/>
            </a:lvl6pPr>
            <a:lvl7pPr marL="2131192" indent="0">
              <a:buNone/>
              <a:defRPr sz="699"/>
            </a:lvl7pPr>
            <a:lvl8pPr marL="2486391" indent="0">
              <a:buNone/>
              <a:defRPr sz="699"/>
            </a:lvl8pPr>
            <a:lvl9pPr marL="2841589" indent="0">
              <a:buNone/>
              <a:defRPr sz="6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8642" y="5018297"/>
            <a:ext cx="1623613" cy="283648"/>
          </a:xfrm>
        </p:spPr>
        <p:txBody>
          <a:bodyPr/>
          <a:lstStyle>
            <a:lvl1pPr algn="l">
              <a:defRPr/>
            </a:lvl1pPr>
          </a:lstStyle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76622" y="5018297"/>
            <a:ext cx="2882126" cy="283648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92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47747"/>
            <a:ext cx="7557707" cy="1479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3818286"/>
            <a:ext cx="7557707" cy="49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71" y="3942461"/>
            <a:ext cx="6274530" cy="639318"/>
          </a:xfrm>
        </p:spPr>
        <p:txBody>
          <a:bodyPr tIns="0" bIns="0" anchor="b">
            <a:noAutofit/>
          </a:bodyPr>
          <a:lstStyle>
            <a:lvl1pPr>
              <a:defRPr sz="2797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" y="0"/>
            <a:ext cx="7559666" cy="381828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86"/>
            </a:lvl1pPr>
            <a:lvl2pPr marL="355199" indent="0">
              <a:buNone/>
              <a:defRPr sz="2175"/>
            </a:lvl2pPr>
            <a:lvl3pPr marL="710397" indent="0">
              <a:buNone/>
              <a:defRPr sz="1865"/>
            </a:lvl3pPr>
            <a:lvl4pPr marL="1065596" indent="0">
              <a:buNone/>
              <a:defRPr sz="1554"/>
            </a:lvl4pPr>
            <a:lvl5pPr marL="1420795" indent="0">
              <a:buNone/>
              <a:defRPr sz="1554"/>
            </a:lvl5pPr>
            <a:lvl6pPr marL="1775993" indent="0">
              <a:buNone/>
              <a:defRPr sz="1554"/>
            </a:lvl6pPr>
            <a:lvl7pPr marL="2131192" indent="0">
              <a:buNone/>
              <a:defRPr sz="1554"/>
            </a:lvl7pPr>
            <a:lvl8pPr marL="2486391" indent="0">
              <a:buNone/>
              <a:defRPr sz="1554"/>
            </a:lvl8pPr>
            <a:lvl9pPr marL="2841589" indent="0">
              <a:buNone/>
              <a:defRPr sz="1554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71" y="4588882"/>
            <a:ext cx="6274530" cy="46173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66"/>
              </a:spcAft>
              <a:buNone/>
              <a:defRPr sz="1165">
                <a:solidFill>
                  <a:srgbClr val="FFFFFF"/>
                </a:solidFill>
              </a:defRPr>
            </a:lvl1pPr>
            <a:lvl2pPr marL="355199" indent="0">
              <a:buNone/>
              <a:defRPr sz="932"/>
            </a:lvl2pPr>
            <a:lvl3pPr marL="710397" indent="0">
              <a:buNone/>
              <a:defRPr sz="777"/>
            </a:lvl3pPr>
            <a:lvl4pPr marL="1065596" indent="0">
              <a:buNone/>
              <a:defRPr sz="699"/>
            </a:lvl4pPr>
            <a:lvl5pPr marL="1420795" indent="0">
              <a:buNone/>
              <a:defRPr sz="699"/>
            </a:lvl5pPr>
            <a:lvl6pPr marL="1775993" indent="0">
              <a:buNone/>
              <a:defRPr sz="699"/>
            </a:lvl6pPr>
            <a:lvl7pPr marL="2131192" indent="0">
              <a:buNone/>
              <a:defRPr sz="699"/>
            </a:lvl7pPr>
            <a:lvl8pPr marL="2486391" indent="0">
              <a:buNone/>
              <a:defRPr sz="699"/>
            </a:lvl8pPr>
            <a:lvl9pPr marL="2841589" indent="0">
              <a:buNone/>
              <a:defRPr sz="69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38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72473"/>
            <a:ext cx="7559676" cy="3551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4920825"/>
            <a:ext cx="7559676" cy="516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71" y="222649"/>
            <a:ext cx="6236732" cy="11270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70" y="1433862"/>
            <a:ext cx="6236733" cy="312555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372" y="5018297"/>
            <a:ext cx="1532937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rgbClr val="FFFFFF"/>
                </a:solidFill>
              </a:defRPr>
            </a:lvl1pPr>
          </a:lstStyle>
          <a:p>
            <a:fld id="{A4A3E86E-F1C3-4C61-B0D7-005BA9E0323B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5627" y="5018297"/>
            <a:ext cx="2990390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38800" y="5018297"/>
            <a:ext cx="81352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6">
                <a:solidFill>
                  <a:srgbClr val="FFFFFF"/>
                </a:solidFill>
              </a:defRPr>
            </a:lvl1pPr>
          </a:lstStyle>
          <a:p>
            <a:fld id="{E39F5076-7FDC-412B-AE47-75B4437D1C1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740052" y="1350048"/>
            <a:ext cx="6180034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53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10397" rtl="0" eaLnBrk="1" latinLnBrk="0" hangingPunct="1">
        <a:lnSpc>
          <a:spcPct val="85000"/>
        </a:lnSpc>
        <a:spcBef>
          <a:spcPct val="0"/>
        </a:spcBef>
        <a:buNone/>
        <a:defRPr sz="3729" kern="1200" spc="-39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71040" indent="-71040" algn="l" defTabSz="710397" rtl="0" eaLnBrk="1" latinLnBrk="0" hangingPunct="1">
        <a:lnSpc>
          <a:spcPct val="90000"/>
        </a:lnSpc>
        <a:spcBef>
          <a:spcPts val="932"/>
        </a:spcBef>
        <a:spcAft>
          <a:spcPts val="155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5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98367" indent="-142079" algn="l" defTabSz="710397" rtl="0" eaLnBrk="1" latinLnBrk="0" hangingPunct="1">
        <a:lnSpc>
          <a:spcPct val="90000"/>
        </a:lnSpc>
        <a:spcBef>
          <a:spcPts val="155"/>
        </a:spcBef>
        <a:spcAft>
          <a:spcPts val="311"/>
        </a:spcAft>
        <a:buClr>
          <a:schemeClr val="accent1"/>
        </a:buClr>
        <a:buFont typeface="Calibri" pitchFamily="34" charset="0"/>
        <a:buChar char="◦"/>
        <a:defRPr sz="139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40446" indent="-142079" algn="l" defTabSz="710397" rtl="0" eaLnBrk="1" latinLnBrk="0" hangingPunct="1">
        <a:lnSpc>
          <a:spcPct val="90000"/>
        </a:lnSpc>
        <a:spcBef>
          <a:spcPts val="155"/>
        </a:spcBef>
        <a:spcAft>
          <a:spcPts val="311"/>
        </a:spcAft>
        <a:buClr>
          <a:schemeClr val="accent1"/>
        </a:buClr>
        <a:buFont typeface="Calibri" pitchFamily="34" charset="0"/>
        <a:buChar char="◦"/>
        <a:defRPr sz="10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82526" indent="-142079" algn="l" defTabSz="710397" rtl="0" eaLnBrk="1" latinLnBrk="0" hangingPunct="1">
        <a:lnSpc>
          <a:spcPct val="90000"/>
        </a:lnSpc>
        <a:spcBef>
          <a:spcPts val="155"/>
        </a:spcBef>
        <a:spcAft>
          <a:spcPts val="311"/>
        </a:spcAft>
        <a:buClr>
          <a:schemeClr val="accent1"/>
        </a:buClr>
        <a:buFont typeface="Calibri" pitchFamily="34" charset="0"/>
        <a:buChar char="◦"/>
        <a:defRPr sz="10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24605" indent="-142079" algn="l" defTabSz="710397" rtl="0" eaLnBrk="1" latinLnBrk="0" hangingPunct="1">
        <a:lnSpc>
          <a:spcPct val="90000"/>
        </a:lnSpc>
        <a:spcBef>
          <a:spcPts val="155"/>
        </a:spcBef>
        <a:spcAft>
          <a:spcPts val="311"/>
        </a:spcAft>
        <a:buClr>
          <a:schemeClr val="accent1"/>
        </a:buClr>
        <a:buFont typeface="Calibri" pitchFamily="34" charset="0"/>
        <a:buChar char="◦"/>
        <a:defRPr sz="10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54590" indent="-177599" algn="l" defTabSz="710397" rtl="0" eaLnBrk="1" latinLnBrk="0" hangingPunct="1">
        <a:lnSpc>
          <a:spcPct val="90000"/>
        </a:lnSpc>
        <a:spcBef>
          <a:spcPts val="155"/>
        </a:spcBef>
        <a:spcAft>
          <a:spcPts val="311"/>
        </a:spcAft>
        <a:buClr>
          <a:schemeClr val="accent1"/>
        </a:buClr>
        <a:buFont typeface="Calibri" pitchFamily="34" charset="0"/>
        <a:buChar char="◦"/>
        <a:defRPr sz="10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009970" indent="-177599" algn="l" defTabSz="710397" rtl="0" eaLnBrk="1" latinLnBrk="0" hangingPunct="1">
        <a:lnSpc>
          <a:spcPct val="90000"/>
        </a:lnSpc>
        <a:spcBef>
          <a:spcPts val="155"/>
        </a:spcBef>
        <a:spcAft>
          <a:spcPts val="311"/>
        </a:spcAft>
        <a:buClr>
          <a:schemeClr val="accent1"/>
        </a:buClr>
        <a:buFont typeface="Calibri" pitchFamily="34" charset="0"/>
        <a:buChar char="◦"/>
        <a:defRPr sz="10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65350" indent="-177599" algn="l" defTabSz="710397" rtl="0" eaLnBrk="1" latinLnBrk="0" hangingPunct="1">
        <a:lnSpc>
          <a:spcPct val="90000"/>
        </a:lnSpc>
        <a:spcBef>
          <a:spcPts val="155"/>
        </a:spcBef>
        <a:spcAft>
          <a:spcPts val="311"/>
        </a:spcAft>
        <a:buClr>
          <a:schemeClr val="accent1"/>
        </a:buClr>
        <a:buFont typeface="Calibri" pitchFamily="34" charset="0"/>
        <a:buChar char="◦"/>
        <a:defRPr sz="10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320730" indent="-177599" algn="l" defTabSz="710397" rtl="0" eaLnBrk="1" latinLnBrk="0" hangingPunct="1">
        <a:lnSpc>
          <a:spcPct val="90000"/>
        </a:lnSpc>
        <a:spcBef>
          <a:spcPts val="155"/>
        </a:spcBef>
        <a:spcAft>
          <a:spcPts val="311"/>
        </a:spcAft>
        <a:buClr>
          <a:schemeClr val="accent1"/>
        </a:buClr>
        <a:buFont typeface="Calibri" pitchFamily="34" charset="0"/>
        <a:buChar char="◦"/>
        <a:defRPr sz="10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1pPr>
      <a:lvl2pPr marL="35519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710397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3pPr>
      <a:lvl4pPr marL="1065596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4pPr>
      <a:lvl5pPr marL="1420795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5pPr>
      <a:lvl6pPr marL="1775993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6pPr>
      <a:lvl7pPr marL="2131192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7pPr>
      <a:lvl8pPr marL="2486391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8pPr>
      <a:lvl9pPr marL="2841589" algn="l" defTabSz="710397" rtl="0" eaLnBrk="1" latinLnBrk="0" hangingPunct="1">
        <a:defRPr sz="13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51324" y="958470"/>
            <a:ext cx="7434022" cy="1611109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4740" y="2667878"/>
            <a:ext cx="7434022" cy="1020294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0113" y="3788498"/>
            <a:ext cx="7476708" cy="861772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Поверка прибора учета тепловой энергии. Что это и что нужно знать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179" y="3798290"/>
            <a:ext cx="1111583" cy="89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Подготовка Николаева к отопительному сезону: работа ведется, но ...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0"/>
          <a:stretch/>
        </p:blipFill>
        <p:spPr bwMode="auto">
          <a:xfrm>
            <a:off x="6198572" y="0"/>
            <a:ext cx="1361103" cy="763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 flipV="1">
            <a:off x="248507" y="831419"/>
            <a:ext cx="7128069" cy="24133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121" y="915329"/>
            <a:ext cx="634435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/>
                </a:solidFill>
              </a:rPr>
              <a:t>Чтобы в Ваших квартирах было тепло, а вода была горячей, необходимо качественно подготовить жилой дом к отопительному периоду: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2"/>
                </a:solidFill>
              </a:rPr>
              <a:t>промыть внутридомовые сети отопления и тепловые узлы; </a:t>
            </a:r>
            <a:endParaRPr lang="ru-RU" sz="14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2"/>
                </a:solidFill>
              </a:rPr>
              <a:t>выполнить чистку фильтров (грязевиков);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2"/>
                </a:solidFill>
              </a:rPr>
              <a:t>выполнить наладку внутренних сетей (по стоякам);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2"/>
                </a:solidFill>
              </a:rPr>
              <a:t>выполнить утепление трубопроводов в подвале.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324" y="958470"/>
            <a:ext cx="758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1</a:t>
            </a:r>
            <a:endParaRPr lang="ru-RU" sz="80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9729" y="2449574"/>
            <a:ext cx="6780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2</a:t>
            </a:r>
            <a:endParaRPr lang="ru-RU" sz="80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704" y="3556636"/>
            <a:ext cx="6780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3</a:t>
            </a:r>
            <a:endParaRPr lang="ru-RU" sz="80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pic>
        <p:nvPicPr>
          <p:cNvPr id="2056" name="Picture 8" descr="Элеватор отопления: схема, принцип работы, устройство, расчет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95" y="2560092"/>
            <a:ext cx="1063615" cy="885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601597" y="3788496"/>
            <a:ext cx="599560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/>
                </a:solidFill>
              </a:rPr>
              <a:t>Установка общедомового прибора учета тепловой энергии позволит оплачивать коммунальные услуги </a:t>
            </a:r>
          </a:p>
          <a:p>
            <a:pPr algn="ctr"/>
            <a:r>
              <a:rPr lang="ru-RU" sz="1600" b="1" dirty="0" smtClean="0">
                <a:solidFill>
                  <a:schemeClr val="tx2"/>
                </a:solidFill>
              </a:rPr>
              <a:t>по отоплению и ГВС по фактическому потреблению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7361" y="4880075"/>
            <a:ext cx="5995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Помните, тепло в доме – в ваших руках!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93412" y="963995"/>
            <a:ext cx="806561" cy="159173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100312" y="2619925"/>
            <a:ext cx="56689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chemeClr val="tx2"/>
                </a:solidFill>
              </a:rPr>
              <a:t>Для комфортной температуры внутри Ваших квартир в осенне-весенний период (чтобы не было жарко) на тепловых узлах должен быть установлен элеватор или система погодного регулирования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054" y="4696449"/>
            <a:ext cx="7547621" cy="200042"/>
          </a:xfrm>
          <a:prstGeom prst="rect">
            <a:avLst/>
          </a:prstGeom>
          <a:gradFill flip="none" rotWithShape="1">
            <a:gsLst>
              <a:gs pos="64200">
                <a:srgbClr val="FFE7E7"/>
              </a:gs>
              <a:gs pos="0">
                <a:srgbClr val="FFCCCC"/>
              </a:gs>
              <a:gs pos="100000">
                <a:srgbClr val="FFCCCC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55720" y="4671685"/>
            <a:ext cx="7215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>
                <a:solidFill>
                  <a:srgbClr val="7A0000"/>
                </a:solidFill>
              </a:rPr>
              <a:t>В случае </a:t>
            </a:r>
            <a:r>
              <a:rPr lang="ru-RU" sz="1000" i="1" dirty="0" err="1" smtClean="0">
                <a:solidFill>
                  <a:srgbClr val="7A0000"/>
                </a:solidFill>
              </a:rPr>
              <a:t>неподготовки</a:t>
            </a:r>
            <a:r>
              <a:rPr lang="ru-RU" sz="1000" i="1" dirty="0" smtClean="0">
                <a:solidFill>
                  <a:srgbClr val="7A0000"/>
                </a:solidFill>
              </a:rPr>
              <a:t> дома к отопительному периоду, тепловая энергия на Ваш дом подана не будет!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59701" y="5121811"/>
            <a:ext cx="75596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/>
              <a:t>*Рекомендации разработаны в соответствии действующими нормативными актами РФ (ПТЭ ТЭ, ЖК,</a:t>
            </a:r>
            <a:r>
              <a:rPr lang="en-US" sz="1000" i="1" dirty="0" smtClean="0"/>
              <a:t> </a:t>
            </a:r>
            <a:r>
              <a:rPr lang="ru-RU" sz="1000" i="1" dirty="0"/>
              <a:t>ПП </a:t>
            </a:r>
            <a:r>
              <a:rPr lang="en-US" sz="1000" i="1" dirty="0"/>
              <a:t>N</a:t>
            </a:r>
            <a:r>
              <a:rPr lang="ru-RU" sz="1000" i="1" dirty="0"/>
              <a:t> </a:t>
            </a:r>
            <a:r>
              <a:rPr lang="ru-RU" sz="1000" i="1" dirty="0" smtClean="0"/>
              <a:t>170,491,290 и др.)</a:t>
            </a: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-328044" y="67459"/>
            <a:ext cx="7261014" cy="92160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algn="ctr" defTabSz="710397">
              <a:lnSpc>
                <a:spcPct val="85000"/>
              </a:lnSpc>
              <a:spcBef>
                <a:spcPct val="0"/>
              </a:spcBef>
              <a:buNone/>
              <a:defRPr sz="3600" b="1" spc="-39" baseline="0"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ru-RU" sz="2200" dirty="0" smtClean="0"/>
              <a:t>ПАМЯТКА ПО УЛУЧШЕНИЮ КАЧЕСТВА ТЕПЛОСНАБЖЕНИЯ </a:t>
            </a:r>
          </a:p>
          <a:p>
            <a:r>
              <a:rPr lang="ru-RU" sz="1800" dirty="0" smtClean="0"/>
              <a:t>в многоквартирных домах с формой управления товариществом</a:t>
            </a:r>
            <a:endParaRPr lang="en-US" sz="1800" dirty="0" smtClean="0"/>
          </a:p>
          <a:p>
            <a:r>
              <a:rPr lang="en-US" sz="1800" dirty="0" smtClean="0"/>
              <a:t>(</a:t>
            </a:r>
            <a:r>
              <a:rPr lang="ru-RU" sz="1800" dirty="0" smtClean="0"/>
              <a:t>дома, подключенные от Районной котельной)</a:t>
            </a:r>
            <a:endParaRPr lang="ru-RU" sz="1800" dirty="0"/>
          </a:p>
        </p:txBody>
      </p:sp>
      <p:pic>
        <p:nvPicPr>
          <p:cNvPr id="24" name="Picture 2" descr="43490000-001003 Броен Basic Клапан балансировочный Ду15 Ру25, Kvs1 ...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7" y="3165518"/>
            <a:ext cx="528270" cy="486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0514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8" descr="Элеватор отопления: схема, принцип работы, устройство, расче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98" y="2778983"/>
            <a:ext cx="1106110" cy="921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Прямоугольник 27"/>
          <p:cNvSpPr/>
          <p:nvPr/>
        </p:nvSpPr>
        <p:spPr>
          <a:xfrm>
            <a:off x="12053" y="1547449"/>
            <a:ext cx="7462081" cy="1381201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387788" y="2975288"/>
            <a:ext cx="6100974" cy="817070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0113" y="3895180"/>
            <a:ext cx="7476708" cy="755090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Поверка прибора учета тепловой энергии. Что это и что нужно знать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102" y="3867716"/>
            <a:ext cx="1025660" cy="828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Подготовка Николаева к отопительному сезону: работа ведется, но ...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0"/>
          <a:stretch/>
        </p:blipFill>
        <p:spPr bwMode="auto">
          <a:xfrm>
            <a:off x="6363714" y="11840"/>
            <a:ext cx="1195961" cy="67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-223467" y="21849"/>
            <a:ext cx="7261014" cy="92160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algn="ctr" defTabSz="710397">
              <a:lnSpc>
                <a:spcPct val="85000"/>
              </a:lnSpc>
              <a:spcBef>
                <a:spcPct val="0"/>
              </a:spcBef>
              <a:buNone/>
              <a:defRPr sz="3600" b="1" spc="-39" baseline="0"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ru-RU" sz="2200" dirty="0" smtClean="0"/>
              <a:t>ПАМЯТКА ПО УЛУЧШЕНИЮ КАЧЕСТВА ТЕПЛОСНАБЖЕНИЯ </a:t>
            </a:r>
          </a:p>
          <a:p>
            <a:r>
              <a:rPr lang="ru-RU" sz="1800" dirty="0" smtClean="0"/>
              <a:t>в многоквартирных домах с непосредственным управлением</a:t>
            </a:r>
          </a:p>
          <a:p>
            <a:r>
              <a:rPr lang="en-US" sz="1800" dirty="0"/>
              <a:t>(</a:t>
            </a:r>
            <a:r>
              <a:rPr lang="ru-RU" sz="1800" dirty="0"/>
              <a:t>дома, подключенные от Районной котельной)</a:t>
            </a:r>
          </a:p>
          <a:p>
            <a:endParaRPr lang="ru-RU" sz="18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363272" y="797740"/>
            <a:ext cx="6059577" cy="3419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6886" y="1614364"/>
            <a:ext cx="634435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Чтобы в Ваших квартирах было тепло, а вода была горячей, необходимо качественно подготовить жилой дом к отопительному периоду: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</a:rPr>
              <a:t>промыть внутридомовые сети отопления и тепловые узлы; </a:t>
            </a:r>
            <a:endParaRPr lang="ru-RU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</a:rPr>
              <a:t>выполнить чистку фильтров (грязевиков);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</a:rPr>
              <a:t>выполнить наладку внутренних сетей (по стоякам);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</a:rPr>
              <a:t>выполнить утепление трубопроводов в подвале.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054" y="1547449"/>
            <a:ext cx="7024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1</a:t>
            </a:r>
            <a:endParaRPr lang="ru-RU" sz="72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21349" y="2742801"/>
            <a:ext cx="678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2</a:t>
            </a:r>
            <a:endParaRPr lang="ru-RU" sz="72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0596" y="3665898"/>
            <a:ext cx="678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3</a:t>
            </a:r>
            <a:endParaRPr lang="ru-RU" sz="72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0006" y="3873648"/>
            <a:ext cx="5906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solidFill>
                  <a:schemeClr val="tx2"/>
                </a:solidFill>
              </a:rPr>
              <a:t>Установка общедомового прибора учета тепловой энергии позволит оплачивать коммунальные услуги по отоплению и ГВС </a:t>
            </a:r>
          </a:p>
          <a:p>
            <a:pPr algn="ctr"/>
            <a:r>
              <a:rPr lang="ru-RU" sz="1500" b="1" dirty="0" smtClean="0">
                <a:solidFill>
                  <a:schemeClr val="tx2"/>
                </a:solidFill>
              </a:rPr>
              <a:t>по фактическому потреблению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7361" y="4880075"/>
            <a:ext cx="5995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Помните, тепло в доме – в ваших руках!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34266" y="1640354"/>
            <a:ext cx="806561" cy="126654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5126296"/>
            <a:ext cx="75596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/>
              <a:t>*Рекомендации разработаны в соответствии действующими нормативными актами РФ (ПТЭ ТЭ, ЖК,</a:t>
            </a:r>
            <a:r>
              <a:rPr lang="en-US" sz="1000" i="1" dirty="0" smtClean="0"/>
              <a:t> </a:t>
            </a:r>
            <a:r>
              <a:rPr lang="ru-RU" sz="1000" i="1" dirty="0"/>
              <a:t>ПП </a:t>
            </a:r>
            <a:r>
              <a:rPr lang="en-US" sz="1000" i="1" dirty="0"/>
              <a:t>N</a:t>
            </a:r>
            <a:r>
              <a:rPr lang="ru-RU" sz="1000" i="1" dirty="0"/>
              <a:t> </a:t>
            </a:r>
            <a:r>
              <a:rPr lang="ru-RU" sz="1000" i="1" dirty="0" smtClean="0"/>
              <a:t>170,491,290 и др.)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52378" y="3005942"/>
            <a:ext cx="56689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 smtClean="0">
                <a:solidFill>
                  <a:schemeClr val="tx2"/>
                </a:solidFill>
              </a:rPr>
              <a:t>Для комфортной температуры внутри Ваших квартир в осенне-весенний период (чтобы не было жарко) на тепловых узлах должен быть установлен элеватор или система погодного регулирования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054" y="4696449"/>
            <a:ext cx="7547621" cy="200042"/>
          </a:xfrm>
          <a:prstGeom prst="rect">
            <a:avLst/>
          </a:prstGeom>
          <a:gradFill flip="none" rotWithShape="1">
            <a:gsLst>
              <a:gs pos="64200">
                <a:srgbClr val="FFE7E7"/>
              </a:gs>
              <a:gs pos="0">
                <a:srgbClr val="FFCCCC"/>
              </a:gs>
              <a:gs pos="100000">
                <a:srgbClr val="FFCCCC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55720" y="4671685"/>
            <a:ext cx="7215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>
                <a:solidFill>
                  <a:srgbClr val="7A0000"/>
                </a:solidFill>
              </a:rPr>
              <a:t>В случае </a:t>
            </a:r>
            <a:r>
              <a:rPr lang="ru-RU" sz="1000" i="1" dirty="0" err="1" smtClean="0">
                <a:solidFill>
                  <a:srgbClr val="7A0000"/>
                </a:solidFill>
              </a:rPr>
              <a:t>неподготовки</a:t>
            </a:r>
            <a:r>
              <a:rPr lang="ru-RU" sz="1000" i="1" dirty="0" smtClean="0">
                <a:solidFill>
                  <a:srgbClr val="7A0000"/>
                </a:solidFill>
              </a:rPr>
              <a:t> дома к отопительному периоду, тепловая энергия на Ваш дом подана не будет!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166" y="764023"/>
            <a:ext cx="74193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>
                <a:solidFill>
                  <a:srgbClr val="7A0000"/>
                </a:solidFill>
              </a:rPr>
              <a:t>Уважаемые собственники жилых помещений! </a:t>
            </a:r>
          </a:p>
          <a:p>
            <a:pPr algn="ctr"/>
            <a:r>
              <a:rPr lang="ru-RU" sz="1400" i="1" dirty="0" smtClean="0">
                <a:solidFill>
                  <a:srgbClr val="7A0000"/>
                </a:solidFill>
              </a:rPr>
              <a:t>Вами выбрана непосредственная форма управления многоквартирным домом, поэтому </a:t>
            </a:r>
          </a:p>
          <a:p>
            <a:pPr algn="ctr"/>
            <a:r>
              <a:rPr lang="ru-RU" sz="1400" i="1" u="sng" dirty="0" smtClean="0">
                <a:solidFill>
                  <a:srgbClr val="7A0000"/>
                </a:solidFill>
              </a:rPr>
              <a:t>Вы несете ответственность за подготовку дома к отопительному периоду (ПП </a:t>
            </a:r>
            <a:r>
              <a:rPr lang="en-US" sz="1400" i="1" u="sng" dirty="0" smtClean="0">
                <a:solidFill>
                  <a:srgbClr val="7A0000"/>
                </a:solidFill>
              </a:rPr>
              <a:t>N491)</a:t>
            </a:r>
            <a:r>
              <a:rPr lang="ru-RU" sz="1400" i="1" dirty="0" smtClean="0">
                <a:solidFill>
                  <a:srgbClr val="7A0000"/>
                </a:solidFill>
              </a:rPr>
              <a:t>.</a:t>
            </a:r>
          </a:p>
        </p:txBody>
      </p:sp>
      <p:pic>
        <p:nvPicPr>
          <p:cNvPr id="26" name="Picture 2" descr="43490000-001003 Броен Basic Клапан балансировочный Ду15 Ру25, Kvs1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7" y="3288994"/>
            <a:ext cx="656341" cy="603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9625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65951" y="2697165"/>
            <a:ext cx="7419395" cy="961729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51324" y="958470"/>
            <a:ext cx="7434022" cy="1611109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0113" y="3788498"/>
            <a:ext cx="7476708" cy="861772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Поверка прибора учета тепловой энергии. Что это и что нужно знать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179" y="3798290"/>
            <a:ext cx="1111583" cy="898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Подготовка Николаева к отопительному сезону: работа ведется, но ...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0"/>
          <a:stretch/>
        </p:blipFill>
        <p:spPr bwMode="auto">
          <a:xfrm>
            <a:off x="6198572" y="0"/>
            <a:ext cx="1361103" cy="763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 flipV="1">
            <a:off x="248507" y="831419"/>
            <a:ext cx="7128069" cy="24133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91121" y="915329"/>
            <a:ext cx="634435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2"/>
                </a:solidFill>
              </a:rPr>
              <a:t>Чтобы в Ваших квартирах было тепло, а вода была горячей, необходимо качественно подготовить жилой дом к отопительному периоду: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2"/>
                </a:solidFill>
              </a:rPr>
              <a:t>промыть внутридомовые сети отопления и тепловые узлы; </a:t>
            </a:r>
            <a:endParaRPr lang="ru-RU" sz="14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2"/>
                </a:solidFill>
              </a:rPr>
              <a:t>выполнить чистку фильтров (грязевиков);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2"/>
                </a:solidFill>
              </a:rPr>
              <a:t>выполнить наладку внутренних сетей (по стоякам);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tx2"/>
                </a:solidFill>
              </a:rPr>
              <a:t>выполнить утепление трубопроводов в подвале.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324" y="958470"/>
            <a:ext cx="758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1</a:t>
            </a:r>
            <a:endParaRPr lang="ru-RU" sz="80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09729" y="2449574"/>
            <a:ext cx="6780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2</a:t>
            </a:r>
            <a:endParaRPr lang="ru-RU" sz="80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9704" y="3556636"/>
            <a:ext cx="6780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3</a:t>
            </a:r>
            <a:endParaRPr lang="ru-RU" sz="80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1597" y="3788496"/>
            <a:ext cx="599560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2"/>
                </a:solidFill>
              </a:rPr>
              <a:t>Установка общедомового прибора учета тепловой энергии позволит оплачивать коммунальные услуги </a:t>
            </a:r>
          </a:p>
          <a:p>
            <a:pPr algn="ctr"/>
            <a:r>
              <a:rPr lang="ru-RU" sz="1600" b="1" dirty="0" smtClean="0">
                <a:solidFill>
                  <a:schemeClr val="tx2"/>
                </a:solidFill>
              </a:rPr>
              <a:t>по отоплению и ГВС по фактическому потреблению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7361" y="4880075"/>
            <a:ext cx="5995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Помните, тепло в доме – в ваших руках!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3412" y="963995"/>
            <a:ext cx="806561" cy="1591731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134407" y="2633501"/>
            <a:ext cx="55126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chemeClr val="tx2"/>
                </a:solidFill>
              </a:rPr>
              <a:t>Для комфортной температуры внутри Ваших квартир в осенне-весенний период (чтобы не было жарко) должна быть выполнена наладка внутридомовых сетей, установлен элеватор или система погодного регулирования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054" y="4696449"/>
            <a:ext cx="7547621" cy="200042"/>
          </a:xfrm>
          <a:prstGeom prst="rect">
            <a:avLst/>
          </a:prstGeom>
          <a:gradFill flip="none" rotWithShape="1">
            <a:gsLst>
              <a:gs pos="64200">
                <a:srgbClr val="FFE7E7"/>
              </a:gs>
              <a:gs pos="0">
                <a:srgbClr val="FFCCCC"/>
              </a:gs>
              <a:gs pos="100000">
                <a:srgbClr val="FFCCCC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17353" y="4681528"/>
            <a:ext cx="7215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>
                <a:solidFill>
                  <a:srgbClr val="7A0000"/>
                </a:solidFill>
              </a:rPr>
              <a:t>В случае </a:t>
            </a:r>
            <a:r>
              <a:rPr lang="ru-RU" sz="1000" i="1" dirty="0" err="1" smtClean="0">
                <a:solidFill>
                  <a:srgbClr val="7A0000"/>
                </a:solidFill>
              </a:rPr>
              <a:t>неподготовки</a:t>
            </a:r>
            <a:r>
              <a:rPr lang="ru-RU" sz="1000" i="1" dirty="0" smtClean="0">
                <a:solidFill>
                  <a:srgbClr val="7A0000"/>
                </a:solidFill>
              </a:rPr>
              <a:t> дома к отопительному периоду, тепловая энергия на Ваш дом подана не будет!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-59701" y="5121811"/>
            <a:ext cx="75596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/>
              <a:t>*Рекомендации разработаны в соответствии действующими нормативными актами РФ (ПТЭ ТЭ, ЖК,</a:t>
            </a:r>
            <a:r>
              <a:rPr lang="en-US" sz="1000" i="1" dirty="0" smtClean="0"/>
              <a:t> </a:t>
            </a:r>
            <a:r>
              <a:rPr lang="ru-RU" sz="1000" i="1" dirty="0"/>
              <a:t>ПП </a:t>
            </a:r>
            <a:r>
              <a:rPr lang="en-US" sz="1000" i="1" dirty="0"/>
              <a:t>N</a:t>
            </a:r>
            <a:r>
              <a:rPr lang="ru-RU" sz="1000" i="1" dirty="0"/>
              <a:t> </a:t>
            </a:r>
            <a:r>
              <a:rPr lang="ru-RU" sz="1000" i="1" dirty="0" smtClean="0"/>
              <a:t>170,491,290 и др.)</a:t>
            </a:r>
          </a:p>
        </p:txBody>
      </p:sp>
      <p:sp>
        <p:nvSpPr>
          <p:cNvPr id="22" name="Заголовок 1"/>
          <p:cNvSpPr txBox="1">
            <a:spLocks/>
          </p:cNvSpPr>
          <p:nvPr/>
        </p:nvSpPr>
        <p:spPr>
          <a:xfrm>
            <a:off x="-336747" y="150863"/>
            <a:ext cx="7261014" cy="92160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algn="ctr" defTabSz="710397">
              <a:lnSpc>
                <a:spcPct val="85000"/>
              </a:lnSpc>
              <a:spcBef>
                <a:spcPct val="0"/>
              </a:spcBef>
              <a:buNone/>
              <a:defRPr sz="3600" b="1" spc="-39" baseline="0"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ru-RU" sz="2200" dirty="0" smtClean="0"/>
              <a:t>ПАМЯТКА ПО УЛУЧШЕНИЮ КАЧЕСТВА ТЕПЛОСНАБЖЕНИЯ </a:t>
            </a:r>
          </a:p>
          <a:p>
            <a:r>
              <a:rPr lang="ru-RU" sz="1800" dirty="0" smtClean="0"/>
              <a:t>в многоквартирных домах с формой управления товариществом</a:t>
            </a:r>
            <a:endParaRPr lang="ru-RU" sz="1800" dirty="0"/>
          </a:p>
        </p:txBody>
      </p:sp>
      <p:pic>
        <p:nvPicPr>
          <p:cNvPr id="1026" name="Picture 2" descr="43490000-001003 Броен Basic Клапан балансировочный Ду15 Ру25, Kvs1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96" y="2681743"/>
            <a:ext cx="1025711" cy="94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3876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2053" y="1547449"/>
            <a:ext cx="7462081" cy="1297219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54740" y="2888135"/>
            <a:ext cx="7434022" cy="960866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0113" y="3895180"/>
            <a:ext cx="7476708" cy="755090"/>
          </a:xfrm>
          <a:prstGeom prst="rect">
            <a:avLst/>
          </a:prstGeom>
          <a:gradFill flip="none" rotWithShape="1">
            <a:gsLst>
              <a:gs pos="24000">
                <a:schemeClr val="accent1">
                  <a:lumMod val="5000"/>
                  <a:lumOff val="95000"/>
                </a:schemeClr>
              </a:gs>
              <a:gs pos="55000">
                <a:schemeClr val="accent2">
                  <a:lumMod val="20000"/>
                  <a:lumOff val="80000"/>
                </a:schemeClr>
              </a:gs>
              <a:gs pos="8300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Поверка прибора учета тепловой энергии. Что это и что нужно знать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966" y="3915278"/>
            <a:ext cx="966796" cy="78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Подготовка Николаева к отопительному сезону: работа ведется, но ...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0"/>
          <a:stretch/>
        </p:blipFill>
        <p:spPr bwMode="auto">
          <a:xfrm>
            <a:off x="6363714" y="11840"/>
            <a:ext cx="1195961" cy="67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-223467" y="21849"/>
            <a:ext cx="7261014" cy="92160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n-US"/>
            </a:defPPr>
            <a:lvl1pPr algn="ctr" defTabSz="710397">
              <a:lnSpc>
                <a:spcPct val="85000"/>
              </a:lnSpc>
              <a:spcBef>
                <a:spcPct val="0"/>
              </a:spcBef>
              <a:buNone/>
              <a:defRPr sz="3600" b="1" spc="-39" baseline="0"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defRPr>
            </a:lvl1pPr>
          </a:lstStyle>
          <a:p>
            <a:r>
              <a:rPr lang="ru-RU" sz="2200" dirty="0" smtClean="0"/>
              <a:t>ПАМЯТКА ПО УЛУЧШЕНИЮ КАЧЕСТВА ТЕПЛОСНАБЖЕНИЯ </a:t>
            </a:r>
          </a:p>
          <a:p>
            <a:r>
              <a:rPr lang="ru-RU" sz="1800" dirty="0" smtClean="0"/>
              <a:t>в многоквартирных домах с непосредственным управлением</a:t>
            </a:r>
            <a:endParaRPr lang="ru-RU" sz="18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317602" y="631257"/>
            <a:ext cx="6059577" cy="3419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56886" y="1614364"/>
            <a:ext cx="634435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tx2"/>
                </a:solidFill>
              </a:rPr>
              <a:t>Чтобы в Ваших квартирах было тепло, а вода была горячей, необходимо качественно подготовить жилой дом к отопительному периоду: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</a:rPr>
              <a:t>промыть внутридомовые сети отопления и тепловые узлы; </a:t>
            </a:r>
            <a:endParaRPr lang="ru-RU" sz="12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</a:rPr>
              <a:t>выполнить чистку фильтров (грязевиков);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</a:rPr>
              <a:t>выполнить наладку внутренних сетей (по стоякам);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200" dirty="0" smtClean="0">
                <a:solidFill>
                  <a:schemeClr val="tx2"/>
                </a:solidFill>
              </a:rPr>
              <a:t>выполнить утепление трубопроводов в подвале.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054" y="1547449"/>
            <a:ext cx="70243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1</a:t>
            </a:r>
            <a:endParaRPr lang="ru-RU" sz="72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21349" y="2742801"/>
            <a:ext cx="678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2</a:t>
            </a:r>
            <a:endParaRPr lang="ru-RU" sz="72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0596" y="3665898"/>
            <a:ext cx="678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latin typeface="Century Gothic" panose="020B0502020202020204" pitchFamily="34" charset="0"/>
                <a:ea typeface="Artifakt Element" panose="020B0503050000020004" pitchFamily="34" charset="-52"/>
              </a:rPr>
              <a:t>3</a:t>
            </a:r>
            <a:endParaRPr lang="ru-RU" sz="7200" b="1" dirty="0">
              <a:solidFill>
                <a:srgbClr val="C00000"/>
              </a:solidFill>
              <a:latin typeface="Century Gothic" panose="020B0502020202020204" pitchFamily="34" charset="0"/>
              <a:ea typeface="Artifakt Element" panose="020B0503050000020004" pitchFamily="34" charset="-5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0006" y="3873648"/>
            <a:ext cx="5906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 smtClean="0">
                <a:solidFill>
                  <a:schemeClr val="tx2"/>
                </a:solidFill>
              </a:rPr>
              <a:t>Установка общедомового прибора учета тепловой энергии позволит оплачивать коммунальные услуги по отоплению и ГВС </a:t>
            </a:r>
          </a:p>
          <a:p>
            <a:pPr algn="ctr"/>
            <a:r>
              <a:rPr lang="ru-RU" sz="1500" b="1" dirty="0" smtClean="0">
                <a:solidFill>
                  <a:schemeClr val="tx2"/>
                </a:solidFill>
              </a:rPr>
              <a:t>по фактическому потреблению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37361" y="4880075"/>
            <a:ext cx="5995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</a:rPr>
              <a:t>Помните, тепло в доме – в ваших руках!</a:t>
            </a: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4266" y="1640354"/>
            <a:ext cx="806561" cy="115487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0" y="5126296"/>
            <a:ext cx="75596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/>
              <a:t>*Рекомендации разработаны в соответствии действующими нормативными актами РФ (ПТЭ ТЭ, ЖК,</a:t>
            </a:r>
            <a:r>
              <a:rPr lang="en-US" sz="1000" i="1" dirty="0" smtClean="0"/>
              <a:t> </a:t>
            </a:r>
            <a:r>
              <a:rPr lang="ru-RU" sz="1000" i="1" dirty="0"/>
              <a:t>ПП </a:t>
            </a:r>
            <a:r>
              <a:rPr lang="en-US" sz="1000" i="1" dirty="0"/>
              <a:t>N</a:t>
            </a:r>
            <a:r>
              <a:rPr lang="ru-RU" sz="1000" i="1" dirty="0"/>
              <a:t> </a:t>
            </a:r>
            <a:r>
              <a:rPr lang="ru-RU" sz="1000" i="1" dirty="0" smtClean="0"/>
              <a:t>170,491,290 и др.)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054" y="4696449"/>
            <a:ext cx="7547621" cy="200042"/>
          </a:xfrm>
          <a:prstGeom prst="rect">
            <a:avLst/>
          </a:prstGeom>
          <a:gradFill flip="none" rotWithShape="1">
            <a:gsLst>
              <a:gs pos="64200">
                <a:srgbClr val="FFE7E7"/>
              </a:gs>
              <a:gs pos="0">
                <a:srgbClr val="FFCCCC"/>
              </a:gs>
              <a:gs pos="100000">
                <a:srgbClr val="FFCCCC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55720" y="4671685"/>
            <a:ext cx="72159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 smtClean="0">
                <a:solidFill>
                  <a:srgbClr val="7A0000"/>
                </a:solidFill>
              </a:rPr>
              <a:t>В случае </a:t>
            </a:r>
            <a:r>
              <a:rPr lang="ru-RU" sz="1000" i="1" dirty="0" err="1" smtClean="0">
                <a:solidFill>
                  <a:srgbClr val="7A0000"/>
                </a:solidFill>
              </a:rPr>
              <a:t>неподготовки</a:t>
            </a:r>
            <a:r>
              <a:rPr lang="ru-RU" sz="1000" i="1" dirty="0" smtClean="0">
                <a:solidFill>
                  <a:srgbClr val="7A0000"/>
                </a:solidFill>
              </a:rPr>
              <a:t> дома к отопительному периоду, тепловая энергия на Ваш дом подана не будет!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166" y="729094"/>
            <a:ext cx="74193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 smtClean="0">
                <a:solidFill>
                  <a:srgbClr val="7A0000"/>
                </a:solidFill>
              </a:rPr>
              <a:t>Уважаемые собственники жилых помещений! </a:t>
            </a:r>
          </a:p>
          <a:p>
            <a:pPr algn="ctr"/>
            <a:r>
              <a:rPr lang="ru-RU" sz="1400" i="1" dirty="0" smtClean="0">
                <a:solidFill>
                  <a:srgbClr val="7A0000"/>
                </a:solidFill>
              </a:rPr>
              <a:t>Вами выбрана непосредственная форма управления многоквартирным домом, поэтому </a:t>
            </a:r>
          </a:p>
          <a:p>
            <a:pPr algn="ctr"/>
            <a:r>
              <a:rPr lang="ru-RU" sz="1400" i="1" u="sng" dirty="0" smtClean="0">
                <a:solidFill>
                  <a:srgbClr val="7A0000"/>
                </a:solidFill>
              </a:rPr>
              <a:t>Вы несете ответственность за подготовку дома к отопительному периоду (ПП </a:t>
            </a:r>
            <a:r>
              <a:rPr lang="en-US" sz="1400" i="1" u="sng" dirty="0" smtClean="0">
                <a:solidFill>
                  <a:srgbClr val="7A0000"/>
                </a:solidFill>
              </a:rPr>
              <a:t>N491)</a:t>
            </a:r>
            <a:r>
              <a:rPr lang="ru-RU" sz="1400" i="1" dirty="0" smtClean="0">
                <a:solidFill>
                  <a:srgbClr val="7A0000"/>
                </a:solidFill>
              </a:rPr>
              <a:t>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73090" y="2816645"/>
            <a:ext cx="56689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chemeClr val="tx2"/>
                </a:solidFill>
              </a:rPr>
              <a:t>Для комфортной температуры внутри Ваших квартир в осенне-весенний период (чтобы не было жарко) должна быть выполнена наладка внутридомовых сетей, установлен элеватор или система погодного регулирования</a:t>
            </a:r>
          </a:p>
        </p:txBody>
      </p:sp>
      <p:pic>
        <p:nvPicPr>
          <p:cNvPr id="30" name="Picture 2" descr="43490000-001003 Броен Basic Клапан балансировочный Ду15 Ру25, Kvs1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61" y="2943029"/>
            <a:ext cx="939490" cy="86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159848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236</TotalTime>
  <Words>696</Words>
  <Application>Microsoft Office PowerPoint</Application>
  <PresentationFormat>Произвольный</PresentationFormat>
  <Paragraphs>74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Artifakt Element</vt:lpstr>
      <vt:lpstr>Calibri</vt:lpstr>
      <vt:lpstr>Calibri Light</vt:lpstr>
      <vt:lpstr>Century Gothic</vt:lpstr>
      <vt:lpstr>Wingdings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</dc:title>
  <dc:creator>Ольга Александровна</dc:creator>
  <cp:lastModifiedBy>Федоров Сергей Викторович</cp:lastModifiedBy>
  <cp:revision>30</cp:revision>
  <dcterms:created xsi:type="dcterms:W3CDTF">2020-07-02T14:19:06Z</dcterms:created>
  <dcterms:modified xsi:type="dcterms:W3CDTF">2020-07-07T01:49:55Z</dcterms:modified>
</cp:coreProperties>
</file>