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835" r:id="rId2"/>
    <p:sldId id="846" r:id="rId3"/>
    <p:sldId id="849" r:id="rId4"/>
    <p:sldId id="300" r:id="rId5"/>
    <p:sldId id="290" r:id="rId6"/>
    <p:sldId id="291" r:id="rId7"/>
    <p:sldId id="278" r:id="rId8"/>
    <p:sldId id="277" r:id="rId9"/>
    <p:sldId id="850" r:id="rId10"/>
    <p:sldId id="299" r:id="rId11"/>
    <p:sldId id="659" r:id="rId12"/>
    <p:sldId id="838" r:id="rId13"/>
    <p:sldId id="288" r:id="rId14"/>
    <p:sldId id="655" r:id="rId15"/>
    <p:sldId id="837" r:id="rId16"/>
    <p:sldId id="844" r:id="rId17"/>
    <p:sldId id="831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838"/>
    <a:srgbClr val="860000"/>
    <a:srgbClr val="ECF3FA"/>
    <a:srgbClr val="E1E5F3"/>
    <a:srgbClr val="E7EAF5"/>
    <a:srgbClr val="4770B5"/>
    <a:srgbClr val="3B4555"/>
    <a:srgbClr val="2A5244"/>
    <a:srgbClr val="325D69"/>
    <a:srgbClr val="3F6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133" autoAdjust="0"/>
  </p:normalViewPr>
  <p:slideViewPr>
    <p:cSldViewPr snapToGrid="0" snapToObjects="1">
      <p:cViewPr varScale="1">
        <p:scale>
          <a:sx n="108" d="100"/>
          <a:sy n="108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35223405196153"/>
          <c:y val="0.10106379370223448"/>
          <c:w val="0.6742422549885595"/>
          <c:h val="0.7768341747979177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F8-45A4-AC8B-902747F1AD4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F8-45A4-AC8B-902747F1AD4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F8-45A4-AC8B-902747F1AD4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1F8-45A4-AC8B-902747F1AD4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20C-4B6C-AD26-05BB615F6A0B}"/>
              </c:ext>
            </c:extLst>
          </c:dPt>
          <c:cat>
            <c:strRef>
              <c:f>Лист1!$A$2:$A$6</c:f>
              <c:strCache>
                <c:ptCount val="5"/>
                <c:pt idx="0">
                  <c:v>Демография</c:v>
                </c:pt>
                <c:pt idx="1">
                  <c:v>Культура</c:v>
                </c:pt>
                <c:pt idx="2">
                  <c:v>Образование</c:v>
                </c:pt>
                <c:pt idx="3">
                  <c:v>Жилье и городская среда</c:v>
                </c:pt>
                <c:pt idx="4">
                  <c:v>Спорт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</c:v>
                </c:pt>
                <c:pt idx="1">
                  <c:v>75</c:v>
                </c:pt>
                <c:pt idx="2">
                  <c:v>100</c:v>
                </c:pt>
                <c:pt idx="3">
                  <c:v>200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F8-45A4-AC8B-902747F1A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0"/>
        <c:holeSize val="51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3B3838"/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14386613943565E-2"/>
          <c:y val="3.632235795465804E-2"/>
          <c:w val="0.93936760994894297"/>
          <c:h val="0.75448990424359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722398827391123E-3"/>
                  <c:y val="9.227008352513128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180,90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44017515294499"/>
                      <c:h val="9.07182703353906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DDA-443B-8E37-61BB198DC43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179,49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DA-443B-8E37-61BB198DC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350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F-4A02-8948-1DFC728541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75,95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42-44E2-BB78-5CBB5A738A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70,88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42-44E2-BB78-5CBB5A738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F-4A02-8948-1DFC728541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МБ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31,31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42-44E2-BB78-5CBB5A738AD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31,31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42-44E2-BB78-5CBB5A738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AF-4A02-8948-1DFC728541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ВБ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5,04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DDA-443B-8E37-61BB198DC430}"/>
                </c:ext>
              </c:extLst>
            </c:dLbl>
            <c:dLbl>
              <c:idx val="1"/>
              <c:layout>
                <c:manualLayout>
                  <c:x val="5.8612917160484257E-3"/>
                  <c:y val="2.796059801334447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5,04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48099494552312"/>
                      <c:h val="7.39419115273839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742-44E2-BB78-5CBB5A738A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2"/>
                <c:pt idx="0">
                  <c:v>Утвержденные лимиты</c:v>
                </c:pt>
                <c:pt idx="1">
                  <c:v>Кассовый расход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AF-4A02-8948-1DFC728541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100"/>
        <c:axId val="207840768"/>
        <c:axId val="207842304"/>
      </c:barChart>
      <c:catAx>
        <c:axId val="20784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07842304"/>
        <c:crosses val="autoZero"/>
        <c:auto val="1"/>
        <c:lblAlgn val="ctr"/>
        <c:lblOffset val="100"/>
        <c:noMultiLvlLbl val="0"/>
      </c:catAx>
      <c:valAx>
        <c:axId val="2078423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784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17246925250213"/>
          <c:y val="0.10710677557251336"/>
          <c:w val="0.56018158994645795"/>
          <c:h val="0.74875907993356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4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54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54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F8-45A4-AC8B-902747F1AD4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F8-45A4-AC8B-902747F1AD4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F8-45A4-AC8B-902747F1AD4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1">
                      <a:shade val="8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8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8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1F8-45A4-AC8B-902747F1AD4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1">
                      <a:shade val="58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58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58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92C-420E-A8E2-134083ADAB3A}"/>
              </c:ext>
            </c:extLst>
          </c:dPt>
          <c:cat>
            <c:strRef>
              <c:f>Лист1!$A$2:$A$6</c:f>
              <c:strCache>
                <c:ptCount val="5"/>
                <c:pt idx="0">
                  <c:v>Спорт </c:v>
                </c:pt>
                <c:pt idx="1">
                  <c:v>Демография</c:v>
                </c:pt>
                <c:pt idx="2">
                  <c:v>Образование</c:v>
                </c:pt>
                <c:pt idx="3">
                  <c:v>Культура</c:v>
                </c:pt>
                <c:pt idx="4">
                  <c:v>Жилье и городская среда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</c:v>
                </c:pt>
                <c:pt idx="1">
                  <c:v>45</c:v>
                </c:pt>
                <c:pt idx="2">
                  <c:v>80</c:v>
                </c:pt>
                <c:pt idx="3">
                  <c:v>60</c:v>
                </c:pt>
                <c:pt idx="4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F8-45A4-AC8B-902747F1A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34"/>
        <c:holeSize val="58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0.72688</cdr:x>
      <cdr:y>0.22057</cdr:y>
    </cdr:from>
    <cdr:to>
      <cdr:x>0.87662</cdr:x>
      <cdr:y>0.31338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91138" y="1007897"/>
          <a:ext cx="1089994" cy="424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272,9 </a:t>
          </a:r>
        </a:p>
      </cdr:txBody>
    </cdr:sp>
  </cdr:relSizeAnchor>
  <cdr:relSizeAnchor xmlns:cdr="http://schemas.openxmlformats.org/drawingml/2006/chartDrawing">
    <cdr:from>
      <cdr:x>0.55465</cdr:x>
      <cdr:y>0.23074</cdr:y>
    </cdr:from>
    <cdr:to>
      <cdr:x>0.63253</cdr:x>
      <cdr:y>0.31247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223172" y="1296813"/>
          <a:ext cx="873791" cy="4593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42,4</a:t>
          </a:r>
          <a:endParaRPr lang="en-US" sz="1600" b="1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0.86205</cdr:x>
      <cdr:y>0.89907</cdr:y>
    </cdr:from>
    <cdr:to>
      <cdr:x>1</cdr:x>
      <cdr:y>0.98056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007155" y="4149641"/>
          <a:ext cx="801268" cy="376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0.06152</cdr:x>
      <cdr:y>0.4781</cdr:y>
    </cdr:from>
    <cdr:to>
      <cdr:x>0.29707</cdr:x>
      <cdr:y>0.60427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57335" y="2206682"/>
          <a:ext cx="1368152" cy="5823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0.07583</cdr:x>
      <cdr:y>0.1388</cdr:y>
    </cdr:from>
    <cdr:to>
      <cdr:x>0.25798</cdr:x>
      <cdr:y>0.20965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850760" y="780076"/>
          <a:ext cx="2043723" cy="398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Демография</a:t>
          </a:r>
        </a:p>
      </cdr:txBody>
    </cdr:sp>
  </cdr:relSizeAnchor>
  <cdr:relSizeAnchor xmlns:cdr="http://schemas.openxmlformats.org/drawingml/2006/chartDrawing">
    <cdr:from>
      <cdr:x>0.7482</cdr:x>
      <cdr:y>0.17422</cdr:y>
    </cdr:from>
    <cdr:to>
      <cdr:x>0.92504</cdr:x>
      <cdr:y>0.22613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8394820" y="979173"/>
          <a:ext cx="1984145" cy="291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Образование</a:t>
          </a:r>
        </a:p>
      </cdr:txBody>
    </cdr:sp>
  </cdr:relSizeAnchor>
  <cdr:relSizeAnchor xmlns:cdr="http://schemas.openxmlformats.org/drawingml/2006/chartDrawing">
    <cdr:from>
      <cdr:x>0.06116</cdr:x>
      <cdr:y>0.73952</cdr:y>
    </cdr:from>
    <cdr:to>
      <cdr:x>0.31863</cdr:x>
      <cdr:y>0.79627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686230" y="4156277"/>
          <a:ext cx="2888814" cy="318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Физическая культура</a:t>
          </a:r>
        </a:p>
      </cdr:txBody>
    </cdr:sp>
  </cdr:relSizeAnchor>
  <cdr:relSizeAnchor xmlns:cdr="http://schemas.openxmlformats.org/drawingml/2006/chartDrawing">
    <cdr:from>
      <cdr:x>0.05811</cdr:x>
      <cdr:y>0</cdr:y>
    </cdr:from>
    <cdr:to>
      <cdr:x>0.38626</cdr:x>
      <cdr:y>0.07174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33039" y="0"/>
          <a:ext cx="2445415" cy="338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0.42533</cdr:x>
      <cdr:y>0.4167</cdr:y>
    </cdr:from>
    <cdr:to>
      <cdr:x>0.57123</cdr:x>
      <cdr:y>0.5317</cdr:y>
    </cdr:to>
    <cdr:sp macro="" textlink="">
      <cdr:nvSpPr>
        <cdr:cNvPr id="13" name="TextBox 31">
          <a:extLst xmlns:a="http://schemas.openxmlformats.org/drawingml/2006/main">
            <a:ext uri="{FF2B5EF4-FFF2-40B4-BE49-F238E27FC236}">
              <a16:creationId xmlns:a16="http://schemas.microsoft.com/office/drawing/2014/main" id="{E5956545-0ABD-4F30-891E-5D48DA68BEB5}"/>
            </a:ext>
          </a:extLst>
        </cdr:cNvPr>
        <cdr:cNvSpPr txBox="1"/>
      </cdr:nvSpPr>
      <cdr:spPr>
        <a:xfrm xmlns:a="http://schemas.openxmlformats.org/drawingml/2006/main">
          <a:off x="4772240" y="2341923"/>
          <a:ext cx="1636998" cy="64632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293,2 </a:t>
          </a:r>
        </a:p>
        <a:p xmlns:a="http://schemas.openxmlformats.org/drawingml/2006/main">
          <a:pPr algn="ctr"/>
          <a:r>
            <a:rPr lang="ru-RU" sz="18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млн руб.</a:t>
          </a:r>
        </a:p>
      </cdr:txBody>
    </cdr:sp>
  </cdr:relSizeAnchor>
  <cdr:relSizeAnchor xmlns:cdr="http://schemas.openxmlformats.org/drawingml/2006/chartDrawing">
    <cdr:from>
      <cdr:x>0.70848</cdr:x>
      <cdr:y>0.58353</cdr:y>
    </cdr:from>
    <cdr:to>
      <cdr:x>1</cdr:x>
      <cdr:y>0.65983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947B66D2-9723-462F-BE59-D0BCE007B7AA}"/>
            </a:ext>
          </a:extLst>
        </cdr:cNvPr>
        <cdr:cNvSpPr txBox="1"/>
      </cdr:nvSpPr>
      <cdr:spPr>
        <a:xfrm xmlns:a="http://schemas.openxmlformats.org/drawingml/2006/main">
          <a:off x="7949146" y="3279592"/>
          <a:ext cx="3270854" cy="428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Жилье и городская среда</a:t>
          </a:r>
        </a:p>
      </cdr:txBody>
    </cdr:sp>
  </cdr:relSizeAnchor>
  <cdr:relSizeAnchor xmlns:cdr="http://schemas.openxmlformats.org/drawingml/2006/chartDrawing">
    <cdr:from>
      <cdr:x>0.01766</cdr:x>
      <cdr:y>0.19655</cdr:y>
    </cdr:from>
    <cdr:to>
      <cdr:x>0.27691</cdr:x>
      <cdr:y>0.20057</cdr:y>
    </cdr:to>
    <cdr:cxnSp macro="">
      <cdr:nvCxnSpPr>
        <cdr:cNvPr id="20" name="Прямая соединительная линия 19">
          <a:extLst xmlns:a="http://schemas.openxmlformats.org/drawingml/2006/main">
            <a:ext uri="{FF2B5EF4-FFF2-40B4-BE49-F238E27FC236}">
              <a16:creationId xmlns:a16="http://schemas.microsoft.com/office/drawing/2014/main" id="{CEB456AD-8591-400A-9BA4-EA9F85364CE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98138" y="1104679"/>
          <a:ext cx="2908785" cy="22593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0.06116</cdr:x>
      <cdr:y>0.7992</cdr:y>
    </cdr:from>
    <cdr:to>
      <cdr:x>0.30734</cdr:x>
      <cdr:y>0.7992</cdr:y>
    </cdr:to>
    <cdr:cxnSp macro="">
      <cdr:nvCxnSpPr>
        <cdr:cNvPr id="21" name="Прямая соединительная линия 20">
          <a:extLst xmlns:a="http://schemas.openxmlformats.org/drawingml/2006/main">
            <a:ext uri="{FF2B5EF4-FFF2-40B4-BE49-F238E27FC236}">
              <a16:creationId xmlns:a16="http://schemas.microsoft.com/office/drawing/2014/main" id="{CEB456AD-8591-400A-9BA4-EA9F85364CE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686230" y="4491664"/>
          <a:ext cx="276214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0.70267</cdr:x>
      <cdr:y>0.24036</cdr:y>
    </cdr:from>
    <cdr:to>
      <cdr:x>0.96505</cdr:x>
      <cdr:y>0.24036</cdr:y>
    </cdr:to>
    <cdr:cxnSp macro="">
      <cdr:nvCxnSpPr>
        <cdr:cNvPr id="22" name="Прямая соединительная линия 21">
          <a:extLst xmlns:a="http://schemas.openxmlformats.org/drawingml/2006/main">
            <a:ext uri="{FF2B5EF4-FFF2-40B4-BE49-F238E27FC236}">
              <a16:creationId xmlns:a16="http://schemas.microsoft.com/office/drawing/2014/main" id="{CEB456AD-8591-400A-9BA4-EA9F85364CE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7883934" y="1350854"/>
          <a:ext cx="2943904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0.72194</cdr:x>
      <cdr:y>0.64888</cdr:y>
    </cdr:from>
    <cdr:to>
      <cdr:x>0.9729</cdr:x>
      <cdr:y>0.64888</cdr:y>
    </cdr:to>
    <cdr:cxnSp macro="">
      <cdr:nvCxnSpPr>
        <cdr:cNvPr id="23" name="Прямая соединительная линия 22">
          <a:extLst xmlns:a="http://schemas.openxmlformats.org/drawingml/2006/main">
            <a:ext uri="{FF2B5EF4-FFF2-40B4-BE49-F238E27FC236}">
              <a16:creationId xmlns:a16="http://schemas.microsoft.com/office/drawing/2014/main" id="{CEB456AD-8591-400A-9BA4-EA9F85364CE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8100164" y="3646865"/>
          <a:ext cx="2815764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0.07583</cdr:x>
      <cdr:y>0.8231</cdr:y>
    </cdr:from>
    <cdr:to>
      <cdr:x>0.29392</cdr:x>
      <cdr:y>0.87239</cdr:y>
    </cdr:to>
    <cdr:sp macro="" textlink="">
      <cdr:nvSpPr>
        <cdr:cNvPr id="24" name="Прямоугольник 23">
          <a:extLst xmlns:a="http://schemas.openxmlformats.org/drawingml/2006/main">
            <a:ext uri="{FF2B5EF4-FFF2-40B4-BE49-F238E27FC236}">
              <a16:creationId xmlns:a16="http://schemas.microsoft.com/office/drawing/2014/main" id="{6763A2AF-11A1-4631-8EEB-EE67C2E50D89}"/>
            </a:ext>
          </a:extLst>
        </cdr:cNvPr>
        <cdr:cNvSpPr/>
      </cdr:nvSpPr>
      <cdr:spPr>
        <a:xfrm xmlns:a="http://schemas.openxmlformats.org/drawingml/2006/main">
          <a:off x="850760" y="4626038"/>
          <a:ext cx="2446970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lvl="0" indent="-285750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Спорт норма жизни</a:t>
          </a:r>
        </a:p>
      </cdr:txBody>
    </cdr:sp>
  </cdr:relSizeAnchor>
  <cdr:relSizeAnchor xmlns:cdr="http://schemas.openxmlformats.org/drawingml/2006/chartDrawing">
    <cdr:from>
      <cdr:x>0.714</cdr:x>
      <cdr:y>0.64579</cdr:y>
    </cdr:from>
    <cdr:to>
      <cdr:x>0.98728</cdr:x>
      <cdr:y>0.92508</cdr:y>
    </cdr:to>
    <cdr:sp macro="" textlink="">
      <cdr:nvSpPr>
        <cdr:cNvPr id="28" name="Прямоугольник 27">
          <a:extLst xmlns:a="http://schemas.openxmlformats.org/drawingml/2006/main">
            <a:ext uri="{FF2B5EF4-FFF2-40B4-BE49-F238E27FC236}">
              <a16:creationId xmlns:a16="http://schemas.microsoft.com/office/drawing/2014/main" id="{52CDFCCD-0602-40EC-A0D5-A65E7D5BA246}"/>
            </a:ext>
          </a:extLst>
        </cdr:cNvPr>
        <cdr:cNvSpPr/>
      </cdr:nvSpPr>
      <cdr:spPr>
        <a:xfrm xmlns:a="http://schemas.openxmlformats.org/drawingml/2006/main">
          <a:off x="8011074" y="3629513"/>
          <a:ext cx="3066219" cy="1569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77800" lvl="0" indent="-177800">
            <a:buFont typeface="Wingdings" panose="05000000000000000000" pitchFamily="2" charset="2"/>
            <a:buChar char="ü"/>
          </a:pPr>
          <a:endParaRPr lang="ru-RU" sz="1200" b="1" dirty="0">
            <a:solidFill>
              <a:schemeClr val="bg2">
                <a:lumMod val="25000"/>
              </a:schemeClr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  <a:p xmlns:a="http://schemas.openxmlformats.org/drawingml/2006/main">
          <a:pPr marL="177800" lvl="0" indent="-177800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Формирование комфортной</a:t>
          </a:r>
        </a:p>
        <a:p xmlns:a="http://schemas.openxmlformats.org/drawingml/2006/main">
          <a:pPr lvl="0"/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  городской среды</a:t>
          </a:r>
        </a:p>
        <a:p xmlns:a="http://schemas.openxmlformats.org/drawingml/2006/main">
          <a:pPr lvl="0"/>
          <a:endParaRPr lang="ru-RU" sz="1200" b="1" dirty="0">
            <a:solidFill>
              <a:schemeClr val="bg2">
                <a:lumMod val="25000"/>
              </a:schemeClr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  <a:p xmlns:a="http://schemas.openxmlformats.org/drawingml/2006/main">
          <a:pPr marL="177800" indent="-177800" algn="l">
            <a:buFont typeface="Wingdings" panose="05000000000000000000" pitchFamily="2" charset="2"/>
            <a:buChar char="ü"/>
            <a:tabLst>
              <a:tab pos="177800" algn="l"/>
            </a:tabLst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Обеспечение устойчивого </a:t>
          </a:r>
        </a:p>
        <a:p xmlns:a="http://schemas.openxmlformats.org/drawingml/2006/main">
          <a:pPr algn="l">
            <a:tabLst>
              <a:tab pos="177800" algn="l"/>
            </a:tabLst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 сокращения непригодного</a:t>
          </a:r>
        </a:p>
        <a:p xmlns:a="http://schemas.openxmlformats.org/drawingml/2006/main">
          <a:pPr algn="l">
            <a:tabLst>
              <a:tab pos="177800" algn="l"/>
            </a:tabLst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 для проживания жилищного</a:t>
          </a:r>
        </a:p>
        <a:p xmlns:a="http://schemas.openxmlformats.org/drawingml/2006/main">
          <a:pPr algn="l">
            <a:tabLst>
              <a:tab pos="177800" algn="l"/>
            </a:tabLst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 фонда (185-ФЗ)</a:t>
          </a:r>
          <a:endParaRPr lang="ru-RU" sz="1200" b="1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0.72987</cdr:x>
      <cdr:y>0.26884</cdr:y>
    </cdr:from>
    <cdr:to>
      <cdr:x>1</cdr:x>
      <cdr:y>0.4167</cdr:y>
    </cdr:to>
    <cdr:sp macro="" textlink="">
      <cdr:nvSpPr>
        <cdr:cNvPr id="29" name="Прямоугольник 28">
          <a:extLst xmlns:a="http://schemas.openxmlformats.org/drawingml/2006/main">
            <a:ext uri="{FF2B5EF4-FFF2-40B4-BE49-F238E27FC236}">
              <a16:creationId xmlns:a16="http://schemas.microsoft.com/office/drawing/2014/main" id="{52CDFCCD-0602-40EC-A0D5-A65E7D5BA246}"/>
            </a:ext>
          </a:extLst>
        </cdr:cNvPr>
        <cdr:cNvSpPr/>
      </cdr:nvSpPr>
      <cdr:spPr>
        <a:xfrm xmlns:a="http://schemas.openxmlformats.org/drawingml/2006/main">
          <a:off x="8189172" y="1510926"/>
          <a:ext cx="3030828" cy="830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lvl="0" indent="-285750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Успех каждого ребенка</a:t>
          </a:r>
        </a:p>
        <a:p xmlns:a="http://schemas.openxmlformats.org/drawingml/2006/main">
          <a:pPr algn="l"/>
          <a:endParaRPr lang="ru-RU" sz="1200" dirty="0">
            <a:solidFill>
              <a:schemeClr val="bg2">
                <a:lumMod val="25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Патриотическое воспитание граждан РФ</a:t>
          </a:r>
        </a:p>
      </cdr:txBody>
    </cdr:sp>
  </cdr:relSizeAnchor>
  <cdr:relSizeAnchor xmlns:cdr="http://schemas.openxmlformats.org/drawingml/2006/chartDrawing">
    <cdr:from>
      <cdr:x>0.01766</cdr:x>
      <cdr:y>0.23084</cdr:y>
    </cdr:from>
    <cdr:to>
      <cdr:x>0.30743</cdr:x>
      <cdr:y>0.41155</cdr:y>
    </cdr:to>
    <cdr:sp macro="" textlink="">
      <cdr:nvSpPr>
        <cdr:cNvPr id="30" name="Прямоугольник 29">
          <a:extLst xmlns:a="http://schemas.openxmlformats.org/drawingml/2006/main">
            <a:ext uri="{FF2B5EF4-FFF2-40B4-BE49-F238E27FC236}">
              <a16:creationId xmlns:a16="http://schemas.microsoft.com/office/drawing/2014/main" id="{AE7F546C-115D-4941-89D7-E89CE1EECFFD}"/>
            </a:ext>
          </a:extLst>
        </cdr:cNvPr>
        <cdr:cNvSpPr/>
      </cdr:nvSpPr>
      <cdr:spPr>
        <a:xfrm xmlns:a="http://schemas.openxmlformats.org/drawingml/2006/main">
          <a:off x="198138" y="1297355"/>
          <a:ext cx="3251227" cy="10156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Финансовая поддержка</a:t>
          </a:r>
        </a:p>
        <a:p xmlns:a="http://schemas.openxmlformats.org/drawingml/2006/main">
          <a:pPr algn="l"/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      семей при рождении детей</a:t>
          </a:r>
        </a:p>
        <a:p xmlns:a="http://schemas.openxmlformats.org/drawingml/2006/main">
          <a:pPr algn="l"/>
          <a:endParaRPr lang="ru-RU" sz="1200" b="1" dirty="0">
            <a:solidFill>
              <a:srgbClr val="3B3838"/>
            </a:solidFill>
            <a:latin typeface="Verdana" pitchFamily="34" charset="0"/>
            <a:ea typeface="Verdana" pitchFamily="34" charset="0"/>
            <a:cs typeface="Verdana" panose="020B0604030504040204" pitchFamily="34" charset="0"/>
          </a:endParaRPr>
        </a:p>
        <a:p xmlns:a="http://schemas.openxmlformats.org/drawingml/2006/main">
          <a:pPr marL="285750" indent="-285750" algn="l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rgbClr val="3B3838"/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Повышение качества жизни граждан старшего поколения</a:t>
          </a:r>
          <a:endParaRPr lang="ru-RU" sz="1200" i="1" dirty="0">
            <a:ln w="0"/>
            <a:solidFill>
              <a:srgbClr val="3B3838"/>
            </a:solidFill>
            <a:effectLst/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0.36201</cdr:x>
      <cdr:y>0.24189</cdr:y>
    </cdr:from>
    <cdr:to>
      <cdr:x>0.44556</cdr:x>
      <cdr:y>0.32362</cdr:y>
    </cdr:to>
    <cdr:sp macro="" textlink="">
      <cdr:nvSpPr>
        <cdr:cNvPr id="25" name="TextBox 1">
          <a:extLst xmlns:a="http://schemas.openxmlformats.org/drawingml/2006/main">
            <a:ext uri="{FF2B5EF4-FFF2-40B4-BE49-F238E27FC236}">
              <a16:creationId xmlns:a16="http://schemas.microsoft.com/office/drawing/2014/main" id="{DC3E584A-1C81-4B8A-B1EB-2A50F8E5E35B}"/>
            </a:ext>
          </a:extLst>
        </cdr:cNvPr>
        <cdr:cNvSpPr txBox="1"/>
      </cdr:nvSpPr>
      <cdr:spPr>
        <a:xfrm xmlns:a="http://schemas.openxmlformats.org/drawingml/2006/main">
          <a:off x="4061752" y="1359478"/>
          <a:ext cx="937470" cy="459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28,1</a:t>
          </a:r>
          <a:endParaRPr lang="en-US" sz="1600" b="1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0.56548</cdr:x>
      <cdr:y>0.60957</cdr:y>
    </cdr:from>
    <cdr:to>
      <cdr:x>0.65421</cdr:x>
      <cdr:y>0.6913</cdr:y>
    </cdr:to>
    <cdr:sp macro="" textlink="">
      <cdr:nvSpPr>
        <cdr:cNvPr id="26" name="TextBox 1">
          <a:extLst xmlns:a="http://schemas.openxmlformats.org/drawingml/2006/main">
            <a:ext uri="{FF2B5EF4-FFF2-40B4-BE49-F238E27FC236}">
              <a16:creationId xmlns:a16="http://schemas.microsoft.com/office/drawing/2014/main" id="{DC3E584A-1C81-4B8A-B1EB-2A50F8E5E35B}"/>
            </a:ext>
          </a:extLst>
        </cdr:cNvPr>
        <cdr:cNvSpPr txBox="1"/>
      </cdr:nvSpPr>
      <cdr:spPr>
        <a:xfrm xmlns:a="http://schemas.openxmlformats.org/drawingml/2006/main">
          <a:off x="6253670" y="3274668"/>
          <a:ext cx="981374" cy="439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213,2</a:t>
          </a:r>
          <a:endParaRPr lang="en-US" sz="1600" b="1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0.32493</cdr:x>
      <cdr:y>0.45913</cdr:y>
    </cdr:from>
    <cdr:to>
      <cdr:x>0.39283</cdr:x>
      <cdr:y>0.54086</cdr:y>
    </cdr:to>
    <cdr:sp macro="" textlink="">
      <cdr:nvSpPr>
        <cdr:cNvPr id="27" name="TextBox 1">
          <a:extLst xmlns:a="http://schemas.openxmlformats.org/drawingml/2006/main">
            <a:ext uri="{FF2B5EF4-FFF2-40B4-BE49-F238E27FC236}">
              <a16:creationId xmlns:a16="http://schemas.microsoft.com/office/drawing/2014/main" id="{DC3E584A-1C81-4B8A-B1EB-2A50F8E5E35B}"/>
            </a:ext>
          </a:extLst>
        </cdr:cNvPr>
        <cdr:cNvSpPr txBox="1"/>
      </cdr:nvSpPr>
      <cdr:spPr>
        <a:xfrm xmlns:a="http://schemas.openxmlformats.org/drawingml/2006/main">
          <a:off x="3645715" y="2580418"/>
          <a:ext cx="761837" cy="4593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4,5</a:t>
          </a:r>
          <a:endParaRPr lang="en-US" sz="1600" b="1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0.07583</cdr:x>
      <cdr:y>0.47163</cdr:y>
    </cdr:from>
    <cdr:to>
      <cdr:x>0.21288</cdr:x>
      <cdr:y>0.52837</cdr:y>
    </cdr:to>
    <cdr:sp macro="" textlink="">
      <cdr:nvSpPr>
        <cdr:cNvPr id="31" name="TextBox 1">
          <a:extLst xmlns:a="http://schemas.openxmlformats.org/drawingml/2006/main">
            <a:ext uri="{FF2B5EF4-FFF2-40B4-BE49-F238E27FC236}">
              <a16:creationId xmlns:a16="http://schemas.microsoft.com/office/drawing/2014/main" id="{1214C7B1-A4C5-4389-9BA1-303615F694A9}"/>
            </a:ext>
          </a:extLst>
        </cdr:cNvPr>
        <cdr:cNvSpPr txBox="1"/>
      </cdr:nvSpPr>
      <cdr:spPr>
        <a:xfrm xmlns:a="http://schemas.openxmlformats.org/drawingml/2006/main">
          <a:off x="850760" y="2650670"/>
          <a:ext cx="1537701" cy="3188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rPr>
            <a:t>Культура</a:t>
          </a:r>
        </a:p>
      </cdr:txBody>
    </cdr:sp>
  </cdr:relSizeAnchor>
  <cdr:relSizeAnchor xmlns:cdr="http://schemas.openxmlformats.org/drawingml/2006/chartDrawing">
    <cdr:from>
      <cdr:x>0.04226</cdr:x>
      <cdr:y>0.5347</cdr:y>
    </cdr:from>
    <cdr:to>
      <cdr:x>0.28844</cdr:x>
      <cdr:y>0.5347</cdr:y>
    </cdr:to>
    <cdr:cxnSp macro="">
      <cdr:nvCxnSpPr>
        <cdr:cNvPr id="32" name="Прямая соединительная линия 31">
          <a:extLst xmlns:a="http://schemas.openxmlformats.org/drawingml/2006/main">
            <a:ext uri="{FF2B5EF4-FFF2-40B4-BE49-F238E27FC236}">
              <a16:creationId xmlns:a16="http://schemas.microsoft.com/office/drawing/2014/main" id="{3E6AB80C-1881-4EE8-92CA-10FE5D2A8C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474113" y="3005151"/>
          <a:ext cx="276214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0.03495</cdr:x>
      <cdr:y>0.55852</cdr:y>
    </cdr:from>
    <cdr:to>
      <cdr:x>0.25304</cdr:x>
      <cdr:y>0.60781</cdr:y>
    </cdr:to>
    <cdr:sp macro="" textlink="">
      <cdr:nvSpPr>
        <cdr:cNvPr id="33" name="Прямоугольник 32">
          <a:extLst xmlns:a="http://schemas.openxmlformats.org/drawingml/2006/main">
            <a:ext uri="{FF2B5EF4-FFF2-40B4-BE49-F238E27FC236}">
              <a16:creationId xmlns:a16="http://schemas.microsoft.com/office/drawing/2014/main" id="{4A2F0E53-BCEA-4DF3-8141-45E258704459}"/>
            </a:ext>
          </a:extLst>
        </cdr:cNvPr>
        <cdr:cNvSpPr/>
      </cdr:nvSpPr>
      <cdr:spPr>
        <a:xfrm xmlns:a="http://schemas.openxmlformats.org/drawingml/2006/main">
          <a:off x="392092" y="3139033"/>
          <a:ext cx="2446970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285750" lvl="0" indent="-285750">
            <a:buFont typeface="Wingdings" panose="05000000000000000000" pitchFamily="2" charset="2"/>
            <a:buChar char="ü"/>
          </a:pPr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rPr>
            <a:t>Культурная среда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0.10878</cdr:x>
      <cdr:y>0</cdr:y>
    </cdr:from>
    <cdr:to>
      <cdr:x>0.52825</cdr:x>
      <cdr:y>0.08082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6E8B7C7-4B00-494F-B48D-FF764C086594}"/>
            </a:ext>
          </a:extLst>
        </cdr:cNvPr>
        <cdr:cNvSpPr txBox="1"/>
      </cdr:nvSpPr>
      <cdr:spPr>
        <a:xfrm xmlns:a="http://schemas.openxmlformats.org/drawingml/2006/main">
          <a:off x="567598" y="0"/>
          <a:ext cx="2188724" cy="3385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5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293,2 </a:t>
          </a:r>
          <a:r>
            <a:rPr lang="ru-RU" sz="15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млн</a:t>
          </a:r>
          <a:r>
            <a:rPr lang="ru-RU" sz="1500" b="1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sz="15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рублей</a:t>
          </a:r>
        </a:p>
      </cdr:txBody>
    </cdr:sp>
  </cdr:relSizeAnchor>
  <cdr:relSizeAnchor xmlns:cdr="http://schemas.openxmlformats.org/drawingml/2006/chartDrawing">
    <cdr:from>
      <cdr:x>0.64085</cdr:x>
      <cdr:y>0.09565</cdr:y>
    </cdr:from>
    <cdr:to>
      <cdr:x>0.89644</cdr:x>
      <cdr:y>0.24264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68435A2-75F0-40D6-BDEE-A88220E85C72}"/>
            </a:ext>
          </a:extLst>
        </cdr:cNvPr>
        <cdr:cNvSpPr txBox="1"/>
      </cdr:nvSpPr>
      <cdr:spPr>
        <a:xfrm xmlns:a="http://schemas.openxmlformats.org/drawingml/2006/main">
          <a:off x="3471446" y="434450"/>
          <a:ext cx="1384531" cy="6676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исполнение</a:t>
          </a:r>
          <a:r>
            <a:rPr lang="ru-RU" sz="1600" dirty="0">
              <a:solidFill>
                <a:schemeClr val="accent1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</a:p>
        <a:p xmlns:a="http://schemas.openxmlformats.org/drawingml/2006/main">
          <a:pPr algn="ctr"/>
          <a:r>
            <a:rPr lang="ru-RU" sz="1600" b="1" dirty="0">
              <a:solidFill>
                <a:srgbClr val="860000"/>
              </a:solidFill>
              <a:latin typeface="Verdana" panose="020B0604030504040204" pitchFamily="34" charset="0"/>
              <a:ea typeface="Verdana" panose="020B0604030504040204" pitchFamily="34" charset="0"/>
            </a:rPr>
            <a:t>98 %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0.60235</cdr:x>
      <cdr:y>0.67396</cdr:y>
    </cdr:from>
    <cdr:to>
      <cdr:x>0.75209</cdr:x>
      <cdr:y>0.76677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07094" y="3294608"/>
          <a:ext cx="946415" cy="4536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208,18 </a:t>
          </a:r>
        </a:p>
      </cdr:txBody>
    </cdr:sp>
  </cdr:relSizeAnchor>
  <cdr:relSizeAnchor xmlns:cdr="http://schemas.openxmlformats.org/drawingml/2006/chartDrawing">
    <cdr:from>
      <cdr:x>0.40919</cdr:x>
      <cdr:y>0.17283</cdr:y>
    </cdr:from>
    <cdr:to>
      <cdr:x>0.5348</cdr:x>
      <cdr:y>0.24209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86271" y="844877"/>
          <a:ext cx="793894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28,09</a:t>
          </a:r>
        </a:p>
      </cdr:txBody>
    </cdr:sp>
  </cdr:relSizeAnchor>
  <cdr:relSizeAnchor xmlns:cdr="http://schemas.openxmlformats.org/drawingml/2006/chartDrawing">
    <cdr:from>
      <cdr:x>0.59794</cdr:x>
      <cdr:y>0.22069</cdr:y>
    </cdr:from>
    <cdr:to>
      <cdr:x>0.71932</cdr:x>
      <cdr:y>0.29642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779199" y="1078829"/>
          <a:ext cx="767170" cy="370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40,95</a:t>
          </a:r>
        </a:p>
      </cdr:txBody>
    </cdr:sp>
  </cdr:relSizeAnchor>
  <cdr:relSizeAnchor xmlns:cdr="http://schemas.openxmlformats.org/drawingml/2006/chartDrawing">
    <cdr:from>
      <cdr:x>0.25801</cdr:x>
      <cdr:y>0.54911</cdr:y>
    </cdr:from>
    <cdr:to>
      <cdr:x>0.40311</cdr:x>
      <cdr:y>0.63084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30712" y="2684289"/>
          <a:ext cx="917089" cy="3995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4,5</a:t>
          </a:r>
          <a:endParaRPr lang="en-US" sz="1600" b="1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600" dirty="0"/>
        </a:p>
      </cdr:txBody>
    </cdr:sp>
  </cdr:relSizeAnchor>
  <cdr:relSizeAnchor xmlns:cdr="http://schemas.openxmlformats.org/drawingml/2006/chartDrawing">
    <cdr:from>
      <cdr:x>0.86205</cdr:x>
      <cdr:y>0.89907</cdr:y>
    </cdr:from>
    <cdr:to>
      <cdr:x>1</cdr:x>
      <cdr:y>0.98056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007155" y="4149641"/>
          <a:ext cx="801268" cy="3760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dirty="0"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0.04898</cdr:x>
      <cdr:y>0.3307</cdr:y>
    </cdr:from>
    <cdr:to>
      <cdr:x>0.28453</cdr:x>
      <cdr:y>0.45687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9557" y="1616611"/>
          <a:ext cx="1488768" cy="6167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0.08138</cdr:x>
      <cdr:y>0.12823</cdr:y>
    </cdr:from>
    <cdr:to>
      <cdr:x>0.32236</cdr:x>
      <cdr:y>0.19908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14350" y="626835"/>
          <a:ext cx="1523088" cy="346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Демография</a:t>
          </a:r>
        </a:p>
      </cdr:txBody>
    </cdr:sp>
  </cdr:relSizeAnchor>
  <cdr:relSizeAnchor xmlns:cdr="http://schemas.openxmlformats.org/drawingml/2006/chartDrawing">
    <cdr:from>
      <cdr:x>0.66043</cdr:x>
      <cdr:y>0.11512</cdr:y>
    </cdr:from>
    <cdr:to>
      <cdr:x>0.9103</cdr:x>
      <cdr:y>0.16703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174189" y="562757"/>
          <a:ext cx="1579277" cy="2537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Образование</a:t>
          </a:r>
        </a:p>
      </cdr:txBody>
    </cdr:sp>
  </cdr:relSizeAnchor>
  <cdr:relSizeAnchor xmlns:cdr="http://schemas.openxmlformats.org/drawingml/2006/chartDrawing">
    <cdr:from>
      <cdr:x>0.07426</cdr:x>
      <cdr:y>0.68593</cdr:y>
    </cdr:from>
    <cdr:to>
      <cdr:x>0.26739</cdr:x>
      <cdr:y>0.74268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69341" y="3353110"/>
          <a:ext cx="1220658" cy="277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Культура</a:t>
          </a:r>
        </a:p>
      </cdr:txBody>
    </cdr:sp>
  </cdr:relSizeAnchor>
  <cdr:relSizeAnchor xmlns:cdr="http://schemas.openxmlformats.org/drawingml/2006/chartDrawing">
    <cdr:from>
      <cdr:x>0.05811</cdr:x>
      <cdr:y>0</cdr:y>
    </cdr:from>
    <cdr:to>
      <cdr:x>0.38626</cdr:x>
      <cdr:y>0.07174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433039" y="0"/>
          <a:ext cx="2445415" cy="3385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Verdana" panose="020B0604030504040204" pitchFamily="34" charset="0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0.38767</cdr:x>
      <cdr:y>0.38036</cdr:y>
    </cdr:from>
    <cdr:to>
      <cdr:x>0.64675</cdr:x>
      <cdr:y>0.51258</cdr:y>
    </cdr:to>
    <cdr:sp macro="" textlink="">
      <cdr:nvSpPr>
        <cdr:cNvPr id="13" name="TextBox 31">
          <a:extLst xmlns:a="http://schemas.openxmlformats.org/drawingml/2006/main">
            <a:ext uri="{FF2B5EF4-FFF2-40B4-BE49-F238E27FC236}">
              <a16:creationId xmlns:a16="http://schemas.microsoft.com/office/drawing/2014/main" id="{E5956545-0ABD-4F30-891E-5D48DA68BEB5}"/>
            </a:ext>
          </a:extLst>
        </cdr:cNvPr>
        <cdr:cNvSpPr txBox="1"/>
      </cdr:nvSpPr>
      <cdr:spPr>
        <a:xfrm xmlns:a="http://schemas.openxmlformats.org/drawingml/2006/main">
          <a:off x="2450227" y="1859351"/>
          <a:ext cx="1637488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286,72   млн руб.</a:t>
          </a:r>
        </a:p>
      </cdr:txBody>
    </cdr:sp>
  </cdr:relSizeAnchor>
  <cdr:relSizeAnchor xmlns:cdr="http://schemas.openxmlformats.org/drawingml/2006/chartDrawing">
    <cdr:from>
      <cdr:x>0.74855</cdr:x>
      <cdr:y>0.64952</cdr:y>
    </cdr:from>
    <cdr:to>
      <cdr:x>1</cdr:x>
      <cdr:y>0.72037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947B66D2-9723-462F-BE59-D0BCE007B7AA}"/>
            </a:ext>
          </a:extLst>
        </cdr:cNvPr>
        <cdr:cNvSpPr txBox="1"/>
      </cdr:nvSpPr>
      <cdr:spPr>
        <a:xfrm xmlns:a="http://schemas.openxmlformats.org/drawingml/2006/main">
          <a:off x="4731131" y="3175112"/>
          <a:ext cx="1589263" cy="346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Жилье и городска среда</a:t>
          </a:r>
        </a:p>
      </cdr:txBody>
    </cdr:sp>
  </cdr:relSizeAnchor>
  <cdr:relSizeAnchor xmlns:cdr="http://schemas.openxmlformats.org/drawingml/2006/chartDrawing">
    <cdr:from>
      <cdr:x>0.07932</cdr:x>
      <cdr:y>0.34101</cdr:y>
    </cdr:from>
    <cdr:to>
      <cdr:x>0.27928</cdr:x>
      <cdr:y>0.41186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3E61B4C0-3D34-40BB-BE37-504A003ABA30}"/>
            </a:ext>
          </a:extLst>
        </cdr:cNvPr>
        <cdr:cNvSpPr txBox="1"/>
      </cdr:nvSpPr>
      <cdr:spPr>
        <a:xfrm xmlns:a="http://schemas.openxmlformats.org/drawingml/2006/main">
          <a:off x="501363" y="1666978"/>
          <a:ext cx="1263803" cy="346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rPr>
            <a:t>Спорт</a:t>
          </a:r>
        </a:p>
      </cdr:txBody>
    </cdr:sp>
  </cdr:relSizeAnchor>
  <cdr:relSizeAnchor xmlns:cdr="http://schemas.openxmlformats.org/drawingml/2006/chartDrawing">
    <cdr:from>
      <cdr:x>0.2638</cdr:x>
      <cdr:y>0.37887</cdr:y>
    </cdr:from>
    <cdr:to>
      <cdr:x>0.39922</cdr:x>
      <cdr:y>0.48137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497C31D0-8440-4A73-A0DD-A6BCB5B158C2}"/>
            </a:ext>
          </a:extLst>
        </cdr:cNvPr>
        <cdr:cNvSpPr txBox="1"/>
      </cdr:nvSpPr>
      <cdr:spPr>
        <a:xfrm xmlns:a="http://schemas.openxmlformats.org/drawingml/2006/main">
          <a:off x="1667296" y="1852052"/>
          <a:ext cx="855951" cy="5010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5,0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/>
          <a:lstStyle>
            <a:lvl1pPr algn="r">
              <a:defRPr sz="1200"/>
            </a:lvl1pPr>
          </a:lstStyle>
          <a:p>
            <a:fld id="{4FD089D4-D6E1-4D61-8F1D-8ECE1AECFB0F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6" tIns="45713" rIns="91426" bIns="457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26" tIns="45713" rIns="91426" bIns="45713" rtlCol="0" anchor="b"/>
          <a:lstStyle>
            <a:lvl1pPr algn="r">
              <a:defRPr sz="1200"/>
            </a:lvl1pPr>
          </a:lstStyle>
          <a:p>
            <a:fld id="{086B32E4-C6CD-4738-8274-9E35578243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37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349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5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6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47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DADD-C885-4F52-978B-BAD84A10ED2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DADD-C885-4F52-978B-BAD84A10ED2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1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0DADD-C885-4F52-978B-BAD84A10ED2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0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B32E4-C6CD-4738-8274-9E355782437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048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916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83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317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0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5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15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40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281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43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F49C6-7B89-234F-8A53-0F8925D6B1DD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813D2-8A68-DC49-AD38-D58CE1F92E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6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33610"/>
          <a:stretch>
            <a:fillRect/>
          </a:stretch>
        </p:blipFill>
        <p:spPr bwMode="auto">
          <a:xfrm>
            <a:off x="1" y="-4572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B30E9342-40D1-49B7-804C-3C6ABA6D7D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11079480" y="5568696"/>
            <a:ext cx="976184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1BE771-10E5-4C88-87F6-28E00B5613C0}"/>
              </a:ext>
            </a:extLst>
          </p:cNvPr>
          <p:cNvSpPr txBox="1"/>
          <p:nvPr/>
        </p:nvSpPr>
        <p:spPr>
          <a:xfrm>
            <a:off x="199594" y="2828834"/>
            <a:ext cx="11769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и региональных проектов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Прокопьевском городском округе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 2024г</a:t>
            </a:r>
            <a:endParaRPr lang="ru-RU" sz="24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BD03C-5264-4AD2-AF74-68E53D046FFC}"/>
              </a:ext>
            </a:extLst>
          </p:cNvPr>
          <p:cNvSpPr txBox="1"/>
          <p:nvPr/>
        </p:nvSpPr>
        <p:spPr>
          <a:xfrm>
            <a:off x="78658" y="6170539"/>
            <a:ext cx="12113342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декабрь 2024</a:t>
            </a:r>
          </a:p>
        </p:txBody>
      </p:sp>
      <p:pic>
        <p:nvPicPr>
          <p:cNvPr id="9" name="Picture 2" descr="D:\ГЕРБ ГОРОДА\ГЕРБ ПРОКОПЬЕВСК ПОЛНЫЙ_прозрачный 2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4827" y="5578344"/>
            <a:ext cx="804559" cy="98704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EBD03C-5264-4AD2-AF74-68E53D046FFC}"/>
              </a:ext>
            </a:extLst>
          </p:cNvPr>
          <p:cNvSpPr txBox="1"/>
          <p:nvPr/>
        </p:nvSpPr>
        <p:spPr>
          <a:xfrm>
            <a:off x="381492" y="5422652"/>
            <a:ext cx="6197600" cy="451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Ермилова Л.В.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4">
            <a:extLst>
              <a:ext uri="{FF2B5EF4-FFF2-40B4-BE49-F238E27FC236}">
                <a16:creationId xmlns:a16="http://schemas.microsoft.com/office/drawing/2014/main" id="{6C8C4210-CEFB-40BD-AACB-3D6851782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143890" y="179049"/>
            <a:ext cx="24423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КУЛЬТУРА</a:t>
            </a:r>
            <a:r>
              <a:rPr lang="ru-RU" sz="26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   </a:t>
            </a:r>
            <a:endParaRPr lang="ru-RU" sz="2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0409" y="1167586"/>
            <a:ext cx="67007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2649" y="1567696"/>
            <a:ext cx="684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Укрепление материально-технической базы учреждений культуры  ( музыкальные инструменты ) МАУ ДО "ДМШ "57"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612443-B899-4395-8338-BC4A0976BED4}"/>
              </a:ext>
            </a:extLst>
          </p:cNvPr>
          <p:cNvSpPr/>
          <p:nvPr/>
        </p:nvSpPr>
        <p:spPr>
          <a:xfrm>
            <a:off x="655448" y="1063818"/>
            <a:ext cx="2853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Культурная среда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4F58065-1D24-4FA9-8B46-361FC59CDD8D}"/>
              </a:ext>
            </a:extLst>
          </p:cNvPr>
          <p:cNvSpPr/>
          <p:nvPr/>
        </p:nvSpPr>
        <p:spPr>
          <a:xfrm>
            <a:off x="509418" y="5763324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Кассовое исполнение 100 %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4DB4452-D7B1-41B7-9882-3BCC04A633E9}"/>
              </a:ext>
            </a:extLst>
          </p:cNvPr>
          <p:cNvCxnSpPr>
            <a:cxnSpLocks/>
          </p:cNvCxnSpPr>
          <p:nvPr/>
        </p:nvCxnSpPr>
        <p:spPr>
          <a:xfrm>
            <a:off x="620160" y="5463482"/>
            <a:ext cx="6466440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Объект 4">
            <a:extLst>
              <a:ext uri="{FF2B5EF4-FFF2-40B4-BE49-F238E27FC236}">
                <a16:creationId xmlns:a16="http://schemas.microsoft.com/office/drawing/2014/main" id="{A4FDF00A-1B70-4023-8135-D15F8D0AC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13" name="Прямоугольник 1">
            <a:extLst>
              <a:ext uri="{FF2B5EF4-FFF2-40B4-BE49-F238E27FC236}">
                <a16:creationId xmlns:a16="http://schemas.microsoft.com/office/drawing/2014/main" id="{E54471B1-82E6-43F1-8998-E010DA1B7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60" y="2513868"/>
            <a:ext cx="4676800" cy="1150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Лимиты   4,496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млн руб.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Заключение контрактов 100%</a:t>
            </a:r>
          </a:p>
          <a:p>
            <a:pPr>
              <a:lnSpc>
                <a:spcPct val="150000"/>
              </a:lnSpc>
            </a:pPr>
            <a:endParaRPr lang="en-US" altLang="ru-RU" sz="1600" dirty="0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B264E1-24B9-445D-B290-1D4666E8F258}"/>
              </a:ext>
            </a:extLst>
          </p:cNvPr>
          <p:cNvSpPr/>
          <p:nvPr/>
        </p:nvSpPr>
        <p:spPr>
          <a:xfrm>
            <a:off x="580578" y="325897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ООО "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Грандартпиано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" г. Санкт-Петербург (приобретение музыкальных инструментов: рояль, пианино, балалайка, классическая гитара) </a:t>
            </a:r>
          </a:p>
          <a:p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ИП Козлов Сергей Викторович, г. Москва (приобретение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книжно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-журнальной и нотной литературы)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C48A0-EF8C-46F3-BEFF-23DFEDEF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023" y="989885"/>
            <a:ext cx="2285974" cy="29695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352795-8BE0-48F7-8B48-B7CE9FF7B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3839" y="989885"/>
            <a:ext cx="2567352" cy="34755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1160796-FB6E-4105-8E24-65A2813D4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3839" y="4538238"/>
            <a:ext cx="2567351" cy="216868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4CF982-E7EA-4407-AAD5-DAF59DE654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510"/>
          <a:stretch/>
        </p:blipFill>
        <p:spPr>
          <a:xfrm>
            <a:off x="9834023" y="4034926"/>
            <a:ext cx="2285974" cy="26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0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4">
            <a:extLst>
              <a:ext uri="{FF2B5EF4-FFF2-40B4-BE49-F238E27FC236}">
                <a16:creationId xmlns:a16="http://schemas.microsoft.com/office/drawing/2014/main" id="{06C19FBC-5A59-49FA-87C0-E54DE121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271721" y="248084"/>
            <a:ext cx="583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ЖИЛЬЕ И ГОРОДСКАЯ СРЕДА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530108" y="4798798"/>
            <a:ext cx="4122574" cy="198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Заключены контракты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подрядными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организациями: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«ТУК»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СибирьЭнерго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«Детские площадки»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Хорошев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74" y="2754501"/>
            <a:ext cx="63855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Молодежный парк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«Семьи»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у ДК «Северный </a:t>
            </a:r>
            <a:r>
              <a:rPr lang="ru-RU" sz="15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Маганак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сквер «Спортсменов»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«Парк Мира» на Красной горке</a:t>
            </a:r>
          </a:p>
          <a:p>
            <a:pPr marL="898525" indent="-360363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Пешеходная аллея по ул. Обручева</a:t>
            </a:r>
          </a:p>
          <a:p>
            <a:pPr marL="538162">
              <a:spcBef>
                <a:spcPts val="600"/>
              </a:spcBef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Освоение 100%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5FA9B-E165-4E00-B645-8B891477437E}"/>
              </a:ext>
            </a:extLst>
          </p:cNvPr>
          <p:cNvSpPr txBox="1"/>
          <p:nvPr/>
        </p:nvSpPr>
        <p:spPr>
          <a:xfrm>
            <a:off x="7409793" y="5970553"/>
            <a:ext cx="4363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Обустройство велодорожки на Молодежном парке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EFA3D2-D210-4DBA-8411-2917CCF522F3}"/>
              </a:ext>
            </a:extLst>
          </p:cNvPr>
          <p:cNvSpPr/>
          <p:nvPr/>
        </p:nvSpPr>
        <p:spPr>
          <a:xfrm>
            <a:off x="530108" y="966010"/>
            <a:ext cx="11596789" cy="953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Формирование комфортной городской среды </a:t>
            </a:r>
          </a:p>
          <a:p>
            <a:pPr>
              <a:lnSpc>
                <a:spcPct val="150000"/>
              </a:lnSpc>
            </a:pP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Общий лимит на 2024 год 113,75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млн. руб.                   </a:t>
            </a:r>
            <a:endParaRPr lang="en-US" altLang="ru-RU" sz="2000" b="1" dirty="0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DE5C5EE2-715D-450A-A31B-4E1B89182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DB0CB1-EB53-4308-9BD1-00FB702CF0BE}"/>
              </a:ext>
            </a:extLst>
          </p:cNvPr>
          <p:cNvSpPr/>
          <p:nvPr/>
        </p:nvSpPr>
        <p:spPr>
          <a:xfrm>
            <a:off x="261556" y="2021486"/>
            <a:ext cx="45412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1938">
              <a:spcBef>
                <a:spcPts val="600"/>
              </a:spcBef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На благоустройство 6 общественных</a:t>
            </a:r>
          </a:p>
          <a:p>
            <a:pPr indent="261938">
              <a:spcBef>
                <a:spcPts val="600"/>
              </a:spcBef>
            </a:pP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территорий  выделено 32,8 </a:t>
            </a:r>
            <a:r>
              <a:rPr lang="ru-RU" sz="15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млн.руб</a:t>
            </a:r>
            <a:r>
              <a:rPr lang="ru-RU" sz="15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A86B32-4D3B-45B7-8E29-F9B2A4482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722" y="1884561"/>
            <a:ext cx="3490175" cy="2458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829F95-2D0D-49E0-BB4D-E69F569D3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722" y="4412235"/>
            <a:ext cx="3490175" cy="23743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7F8F53-D8E3-4752-902D-35F490649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295" y="4412236"/>
            <a:ext cx="3665565" cy="23743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CB9C7E-5C25-4A5C-B0C9-91F7FDEE70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296" y="1899776"/>
            <a:ext cx="3665565" cy="24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81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Объект 4">
            <a:extLst>
              <a:ext uri="{FF2B5EF4-FFF2-40B4-BE49-F238E27FC236}">
                <a16:creationId xmlns:a16="http://schemas.microsoft.com/office/drawing/2014/main" id="{06C19FBC-5A59-49FA-87C0-E54DE1213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0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271721" y="248084"/>
            <a:ext cx="583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ЖИЛЬЕ И ГОРОДСКАЯ СРЕДА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95FA9B-E165-4E00-B645-8B891477437E}"/>
              </a:ext>
            </a:extLst>
          </p:cNvPr>
          <p:cNvSpPr txBox="1"/>
          <p:nvPr/>
        </p:nvSpPr>
        <p:spPr>
          <a:xfrm>
            <a:off x="7409793" y="5970553"/>
            <a:ext cx="4363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chemeClr val="bg1"/>
                </a:solidFill>
              </a:rPr>
              <a:t>Обустройство велодорожки на Молодежном парке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EFA3D2-D210-4DBA-8411-2917CCF522F3}"/>
              </a:ext>
            </a:extLst>
          </p:cNvPr>
          <p:cNvSpPr/>
          <p:nvPr/>
        </p:nvSpPr>
        <p:spPr>
          <a:xfrm>
            <a:off x="16575" y="1057589"/>
            <a:ext cx="7098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Формирование комфортной городской среды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DE5C5EE2-715D-450A-A31B-4E1B89182D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AAE30BC-7EF3-43B1-88B3-B526CCBEDB84}"/>
              </a:ext>
            </a:extLst>
          </p:cNvPr>
          <p:cNvSpPr/>
          <p:nvPr/>
        </p:nvSpPr>
        <p:spPr>
          <a:xfrm>
            <a:off x="488092" y="1622480"/>
            <a:ext cx="59456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Лимит на 2024 год 80,9 млн руб. освоен - 100%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58C8DA0-064C-40A4-8B88-F073F0499AEF}"/>
              </a:ext>
            </a:extLst>
          </p:cNvPr>
          <p:cNvSpPr/>
          <p:nvPr/>
        </p:nvSpPr>
        <p:spPr>
          <a:xfrm>
            <a:off x="525773" y="2125815"/>
            <a:ext cx="61144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Осуществлен ремонт 24 дворовых территорий </a:t>
            </a:r>
          </a:p>
          <a:p>
            <a:r>
              <a:rPr lang="ru-RU" altLang="ru-RU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адресам: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Обручева, 5, 7, 36, 13,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Грибоедова, 26,32,34,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Оренургская,14, 17,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Ноградская,28,30,2А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Институтская,5а,34,3а,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пр. Строителей,33,37,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Институтская, 39,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Вокзальная,53,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Шишкина, 23а,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Союзная 67,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Ближняя,10,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10 мкр,1,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ул. Вершинина,8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E9F6564-622E-4D4E-A676-FE2ACFBE92F8}"/>
              </a:ext>
            </a:extLst>
          </p:cNvPr>
          <p:cNvSpPr/>
          <p:nvPr/>
        </p:nvSpPr>
        <p:spPr>
          <a:xfrm>
            <a:off x="3722201" y="4914960"/>
            <a:ext cx="3285077" cy="1664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Заключены контракты – 100 %</a:t>
            </a:r>
            <a:endParaRPr lang="ru-RU" sz="1400" dirty="0">
              <a:solidFill>
                <a:schemeClr val="bg2">
                  <a:lumMod val="25000"/>
                </a:schemeClr>
              </a:solidFill>
              <a:highlight>
                <a:srgbClr val="FF0000"/>
              </a:highlight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 подрядными организациями: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ООО «АРАРАТ» 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ООО «ФОРТУНА»</a:t>
            </a:r>
          </a:p>
          <a:p>
            <a:pPr algn="just">
              <a:lnSpc>
                <a:spcPct val="15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ООО «Империя»</a:t>
            </a:r>
            <a:endParaRPr lang="ru-RU" sz="1400" dirty="0">
              <a:solidFill>
                <a:schemeClr val="bg2">
                  <a:lumMod val="25000"/>
                </a:schemeClr>
              </a:solidFill>
              <a:highlight>
                <a:srgbClr val="FF0000"/>
              </a:highlight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AE3EEE-DE5F-47DB-B2E4-C590B38E4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095" y="3922686"/>
            <a:ext cx="2553339" cy="29122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33F3D3-6043-49D3-B6B7-391B019E1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125" y="968384"/>
            <a:ext cx="2561309" cy="29122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042F04-D63C-49F3-9DA0-AB9F24D1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354" y="970839"/>
            <a:ext cx="2449071" cy="29098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B59854-7D72-4761-9FE3-93307C12F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6354" y="3925141"/>
            <a:ext cx="2449071" cy="290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21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4">
            <a:extLst>
              <a:ext uri="{FF2B5EF4-FFF2-40B4-BE49-F238E27FC236}">
                <a16:creationId xmlns:a16="http://schemas.microsoft.com/office/drawing/2014/main" id="{C99C42B9-B047-4065-90AD-4BA36472D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230954" y="246355"/>
            <a:ext cx="642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ЖИЛЬЕ И ГОРОДСКАЯ СРЕДА</a:t>
            </a:r>
            <a:endParaRPr lang="ru-RU" sz="2000" b="1" dirty="0">
              <a:solidFill>
                <a:schemeClr val="bg1"/>
              </a:solidFill>
              <a:latin typeface="Futura PT Ligh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34947" y="2219220"/>
            <a:ext cx="54598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3122" y="1705211"/>
            <a:ext cx="11471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«Переселение граждан из многоквартирных домов, признанных до 01.01.2017 в установленном порядке аварийными и подлежащими сносу или реконструкции» на 2019-2025 годы» (185-ФЗ)</a:t>
            </a:r>
            <a:endParaRPr lang="ru-RU" sz="1600" dirty="0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E6593D-4FED-4150-9334-A8990D96682A}"/>
              </a:ext>
            </a:extLst>
          </p:cNvPr>
          <p:cNvSpPr/>
          <p:nvPr/>
        </p:nvSpPr>
        <p:spPr>
          <a:xfrm>
            <a:off x="568070" y="900424"/>
            <a:ext cx="11381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Обеспечение устойчивого сокращения непригодного для проживания жилищного фонда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Futura PT Light"/>
            </a:endParaRPr>
          </a:p>
        </p:txBody>
      </p:sp>
      <p:pic>
        <p:nvPicPr>
          <p:cNvPr id="9" name="Picture 2" descr="ÐÐ° ÑÐ». ÐÐ°Ð·Ð°ÑÐ½Ð¾Ð¹ Ð² ÐÑÐ°ÑÐ½Ð¾ÑÑÑÐºÐµ Ð½Ð°ÑÐ°Ð»Ð¸ ÑÐ½Ð¾ÑÐ¸ÑÑ Ð°Ð²Ð°ÑÐ¸Ð¹Ð½ÑÐµ Ð±Ð°ÑÐ°ÐºÐ¸">
            <a:extLst>
              <a:ext uri="{FF2B5EF4-FFF2-40B4-BE49-F238E27FC236}">
                <a16:creationId xmlns:a16="http://schemas.microsoft.com/office/drawing/2014/main" id="{FD8BAE68-D9F7-4D58-9FA9-17F2EB2C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 t="4305" r="6806"/>
          <a:stretch>
            <a:fillRect/>
          </a:stretch>
        </p:blipFill>
        <p:spPr bwMode="auto">
          <a:xfrm>
            <a:off x="748333" y="4188771"/>
            <a:ext cx="3369677" cy="2352306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7957CFD-FE09-4E38-8CEF-3E5EC325FBCB}"/>
              </a:ext>
            </a:extLst>
          </p:cNvPr>
          <p:cNvSpPr/>
          <p:nvPr/>
        </p:nvSpPr>
        <p:spPr>
          <a:xfrm>
            <a:off x="614906" y="2299507"/>
            <a:ext cx="6099930" cy="45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Освоено 94,43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млн руб.</a:t>
            </a:r>
          </a:p>
        </p:txBody>
      </p:sp>
      <p:sp>
        <p:nvSpPr>
          <p:cNvPr id="14" name="Стрелка вправо 15">
            <a:extLst>
              <a:ext uri="{FF2B5EF4-FFF2-40B4-BE49-F238E27FC236}">
                <a16:creationId xmlns:a16="http://schemas.microsoft.com/office/drawing/2014/main" id="{4D41DECD-6CD5-4F50-BEDC-DF33AAE338D2}"/>
              </a:ext>
            </a:extLst>
          </p:cNvPr>
          <p:cNvSpPr/>
          <p:nvPr/>
        </p:nvSpPr>
        <p:spPr>
          <a:xfrm>
            <a:off x="4192565" y="4584562"/>
            <a:ext cx="3141108" cy="1562644"/>
          </a:xfrm>
          <a:prstGeom prst="rightArrow">
            <a:avLst/>
          </a:prstGeom>
          <a:solidFill>
            <a:srgbClr val="E1E5F3">
              <a:alpha val="4392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Переселение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граждан в многоквартирные 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жилые дома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215B7FF-6FAD-4B67-9083-19D595213144}"/>
              </a:ext>
            </a:extLst>
          </p:cNvPr>
          <p:cNvSpPr/>
          <p:nvPr/>
        </p:nvSpPr>
        <p:spPr>
          <a:xfrm>
            <a:off x="614905" y="2803995"/>
            <a:ext cx="5055065" cy="1150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контрактация этап 2021 г: – 100 %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контрактация этап 2022 г: – 100 %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контрактация этап 2023 г: – 100 %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20" name="Объект 4">
            <a:extLst>
              <a:ext uri="{FF2B5EF4-FFF2-40B4-BE49-F238E27FC236}">
                <a16:creationId xmlns:a16="http://schemas.microsoft.com/office/drawing/2014/main" id="{299FAFC6-CAF1-4C87-87F3-7F50D6762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8C4EFC-41CB-4C0E-83ED-A1AC963ACC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25"/>
          <a:stretch/>
        </p:blipFill>
        <p:spPr>
          <a:xfrm>
            <a:off x="7470786" y="2911876"/>
            <a:ext cx="4402910" cy="36292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6867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4">
            <a:extLst>
              <a:ext uri="{FF2B5EF4-FFF2-40B4-BE49-F238E27FC236}">
                <a16:creationId xmlns:a16="http://schemas.microsoft.com/office/drawing/2014/main" id="{3654D7FF-40C6-4BA3-979D-E2A64832E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981578" y="117230"/>
            <a:ext cx="1039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МАЛОЕ И СРЕДНЕЕ ПРЕДПРИНИМАТЕЛЬСТВО И ПОДДЕРЖКА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ИНДИВИДУАЛЬНОЙ ПРЕДПРИНИМАТЕЛЬСКОЙ ИНИЦИАТИВЫ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56465" y="1663862"/>
            <a:ext cx="3492230" cy="830997"/>
          </a:xfrm>
          <a:prstGeom prst="rect">
            <a:avLst/>
          </a:prstGeom>
          <a:solidFill>
            <a:srgbClr val="ECF3F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Создание условий для легкого старта и комфортного ведения бизнеса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C90776-DA5A-4A78-BCD9-689CB017C491}"/>
              </a:ext>
            </a:extLst>
          </p:cNvPr>
          <p:cNvSpPr txBox="1"/>
          <p:nvPr/>
        </p:nvSpPr>
        <p:spPr>
          <a:xfrm>
            <a:off x="537162" y="1663863"/>
            <a:ext cx="3398373" cy="830997"/>
          </a:xfrm>
          <a:prstGeom prst="rect">
            <a:avLst/>
          </a:prstGeom>
          <a:solidFill>
            <a:srgbClr val="ECF3F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Акселерация субъектов малого и среднего предпринимательства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99334-0590-4BFE-B207-28DD33A6DBE8}"/>
              </a:ext>
            </a:extLst>
          </p:cNvPr>
          <p:cNvSpPr txBox="1"/>
          <p:nvPr/>
        </p:nvSpPr>
        <p:spPr>
          <a:xfrm>
            <a:off x="4220857" y="1652641"/>
            <a:ext cx="3750286" cy="807913"/>
          </a:xfrm>
          <a:prstGeom prst="rect">
            <a:avLst/>
          </a:prstGeom>
          <a:solidFill>
            <a:srgbClr val="ECF3F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ru-RU" sz="1550" dirty="0">
                <a:solidFill>
                  <a:schemeClr val="bg2">
                    <a:lumMod val="25000"/>
                  </a:schemeClr>
                </a:solidFill>
              </a:rPr>
              <a:t>Создание благоприятных условий для осуществления деятельности самозанятыми гражданами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AFCF478-D408-4E82-AEB7-2FAD41B221D8}"/>
              </a:ext>
            </a:extLst>
          </p:cNvPr>
          <p:cNvSpPr/>
          <p:nvPr/>
        </p:nvSpPr>
        <p:spPr>
          <a:xfrm>
            <a:off x="189045" y="2957188"/>
            <a:ext cx="3736426" cy="2693045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ГАУ КО «Мой бизнес» – консультационная, поддержка-обратилось  - более 300 чел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ГФ поддержки предпринимательства Кузбасса – выдано 7 займов,</a:t>
            </a:r>
          </a:p>
          <a:p>
            <a:pPr marL="266700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консультационная поддержка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МФ ПМП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г.Прокопьевска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</a:p>
          <a:p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выдан 31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займ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 41, 860 млн. рублей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Центр поддержки экспорта Кузбасса - консультационная поддержка.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3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0D862-0E34-436D-B40C-52BA37F5EC85}"/>
              </a:ext>
            </a:extLst>
          </p:cNvPr>
          <p:cNvSpPr txBox="1"/>
          <p:nvPr/>
        </p:nvSpPr>
        <p:spPr>
          <a:xfrm>
            <a:off x="4142037" y="2957188"/>
            <a:ext cx="37364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171450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Налоговый режим «Налог на профессиональный доход»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9 812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чел. </a:t>
            </a:r>
          </a:p>
          <a:p>
            <a:pPr marL="273050" indent="-17145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3050" indent="-171450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Государственная  социальная  помощь  на  основании  социального  контракта   для  создания бизнеса  -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124 чел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на сумму 43,0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млн.рублей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получили  через  КСЗН администрации г. Прокопьевска </a:t>
            </a:r>
          </a:p>
          <a:p>
            <a:pPr marL="273050" indent="-171450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73050" indent="-171450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Обучение в Центре «Мой  бизнес» в онлайн формате -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чел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.; в офлайн режиме – </a:t>
            </a:r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чел.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программам:</a:t>
            </a:r>
          </a:p>
          <a:p>
            <a:pPr marL="273050" algn="just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как начать свое дело;</a:t>
            </a:r>
          </a:p>
          <a:p>
            <a:pPr marL="273050" algn="just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азбука предпринимателя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AFD2856-8EE9-4CE3-88B4-5992963E7319}"/>
              </a:ext>
            </a:extLst>
          </p:cNvPr>
          <p:cNvSpPr/>
          <p:nvPr/>
        </p:nvSpPr>
        <p:spPr>
          <a:xfrm>
            <a:off x="8221373" y="2952314"/>
            <a:ext cx="37815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ГАУ КО «Мой бизнес»  -    обучающие    мероприятия    в    онлайн    формате (семинары, вебинары, круглые столы и т.д.): 14 мероприятий; 50 человек.</a:t>
            </a:r>
          </a:p>
          <a:p>
            <a:pPr marL="174625" indent="-174625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4625" indent="-174625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МФ ПМП г. Прокопьевска:</a:t>
            </a:r>
          </a:p>
          <a:p>
            <a:pPr marL="182563" algn="just">
              <a:buFont typeface="Verdana" panose="020B0604030504040204" pitchFamily="34" charset="0"/>
              <a:buChar char="–"/>
              <a:tabLst>
                <a:tab pos="357188" algn="l"/>
              </a:tabLst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211 бизнес – планов;</a:t>
            </a:r>
          </a:p>
          <a:p>
            <a:pPr marL="182563">
              <a:buFont typeface="Verdana" panose="020B0604030504040204" pitchFamily="34" charset="0"/>
              <a:buChar char="–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4077 консультационные услуги;</a:t>
            </a:r>
          </a:p>
          <a:p>
            <a:pPr marL="182563">
              <a:buFont typeface="Verdana" panose="020B0604030504040204" pitchFamily="34" charset="0"/>
              <a:buChar char="–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24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вебинара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и семинара </a:t>
            </a:r>
          </a:p>
          <a:p>
            <a:pPr marL="174625" indent="-174625">
              <a:buFont typeface="Wingdings" panose="05000000000000000000" pitchFamily="2" charset="2"/>
              <a:buChar char="ü"/>
            </a:pPr>
            <a:endParaRPr lang="ru-RU" sz="12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4625" indent="-174625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Отдел по потребительскому рынку и развитию предпринимательства:</a:t>
            </a:r>
          </a:p>
          <a:p>
            <a:pPr marL="171450" indent="11113">
              <a:buFont typeface="Verdana" panose="020B0604030504040204" pitchFamily="34" charset="0"/>
              <a:buChar char="–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160 консультационных услуг;</a:t>
            </a:r>
          </a:p>
          <a:p>
            <a:pPr marL="171450" indent="11113">
              <a:buFont typeface="Verdana" panose="020B0604030504040204" pitchFamily="34" charset="0"/>
              <a:buChar char="–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4 встречи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E5F6E-4446-40A4-B4E8-C91BBF21BBFA}"/>
              </a:ext>
            </a:extLst>
          </p:cNvPr>
          <p:cNvSpPr txBox="1"/>
          <p:nvPr/>
        </p:nvSpPr>
        <p:spPr>
          <a:xfrm>
            <a:off x="4220857" y="933501"/>
            <a:ext cx="391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региональных проекта</a:t>
            </a:r>
          </a:p>
        </p:txBody>
      </p:sp>
      <p:pic>
        <p:nvPicPr>
          <p:cNvPr id="20" name="Объект 4">
            <a:extLst>
              <a:ext uri="{FF2B5EF4-FFF2-40B4-BE49-F238E27FC236}">
                <a16:creationId xmlns:a16="http://schemas.microsoft.com/office/drawing/2014/main" id="{DF5AABA5-C4F0-4490-A80F-874D17733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1963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4">
            <a:extLst>
              <a:ext uri="{FF2B5EF4-FFF2-40B4-BE49-F238E27FC236}">
                <a16:creationId xmlns:a16="http://schemas.microsoft.com/office/drawing/2014/main" id="{3654D7FF-40C6-4BA3-979D-E2A64832E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981578" y="117230"/>
            <a:ext cx="10398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МАЛОЕ И СРЕДНЕЕ ПРЕДПРИНИМАТЕЛЬСТВО И ПОДДЕРЖКА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ИНДИВИДУАЛЬНОЙ ПРЕДПРИНИМАТЕЛЬСКОЙ ИНИЦИАТИВЫ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E5F6E-4446-40A4-B4E8-C91BBF21BBFA}"/>
              </a:ext>
            </a:extLst>
          </p:cNvPr>
          <p:cNvSpPr txBox="1"/>
          <p:nvPr/>
        </p:nvSpPr>
        <p:spPr>
          <a:xfrm>
            <a:off x="981579" y="1033979"/>
            <a:ext cx="10859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Региональный проект 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«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Акселерация субъектов малого и среднего предпринимательства»</a:t>
            </a:r>
          </a:p>
        </p:txBody>
      </p:sp>
      <p:pic>
        <p:nvPicPr>
          <p:cNvPr id="20" name="Объект 4">
            <a:extLst>
              <a:ext uri="{FF2B5EF4-FFF2-40B4-BE49-F238E27FC236}">
                <a16:creationId xmlns:a16="http://schemas.microsoft.com/office/drawing/2014/main" id="{DF5AABA5-C4F0-4490-A80F-874D17733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pic>
        <p:nvPicPr>
          <p:cNvPr id="7" name="Picture 2" descr="C:\Users\казакова\Desktop\Нацпроекты на 01.09.2023г\Топоркова  грант туризм — копия.jpg">
            <a:extLst>
              <a:ext uri="{FF2B5EF4-FFF2-40B4-BE49-F238E27FC236}">
                <a16:creationId xmlns:a16="http://schemas.microsoft.com/office/drawing/2014/main" id="{4929F25E-4FFC-436D-A93C-5DA5AA89D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94" y="3397080"/>
            <a:ext cx="3990989" cy="326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0C4A7B-ACE8-4124-AC13-4966EFE6AC4C}"/>
              </a:ext>
            </a:extLst>
          </p:cNvPr>
          <p:cNvSpPr txBox="1"/>
          <p:nvPr/>
        </p:nvSpPr>
        <p:spPr>
          <a:xfrm>
            <a:off x="7168243" y="1953778"/>
            <a:ext cx="4886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ИП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Михароблидзе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Римма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Ильфатовна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Приобретение плавательных средств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Получатель гранта на развитие   поддержку инфраструктуры туризма  (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Зенковский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парк)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00C40-71DF-4EA9-9691-BAAFB2AC4A3C}"/>
              </a:ext>
            </a:extLst>
          </p:cNvPr>
          <p:cNvSpPr txBox="1"/>
          <p:nvPr/>
        </p:nvSpPr>
        <p:spPr>
          <a:xfrm>
            <a:off x="618520" y="2096704"/>
            <a:ext cx="488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НК «Ойл»</a:t>
            </a:r>
          </a:p>
          <a:p>
            <a:pPr algn="ctr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Реконструкция АЗС                               по ул. </a:t>
            </a:r>
            <a:r>
              <a:rPr lang="ru-RU" sz="1600" b="1" i="1" dirty="0" err="1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Ноградская</a:t>
            </a:r>
            <a:r>
              <a:rPr lang="ru-RU" sz="1600" b="1" i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40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D51052-528A-4DED-AA50-621826034D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3" t="4017" r="-1039" b="32290"/>
          <a:stretch/>
        </p:blipFill>
        <p:spPr>
          <a:xfrm>
            <a:off x="1024667" y="3397079"/>
            <a:ext cx="4073873" cy="32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9391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4">
            <a:extLst>
              <a:ext uri="{FF2B5EF4-FFF2-40B4-BE49-F238E27FC236}">
                <a16:creationId xmlns:a16="http://schemas.microsoft.com/office/drawing/2014/main" id="{C99C42B9-B047-4065-90AD-4BA36472D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6" name="TextBox 5"/>
          <p:cNvSpPr txBox="1"/>
          <p:nvPr/>
        </p:nvSpPr>
        <p:spPr>
          <a:xfrm>
            <a:off x="1291308" y="246355"/>
            <a:ext cx="642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ПРОИЗВОДИТЕЛЬНОСТЬ ТРУДА </a:t>
            </a:r>
            <a:endParaRPr lang="ru-RU" sz="2000" b="1" dirty="0">
              <a:solidFill>
                <a:schemeClr val="bg1"/>
              </a:solidFill>
              <a:latin typeface="Futura PT Light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C068FB5-1562-D343-BD66-7D6E84E547FC}"/>
              </a:ext>
            </a:extLst>
          </p:cNvPr>
          <p:cNvSpPr/>
          <p:nvPr/>
        </p:nvSpPr>
        <p:spPr>
          <a:xfrm>
            <a:off x="934947" y="2219220"/>
            <a:ext cx="54598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4770B5"/>
              </a:solidFill>
              <a:latin typeface="Futura PT Light" panose="020B04020202040203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E6593D-4FED-4150-9334-A8990D96682A}"/>
              </a:ext>
            </a:extLst>
          </p:cNvPr>
          <p:cNvSpPr/>
          <p:nvPr/>
        </p:nvSpPr>
        <p:spPr>
          <a:xfrm>
            <a:off x="220546" y="1076188"/>
            <a:ext cx="749300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Завод взрывозащищенного и общепромышленного оборудования «ГОРЭКС - Светотехника» </a:t>
            </a:r>
          </a:p>
          <a:p>
            <a:pPr algn="just"/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стал третьим предприятием Прокопьевска, вошедшим в национальный проект «Производительность труда и поддержка занятости».</a:t>
            </a:r>
          </a:p>
          <a:p>
            <a:pPr algn="just"/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Завод «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Горэкс</a:t>
            </a: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- Светотехника» в 2024 году отметил свое 90-летие. Сегодня это один из ведущих заводов нашей страны, специализирующийся на проектировании и производстве взрывозащищенного горно-шахтного оборудования, шахтной автоматики, взрывозащищенной электротехники, средств защиты от поражения электрическим током, взрывозащищенного и общепромышленного электрооборудования. </a:t>
            </a:r>
          </a:p>
          <a:p>
            <a:pPr algn="just"/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 итогам 2024 года на предприятии были реализованы проекты: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«Оптимизация процесса производства изделия ВРН-Ш/Р-400А-М»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«Оптимизация процесса производства изделия КСП»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«Оптимизация процесса производства изделия ВРН-Ш/Р-400А-М (корпус)»</a:t>
            </a:r>
          </a:p>
          <a:p>
            <a:pPr algn="just"/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 также реализуются следующие мероприятия: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регистрация сотрудников предприятия на цифровой платформе </a:t>
            </a:r>
            <a:r>
              <a:rPr lang="ru-RU" sz="14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Производительность.рф</a:t>
            </a:r>
            <a:endParaRPr lang="ru-RU" sz="14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внутренние инструктора Бережливого производства проводят обучение сотрудников, согласно плану реализации проектов на 2024-2026гг.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мероприятия по внедрению инструментов бережливого производства реализуются на всех участках предприятия.</a:t>
            </a:r>
          </a:p>
        </p:txBody>
      </p:sp>
      <p:pic>
        <p:nvPicPr>
          <p:cNvPr id="20" name="Объект 4">
            <a:extLst>
              <a:ext uri="{FF2B5EF4-FFF2-40B4-BE49-F238E27FC236}">
                <a16:creationId xmlns:a16="http://schemas.microsoft.com/office/drawing/2014/main" id="{299FAFC6-CAF1-4C87-87F3-7F50D6762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A5AA7B-C759-492C-99D3-B3F9204E5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053" y="1159100"/>
            <a:ext cx="3617401" cy="2411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E6BFEF-4154-4807-93AA-1C67565C8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053" y="3815400"/>
            <a:ext cx="3617401" cy="27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8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E55C6B-8A3A-4DC1-A2F7-C6F6DA2FE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r="7233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B9BB1D-7A63-47C7-9D2B-B50104C37C19}"/>
              </a:ext>
            </a:extLst>
          </p:cNvPr>
          <p:cNvSpPr txBox="1"/>
          <p:nvPr/>
        </p:nvSpPr>
        <p:spPr>
          <a:xfrm>
            <a:off x="404899" y="4460050"/>
            <a:ext cx="111324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и региональных проектов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Прокопьевском городском округе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 2024г</a:t>
            </a:r>
            <a:endParaRPr lang="ru-RU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W:\Инвест паспорт\2022\фото 2022\36 qr-cod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8" y="5597909"/>
            <a:ext cx="1066731" cy="106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ГЕРБ ГОРОДА\ГЕРБ ПРОКОПЬЕВСК ПОЛНЫЙ_прозрачный 2020.png">
            <a:extLst>
              <a:ext uri="{FF2B5EF4-FFF2-40B4-BE49-F238E27FC236}">
                <a16:creationId xmlns:a16="http://schemas.microsoft.com/office/drawing/2014/main" id="{6E69A89E-E73B-4BAF-8D0E-8E6FD2C4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37696" y="5491101"/>
            <a:ext cx="804559" cy="987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957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>
            <a:extLst>
              <a:ext uri="{FF2B5EF4-FFF2-40B4-BE49-F238E27FC236}">
                <a16:creationId xmlns:a16="http://schemas.microsoft.com/office/drawing/2014/main" id="{EC80E6D8-0295-4476-98AE-99E209AF6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9A920979-4D31-4699-B09B-D56B01439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708B003-83BD-4861-B76F-2C40F1A79E02}"/>
              </a:ext>
            </a:extLst>
          </p:cNvPr>
          <p:cNvSpPr/>
          <p:nvPr/>
        </p:nvSpPr>
        <p:spPr>
          <a:xfrm>
            <a:off x="1147313" y="244589"/>
            <a:ext cx="11044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ПРОЕКТОВ - ПЛАН В 2024 ГОДУ</a:t>
            </a: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9A21584B-E1E6-4A12-9EFC-7BFDCDC2B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8559" y="6467377"/>
            <a:ext cx="5793441" cy="292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1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 Без денежного содержания. Взаимодействие с МО не осуществляется </a:t>
            </a:r>
            <a:endParaRPr lang="en-US" altLang="ru-RU" sz="1000" b="1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B810C35-E538-4DBE-81A4-D88AF06F31CC}"/>
              </a:ext>
            </a:extLst>
          </p:cNvPr>
          <p:cNvSpPr/>
          <p:nvPr/>
        </p:nvSpPr>
        <p:spPr>
          <a:xfrm>
            <a:off x="70148" y="5123708"/>
            <a:ext cx="4031336" cy="11306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ОБРАЗОВАНИЕ</a:t>
            </a:r>
          </a:p>
          <a:p>
            <a:pPr algn="ctr"/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Успех каждого ребенка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</a:rPr>
              <a:t>2. Патриотическое воспитание</a:t>
            </a: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</a:rPr>
              <a:t>3. Цифровая образовательная среда*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3CE06C2-8183-4BED-BEC2-0FBCA75BEEBA}"/>
              </a:ext>
            </a:extLst>
          </p:cNvPr>
          <p:cNvSpPr/>
          <p:nvPr/>
        </p:nvSpPr>
        <p:spPr>
          <a:xfrm>
            <a:off x="70148" y="1123027"/>
            <a:ext cx="4031336" cy="27044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ДЕМОГРАФИЯ</a:t>
            </a:r>
          </a:p>
          <a:p>
            <a:pPr algn="ctr"/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Финансовая поддержка семей при рождении детей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</a:endParaRPr>
          </a:p>
          <a:p>
            <a:pPr lvl="0">
              <a:defRPr/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2. Разработка и реализация программы системной поддержки и повышения качества жизни граждан старшего поколения</a:t>
            </a:r>
          </a:p>
          <a:p>
            <a:pPr lvl="0">
              <a:defRPr/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</a:rPr>
              <a:t>3. Спорт норма жизни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altLang="ru-RU" sz="1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4. Формирование системы мотивации граждан к здоровому образу жизни, включая здоровое питание и отказ от вредных привычек*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 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объектами спорта, а также подготовка спортивного резерва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6. Содействие занятости*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FBFCFDF-234A-4B5E-864B-9B1A203FE31F}"/>
              </a:ext>
            </a:extLst>
          </p:cNvPr>
          <p:cNvSpPr/>
          <p:nvPr/>
        </p:nvSpPr>
        <p:spPr>
          <a:xfrm>
            <a:off x="8280828" y="1123027"/>
            <a:ext cx="3841024" cy="27044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МАЛОЕ И СРЕДНЕЕ ПРЕДПРИНИМА-ТЕЛЬСТВО</a:t>
            </a:r>
          </a:p>
          <a:p>
            <a:pPr algn="ctr"/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Акселерация субъектов малого и среднего предпринимательства*</a:t>
            </a: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2. Создание благоприятных условий для осуществления деятельности самозанятыми гражданами*</a:t>
            </a: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3. Создание условий для легкого старта и комфортного ведения бизнеса*</a:t>
            </a:r>
          </a:p>
          <a:p>
            <a:pPr algn="ctr"/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89119C6-230F-4546-BF98-ADB62994B21D}"/>
              </a:ext>
            </a:extLst>
          </p:cNvPr>
          <p:cNvSpPr/>
          <p:nvPr/>
        </p:nvSpPr>
        <p:spPr>
          <a:xfrm>
            <a:off x="4175488" y="3910241"/>
            <a:ext cx="4031336" cy="18955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ЖИЛЬЕ И ГОРОДСКАЯ СРЕДА</a:t>
            </a:r>
          </a:p>
          <a:p>
            <a:pPr algn="ctr"/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Формирование комфортной городской среды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2.Обеспечение устойчивого сокращения непригодного для проживания жилищного фонда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Жилье*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D0E69A5-7941-4F17-86D5-64435EBD55F1}"/>
              </a:ext>
            </a:extLst>
          </p:cNvPr>
          <p:cNvSpPr/>
          <p:nvPr/>
        </p:nvSpPr>
        <p:spPr>
          <a:xfrm>
            <a:off x="70148" y="3910241"/>
            <a:ext cx="4031336" cy="11306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КУЛЬТУРА</a:t>
            </a:r>
          </a:p>
          <a:p>
            <a:pPr algn="ctr"/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Культурная среда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AFF0836-55F1-4053-A5C2-55F1B7A060D4}"/>
              </a:ext>
            </a:extLst>
          </p:cNvPr>
          <p:cNvSpPr/>
          <p:nvPr/>
        </p:nvSpPr>
        <p:spPr>
          <a:xfrm>
            <a:off x="8280828" y="3910241"/>
            <a:ext cx="3841023" cy="18955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ПРОИЗВОДИТЕЛЬНОСТЬ ТРУДА</a:t>
            </a:r>
          </a:p>
          <a:p>
            <a:pPr algn="ctr"/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Обеспечение темпа роста производительности труда на средних и крупных предприятиях*</a:t>
            </a:r>
            <a:endParaRPr lang="ru-RU" sz="1000" dirty="0">
              <a:solidFill>
                <a:schemeClr val="bg2">
                  <a:lumMod val="25000"/>
                </a:schemeClr>
              </a:solidFill>
            </a:endParaRPr>
          </a:p>
          <a:p>
            <a:pPr lvl="0"/>
            <a:endParaRPr lang="ru-RU" sz="14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AC3CE34-EC57-4699-9B1A-01D660E34E9A}"/>
              </a:ext>
            </a:extLst>
          </p:cNvPr>
          <p:cNvSpPr/>
          <p:nvPr/>
        </p:nvSpPr>
        <p:spPr>
          <a:xfrm>
            <a:off x="4175488" y="1123027"/>
            <a:ext cx="4031336" cy="27044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ЗДРАВООХРАНЕНИЕ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endParaRP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1. Развитие детского здравоохранения, включая создание современной инфраструктуры оказания медицинской помощи детям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2. Обеспечение медицинских учреждений системы здравоохранения квалифицированными кадрами								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3. Создание единого цифрового контура в здравоохранении на основе единой государственной информационной системы в сфере здравоохранения	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4. Развитие экспорта медицинских услуг	</a:t>
            </a:r>
          </a:p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5. Модернизация первичного звена здравоохранения		</a:t>
            </a:r>
            <a:endParaRPr lang="ru-RU" sz="1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6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>
            <a:extLst>
              <a:ext uri="{FF2B5EF4-FFF2-40B4-BE49-F238E27FC236}">
                <a16:creationId xmlns:a16="http://schemas.microsoft.com/office/drawing/2014/main" id="{4DE7599B-5305-47B9-9016-1E353F423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18" name="TextBox 17"/>
          <p:cNvSpPr txBox="1"/>
          <p:nvPr/>
        </p:nvSpPr>
        <p:spPr>
          <a:xfrm>
            <a:off x="289954" y="5885792"/>
            <a:ext cx="1152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770B5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249E18-1FC0-47DC-B761-BD29C170F7B0}"/>
              </a:ext>
            </a:extLst>
          </p:cNvPr>
          <p:cNvSpPr/>
          <p:nvPr/>
        </p:nvSpPr>
        <p:spPr>
          <a:xfrm>
            <a:off x="1140714" y="172677"/>
            <a:ext cx="663892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НАЦИОНАЛЬНЫЕ ПРОЕКТЫ  -  </a:t>
            </a:r>
            <a:r>
              <a:rPr lang="ru-RU" sz="2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2024 год</a:t>
            </a:r>
          </a:p>
        </p:txBody>
      </p:sp>
      <p:graphicFrame>
        <p:nvGraphicFramePr>
          <p:cNvPr id="8" name="Диаграмма 9">
            <a:extLst>
              <a:ext uri="{FF2B5EF4-FFF2-40B4-BE49-F238E27FC236}">
                <a16:creationId xmlns:a16="http://schemas.microsoft.com/office/drawing/2014/main" id="{7A9E31EE-D471-47DF-AD27-CA30BF6DD4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825867"/>
              </p:ext>
            </p:extLst>
          </p:nvPr>
        </p:nvGraphicFramePr>
        <p:xfrm>
          <a:off x="289954" y="1087077"/>
          <a:ext cx="11220000" cy="5620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Объект 4">
            <a:extLst>
              <a:ext uri="{FF2B5EF4-FFF2-40B4-BE49-F238E27FC236}">
                <a16:creationId xmlns:a16="http://schemas.microsoft.com/office/drawing/2014/main" id="{14DBCB6D-A526-48E8-B845-71208952F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DA9652-2ECD-429C-A670-9A48599B745E}"/>
              </a:ext>
            </a:extLst>
          </p:cNvPr>
          <p:cNvSpPr txBox="1"/>
          <p:nvPr/>
        </p:nvSpPr>
        <p:spPr>
          <a:xfrm>
            <a:off x="4215850" y="4364610"/>
            <a:ext cx="84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5,0</a:t>
            </a:r>
          </a:p>
        </p:txBody>
      </p:sp>
    </p:spTree>
    <p:extLst>
      <p:ext uri="{BB962C8B-B14F-4D97-AF65-F5344CB8AC3E}">
        <p14:creationId xmlns:p14="http://schemas.microsoft.com/office/powerpoint/2010/main" val="179175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4">
            <a:extLst>
              <a:ext uri="{FF2B5EF4-FFF2-40B4-BE49-F238E27FC236}">
                <a16:creationId xmlns:a16="http://schemas.microsoft.com/office/drawing/2014/main" id="{8B19CAE9-2FC4-46CD-A783-338CBF189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18" name="TextBox 17"/>
          <p:cNvSpPr txBox="1"/>
          <p:nvPr/>
        </p:nvSpPr>
        <p:spPr>
          <a:xfrm>
            <a:off x="289954" y="5885792"/>
            <a:ext cx="1152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4770B5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D9929359-7697-443F-8324-5DF91FD0FF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101495"/>
              </p:ext>
            </p:extLst>
          </p:nvPr>
        </p:nvGraphicFramePr>
        <p:xfrm>
          <a:off x="276969" y="2082350"/>
          <a:ext cx="5416980" cy="454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249E18-1FC0-47DC-B761-BD29C170F7B0}"/>
              </a:ext>
            </a:extLst>
          </p:cNvPr>
          <p:cNvSpPr/>
          <p:nvPr/>
        </p:nvSpPr>
        <p:spPr>
          <a:xfrm>
            <a:off x="1170295" y="233544"/>
            <a:ext cx="8822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РЕАЛИЗАЦИЯ НАЦИОНАЛЬНЫХ ПРОЕКТОВ, 2024</a:t>
            </a:r>
          </a:p>
        </p:txBody>
      </p:sp>
      <p:graphicFrame>
        <p:nvGraphicFramePr>
          <p:cNvPr id="8" name="Диаграмма 9">
            <a:extLst>
              <a:ext uri="{FF2B5EF4-FFF2-40B4-BE49-F238E27FC236}">
                <a16:creationId xmlns:a16="http://schemas.microsoft.com/office/drawing/2014/main" id="{7A9E31EE-D471-47DF-AD27-CA30BF6DD4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793192"/>
              </p:ext>
            </p:extLst>
          </p:nvPr>
        </p:nvGraphicFramePr>
        <p:xfrm>
          <a:off x="5594637" y="1857214"/>
          <a:ext cx="6320394" cy="4888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A8D5A2B-E92D-4829-AD85-0639B57982E1}"/>
              </a:ext>
            </a:extLst>
          </p:cNvPr>
          <p:cNvSpPr txBox="1"/>
          <p:nvPr/>
        </p:nvSpPr>
        <p:spPr>
          <a:xfrm>
            <a:off x="1356531" y="1107094"/>
            <a:ext cx="3623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Выполнение реализации </a:t>
            </a:r>
          </a:p>
          <a:p>
            <a:pPr algn="ctr"/>
            <a:r>
              <a:rPr lang="ru-RU" b="1" dirty="0">
                <a:ln w="0"/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национальных проектов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1359D8-4F87-44A1-AA81-FEB80C9A746E}"/>
              </a:ext>
            </a:extLst>
          </p:cNvPr>
          <p:cNvSpPr txBox="1"/>
          <p:nvPr/>
        </p:nvSpPr>
        <p:spPr>
          <a:xfrm>
            <a:off x="7103998" y="1107094"/>
            <a:ext cx="3485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Структура исполнения</a:t>
            </a:r>
          </a:p>
          <a:p>
            <a:pPr algn="ctr"/>
            <a:r>
              <a:rPr lang="ru-RU" b="1" dirty="0">
                <a:ln w="0"/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национальных проектов</a:t>
            </a:r>
          </a:p>
        </p:txBody>
      </p:sp>
      <p:cxnSp>
        <p:nvCxnSpPr>
          <p:cNvPr id="6" name="Соединитель: уступ 5">
            <a:extLst>
              <a:ext uri="{FF2B5EF4-FFF2-40B4-BE49-F238E27FC236}">
                <a16:creationId xmlns:a16="http://schemas.microsoft.com/office/drawing/2014/main" id="{2681001B-18C9-4A1A-9FC4-CB51F6D6C520}"/>
              </a:ext>
            </a:extLst>
          </p:cNvPr>
          <p:cNvCxnSpPr>
            <a:cxnSpLocks/>
          </p:cNvCxnSpPr>
          <p:nvPr/>
        </p:nvCxnSpPr>
        <p:spPr>
          <a:xfrm>
            <a:off x="2597285" y="2368273"/>
            <a:ext cx="2548647" cy="667637"/>
          </a:xfrm>
          <a:prstGeom prst="bentConnector3">
            <a:avLst>
              <a:gd name="adj1" fmla="val 42749"/>
            </a:avLst>
          </a:prstGeom>
          <a:ln w="19050">
            <a:solidFill>
              <a:srgbClr val="86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Объект 4">
            <a:extLst>
              <a:ext uri="{FF2B5EF4-FFF2-40B4-BE49-F238E27FC236}">
                <a16:creationId xmlns:a16="http://schemas.microsoft.com/office/drawing/2014/main" id="{323C7512-5A54-4482-BE5E-F090A0154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6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>
            <a:extLst>
              <a:ext uri="{FF2B5EF4-FFF2-40B4-BE49-F238E27FC236}">
                <a16:creationId xmlns:a16="http://schemas.microsoft.com/office/drawing/2014/main" id="{8F0FFFBC-EE8E-4E40-9781-01C2B0C55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" name="Прямоугольник 6"/>
          <p:cNvSpPr/>
          <p:nvPr/>
        </p:nvSpPr>
        <p:spPr>
          <a:xfrm>
            <a:off x="1296091" y="178586"/>
            <a:ext cx="6918036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ДЕМОГРАФИЯ </a:t>
            </a:r>
          </a:p>
        </p:txBody>
      </p:sp>
      <p:sp>
        <p:nvSpPr>
          <p:cNvPr id="13" name="Прямоугольник 19">
            <a:extLst>
              <a:ext uri="{FF2B5EF4-FFF2-40B4-BE49-F238E27FC236}">
                <a16:creationId xmlns:a16="http://schemas.microsoft.com/office/drawing/2014/main" id="{42A2A5E6-92BD-4707-B558-321B00653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456" y="1761498"/>
            <a:ext cx="70928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Социальная поддержка малообеспеченных многодетных семей  в виде бесплатного питания каждого ребёнка с 5 по 11 класс один раз в день в период обучения в школе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FD64303-E3D0-4A49-953C-1748C75BC056}"/>
              </a:ext>
            </a:extLst>
          </p:cNvPr>
          <p:cNvSpPr/>
          <p:nvPr/>
        </p:nvSpPr>
        <p:spPr>
          <a:xfrm>
            <a:off x="8400111" y="4078351"/>
            <a:ext cx="3483035" cy="261567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">
            <a:extLst>
              <a:ext uri="{FF2B5EF4-FFF2-40B4-BE49-F238E27FC236}">
                <a16:creationId xmlns:a16="http://schemas.microsoft.com/office/drawing/2014/main" id="{D62347A4-D12A-4E40-A8D8-9FEE33762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992" y="2739770"/>
            <a:ext cx="3609975" cy="953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Лимиты   8,51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млн руб.</a:t>
            </a:r>
            <a:r>
              <a:rPr lang="ru-RU" altLang="ru-RU" sz="20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Освоено  100%</a:t>
            </a:r>
            <a:endParaRPr lang="en-US" altLang="ru-RU" sz="20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B35545-E9C8-42A0-9CEE-809B327DE73F}"/>
              </a:ext>
            </a:extLst>
          </p:cNvPr>
          <p:cNvSpPr/>
          <p:nvPr/>
        </p:nvSpPr>
        <p:spPr>
          <a:xfrm>
            <a:off x="477358" y="4078351"/>
            <a:ext cx="72105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Заключены договоры с общеобразовательными учреждениями с 01.01.2024 по 31.05.2024. (договора заключаются 2 раза в год: с 01.01.по 31.05. и с 01.09 по 31.12)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Предоставлена мера социальной поддержки многодетным семьям на 390 детей в январе, на 303 ребенка в феврале, на 329 детей в марте, на 320 детей в апреле, на 442 ребенка в мае, на 1899 детей в сентябре, на 1937 детей в октябре, на 1988 детей в ноябре, на 1990 детей в декабре.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1C342-CB38-43F9-AC79-FA1FD3418FA0}"/>
              </a:ext>
            </a:extLst>
          </p:cNvPr>
          <p:cNvSpPr txBox="1"/>
          <p:nvPr/>
        </p:nvSpPr>
        <p:spPr>
          <a:xfrm>
            <a:off x="562456" y="966898"/>
            <a:ext cx="106575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Финансовая поддержка семей при рождении детей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018FC93-55EC-45BD-AD07-88F32EC764D2}"/>
              </a:ext>
            </a:extLst>
          </p:cNvPr>
          <p:cNvCxnSpPr>
            <a:cxnSpLocks/>
          </p:cNvCxnSpPr>
          <p:nvPr/>
        </p:nvCxnSpPr>
        <p:spPr>
          <a:xfrm flipV="1">
            <a:off x="649992" y="3792913"/>
            <a:ext cx="7037959" cy="9663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60899A54-AE96-4756-AB35-B60089F22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EDE3B5-7FCC-4D00-ABBA-24EB4BE9D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03" b="3590"/>
          <a:stretch/>
        </p:blipFill>
        <p:spPr>
          <a:xfrm>
            <a:off x="8400110" y="1040310"/>
            <a:ext cx="3483036" cy="291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4">
            <a:extLst>
              <a:ext uri="{FF2B5EF4-FFF2-40B4-BE49-F238E27FC236}">
                <a16:creationId xmlns:a16="http://schemas.microsoft.com/office/drawing/2014/main" id="{9599484C-0EB0-4E66-9C3D-313941E52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" name="Прямоугольник 6"/>
          <p:cNvSpPr/>
          <p:nvPr/>
        </p:nvSpPr>
        <p:spPr>
          <a:xfrm>
            <a:off x="1147426" y="228865"/>
            <a:ext cx="309334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ДЕМОГРАФИЯ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4BAF4BF-C5BF-4AF6-B5F6-B9710A5CD959}"/>
              </a:ext>
            </a:extLst>
          </p:cNvPr>
          <p:cNvSpPr/>
          <p:nvPr/>
        </p:nvSpPr>
        <p:spPr>
          <a:xfrm>
            <a:off x="328472" y="1931981"/>
            <a:ext cx="4669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indent="-4763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Создание системы долговременного ухода за гражданами пожилого возраста и инвалидами (</a:t>
            </a: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расходы на ФОТ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)</a:t>
            </a:r>
          </a:p>
          <a:p>
            <a:pPr marL="90488" indent="-4763">
              <a:defRPr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90488" indent="-4763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itchFamily="2" charset="-52"/>
                <a:ea typeface="Verdana" pitchFamily="2" charset="-52"/>
                <a:cs typeface="Calibri" pitchFamily="2" charset="-52"/>
              </a:rPr>
              <a:t>За 12 месяцев 2024 года –  79 человек получили социальные услуги в рамках национального проекта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Verdana" pitchFamily="2" charset="-52"/>
              <a:ea typeface="Verdana" pitchFamily="2" charset="-52"/>
              <a:cs typeface="Arial" pitchFamily="2" charset="-52"/>
            </a:endParaRPr>
          </a:p>
          <a:p>
            <a:pPr marL="90488" indent="-4763">
              <a:defRPr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90488" indent="-4763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Лимиты 19,59 млн руб., освоение -100%</a:t>
            </a:r>
          </a:p>
        </p:txBody>
      </p:sp>
      <p:pic>
        <p:nvPicPr>
          <p:cNvPr id="17" name="Рисунок 16" descr="17 Спец. транспорт.jpg">
            <a:extLst>
              <a:ext uri="{FF2B5EF4-FFF2-40B4-BE49-F238E27FC236}">
                <a16:creationId xmlns:a16="http://schemas.microsoft.com/office/drawing/2014/main" id="{92A5A50B-4FD7-43B2-BB1E-673B0A7516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473" y="4414758"/>
            <a:ext cx="2759348" cy="22143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Рисунок 21" descr="12 СДУ сиделки.jpg">
            <a:extLst>
              <a:ext uri="{FF2B5EF4-FFF2-40B4-BE49-F238E27FC236}">
                <a16:creationId xmlns:a16="http://schemas.microsoft.com/office/drawing/2014/main" id="{83106947-1284-408F-8012-F359BBB42F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8844" r="1340" b="15488"/>
          <a:stretch/>
        </p:blipFill>
        <p:spPr>
          <a:xfrm>
            <a:off x="3325014" y="4316616"/>
            <a:ext cx="2620265" cy="230958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FCE713-482D-4945-899C-6BCBD7A45CF9}"/>
              </a:ext>
            </a:extLst>
          </p:cNvPr>
          <p:cNvSpPr/>
          <p:nvPr/>
        </p:nvSpPr>
        <p:spPr>
          <a:xfrm>
            <a:off x="328473" y="1057467"/>
            <a:ext cx="45986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itchFamily="34" charset="0"/>
                <a:ea typeface="Verdana" pitchFamily="34" charset="0"/>
                <a:cs typeface="Verdana" panose="020B0604030504040204" pitchFamily="34" charset="0"/>
              </a:rPr>
              <a:t>Повышение качества жизни граждан старшего поколения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Объект 4">
            <a:extLst>
              <a:ext uri="{FF2B5EF4-FFF2-40B4-BE49-F238E27FC236}">
                <a16:creationId xmlns:a16="http://schemas.microsoft.com/office/drawing/2014/main" id="{49DEC873-A96A-43CD-9ED4-C8B1DABE5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D4CF98-B488-4093-B72F-8B05E04CAD8D}"/>
              </a:ext>
            </a:extLst>
          </p:cNvPr>
          <p:cNvSpPr/>
          <p:nvPr/>
        </p:nvSpPr>
        <p:spPr>
          <a:xfrm>
            <a:off x="6652335" y="1461523"/>
            <a:ext cx="532956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Государственная поддержка организаций, </a:t>
            </a:r>
          </a:p>
          <a:p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входящих в систему спортивной подготовки.</a:t>
            </a:r>
          </a:p>
          <a:p>
            <a:endParaRPr lang="ru-RU" sz="16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Приобретен автотранспорт для МАУ ДО спортивная Школа №1  </a:t>
            </a:r>
          </a:p>
          <a:p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Лимиты 4,99 млн руб., освоение -100%</a:t>
            </a:r>
          </a:p>
          <a:p>
            <a:endParaRPr lang="ru-RU" dirty="0">
              <a:solidFill>
                <a:srgbClr val="3B3838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55A17D-EFE8-45B9-960E-F27EA0CDB433}"/>
              </a:ext>
            </a:extLst>
          </p:cNvPr>
          <p:cNvSpPr/>
          <p:nvPr/>
        </p:nvSpPr>
        <p:spPr>
          <a:xfrm>
            <a:off x="6652335" y="1061413"/>
            <a:ext cx="3849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Спорт – Норма жизни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92CDCD-68A0-4803-841B-1B9808626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3356" y="3478650"/>
            <a:ext cx="4512970" cy="31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08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4">
            <a:extLst>
              <a:ext uri="{FF2B5EF4-FFF2-40B4-BE49-F238E27FC236}">
                <a16:creationId xmlns:a16="http://schemas.microsoft.com/office/drawing/2014/main" id="{4D8552AC-2509-4A49-A9A8-C81F098F2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8196" name="TextBox 5">
            <a:extLst>
              <a:ext uri="{FF2B5EF4-FFF2-40B4-BE49-F238E27FC236}">
                <a16:creationId xmlns:a16="http://schemas.microsoft.com/office/drawing/2014/main" id="{4268935B-8E94-4480-A0F8-0132AEE97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48" y="1024229"/>
            <a:ext cx="102477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Содействие</a:t>
            </a: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занятости женщин – создание условий дошкольного образования для детей в возрасте до трех лет</a:t>
            </a:r>
          </a:p>
        </p:txBody>
      </p:sp>
      <p:sp>
        <p:nvSpPr>
          <p:cNvPr id="8200" name="TextBox 11">
            <a:extLst>
              <a:ext uri="{FF2B5EF4-FFF2-40B4-BE49-F238E27FC236}">
                <a16:creationId xmlns:a16="http://schemas.microsoft.com/office/drawing/2014/main" id="{5DC3F267-8991-4C02-AD50-47FC40097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48" y="5346230"/>
            <a:ext cx="6028092" cy="59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6" tIns="48372" rIns="96746" bIns="483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Заказчик Министерство строительства Кузбасса</a:t>
            </a:r>
          </a:p>
          <a:p>
            <a:pPr eaLnBrk="1" hangingPunct="1"/>
            <a:r>
              <a:rPr lang="ru-RU" alt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Подрядчик ООО «ИНТЕРСТРОЙ-Н» </a:t>
            </a:r>
            <a:r>
              <a:rPr lang="ru-RU" altLang="ru-RU" sz="16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г.Новосибирск</a:t>
            </a:r>
            <a:endParaRPr lang="ru-RU" altLang="ru-RU" sz="16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01" name="TextBox 10">
            <a:extLst>
              <a:ext uri="{FF2B5EF4-FFF2-40B4-BE49-F238E27FC236}">
                <a16:creationId xmlns:a16="http://schemas.microsoft.com/office/drawing/2014/main" id="{C144DE51-B046-45C6-A55C-56B182524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79" y="5990697"/>
            <a:ext cx="5833539" cy="34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46" tIns="48372" rIns="96746" bIns="4837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Цена контракта – 309,44 </a:t>
            </a:r>
            <a:r>
              <a:rPr lang="ru-RU" altLang="ru-RU" sz="16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млн.руб</a:t>
            </a:r>
            <a:r>
              <a:rPr lang="ru-RU" alt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7E8FF-13BB-45B5-B633-8861BD2164CF}"/>
              </a:ext>
            </a:extLst>
          </p:cNvPr>
          <p:cNvSpPr txBox="1"/>
          <p:nvPr/>
        </p:nvSpPr>
        <p:spPr>
          <a:xfrm>
            <a:off x="727430" y="6334607"/>
            <a:ext cx="290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solidFill>
                  <a:srgbClr val="86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*областное финансирование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037390F-1D93-4225-8DDF-6AB98675AE92}"/>
              </a:ext>
            </a:extLst>
          </p:cNvPr>
          <p:cNvSpPr/>
          <p:nvPr/>
        </p:nvSpPr>
        <p:spPr>
          <a:xfrm>
            <a:off x="1120622" y="253788"/>
            <a:ext cx="309334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ДЕМОГРАФИЯ </a:t>
            </a:r>
          </a:p>
        </p:txBody>
      </p:sp>
      <p:pic>
        <p:nvPicPr>
          <p:cNvPr id="19" name="Объект 4">
            <a:extLst>
              <a:ext uri="{FF2B5EF4-FFF2-40B4-BE49-F238E27FC236}">
                <a16:creationId xmlns:a16="http://schemas.microsoft.com/office/drawing/2014/main" id="{46CCE7E3-86D3-4BF6-8153-54AA447035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6F9708-7D00-4374-B2C4-7BEE2B7A0457}"/>
              </a:ext>
            </a:extLst>
          </p:cNvPr>
          <p:cNvSpPr txBox="1"/>
          <p:nvPr/>
        </p:nvSpPr>
        <p:spPr>
          <a:xfrm>
            <a:off x="276848" y="1786061"/>
            <a:ext cx="57412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2024 году завершено строительство и введен в эксплуатацию детский ясли-садик </a:t>
            </a: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600" dirty="0" err="1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Космонавтик</a:t>
            </a: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 вместимостью на 190 детей, по адресу </a:t>
            </a:r>
            <a:r>
              <a:rPr lang="ru-RU" alt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ул.Институтская,43. </a:t>
            </a:r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двухэтажном здании расположены восемь групп, три из которых предназначены для малышей от 1,5 до 3 лет. </a:t>
            </a:r>
          </a:p>
          <a:p>
            <a:pPr algn="just"/>
            <a:endParaRPr lang="ru-RU" sz="1600" dirty="0">
              <a:solidFill>
                <a:srgbClr val="3B3838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600" dirty="0">
                <a:solidFill>
                  <a:srgbClr val="3B3838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новом детском саду для малышей созданы специализированные лаборатории, где они смогут изучать космос и окружающий мир, робототехнику. В лаборатории «Юные инженеры» установили конструкторы, интерактивную доску, ноутбуки и стол для соревнований по робототехнике с подъемным механизмом «Уникум».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1C65ED-2F5B-4AB7-B4C4-A8D54E828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920" y="1393794"/>
            <a:ext cx="2566982" cy="30144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10AEF6-343C-48F5-98B7-60F6F3A6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894" y="1786061"/>
            <a:ext cx="3263101" cy="24524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360A22-563E-4D2F-B790-CF23BB624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933" y="4567025"/>
            <a:ext cx="2756831" cy="20676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1016F6-DFF5-42FE-8F1E-6939179B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894" y="4347156"/>
            <a:ext cx="2963932" cy="22874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4">
            <a:extLst>
              <a:ext uri="{FF2B5EF4-FFF2-40B4-BE49-F238E27FC236}">
                <a16:creationId xmlns:a16="http://schemas.microsoft.com/office/drawing/2014/main" id="{29167F76-2406-4E46-8579-BE3E323E2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173" name="Прямоугольник 7">
            <a:extLst>
              <a:ext uri="{FF2B5EF4-FFF2-40B4-BE49-F238E27FC236}">
                <a16:creationId xmlns:a16="http://schemas.microsoft.com/office/drawing/2014/main" id="{424D1186-1888-4591-8BD5-A7DDD9371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0627" y="1568966"/>
            <a:ext cx="647387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810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Создание условий для реализации дополнительных общеразвивающих программ всех направленностей в образовательных организациях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3DD6F79-9F35-4CC9-B69E-80DDFD759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242302"/>
              </p:ext>
            </p:extLst>
          </p:nvPr>
        </p:nvGraphicFramePr>
        <p:xfrm>
          <a:off x="6695753" y="2130057"/>
          <a:ext cx="4963855" cy="649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63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933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altLang="ru-RU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Лимиты  20,31 </a:t>
                      </a:r>
                      <a:r>
                        <a:rPr lang="ru-RU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млн руб.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altLang="ru-RU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Освоено 100</a:t>
                      </a:r>
                      <a:r>
                        <a:rPr lang="ru-RU" sz="16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itchFamily="34" charset="0"/>
                        </a:rPr>
                        <a:t>%  </a:t>
                      </a:r>
                      <a:endParaRPr lang="ru-RU" sz="1600" b="0" i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62" marR="91462" marT="45654" marB="456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8" name="Прямоугольник 5126">
            <a:extLst>
              <a:ext uri="{FF2B5EF4-FFF2-40B4-BE49-F238E27FC236}">
                <a16:creationId xmlns:a16="http://schemas.microsoft.com/office/drawing/2014/main" id="{97939CF5-4AF6-449F-9008-7C90AFF68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3243263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B1D52BC-4B2F-4883-90A6-A798DF22FE2E}"/>
              </a:ext>
            </a:extLst>
          </p:cNvPr>
          <p:cNvSpPr/>
          <p:nvPr/>
        </p:nvSpPr>
        <p:spPr>
          <a:xfrm>
            <a:off x="1384921" y="239939"/>
            <a:ext cx="323056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ОБРАЗОВАНИЕ  </a:t>
            </a:r>
          </a:p>
        </p:txBody>
      </p:sp>
      <p:sp>
        <p:nvSpPr>
          <p:cNvPr id="38" name="Прямоугольник 5126">
            <a:extLst>
              <a:ext uri="{FF2B5EF4-FFF2-40B4-BE49-F238E27FC236}">
                <a16:creationId xmlns:a16="http://schemas.microsoft.com/office/drawing/2014/main" id="{A6A6F130-C3CF-4310-BD35-7C91AC82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706" y="2859220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7">
            <a:extLst>
              <a:ext uri="{FF2B5EF4-FFF2-40B4-BE49-F238E27FC236}">
                <a16:creationId xmlns:a16="http://schemas.microsoft.com/office/drawing/2014/main" id="{F70BF697-B280-4F7C-ADD7-C5800DE2C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156" y="1566584"/>
            <a:ext cx="472895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810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algn="just">
              <a:spcBef>
                <a:spcPts val="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Персонифицированное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дополнительное образование </a:t>
            </a:r>
            <a:endParaRPr lang="ru-RU" alt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7819EC-5094-4303-9834-03EEEC906E49}"/>
              </a:ext>
            </a:extLst>
          </p:cNvPr>
          <p:cNvSpPr/>
          <p:nvPr/>
        </p:nvSpPr>
        <p:spPr>
          <a:xfrm>
            <a:off x="976184" y="980419"/>
            <a:ext cx="3720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Успех каждого ребенка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696EF8-29B8-48EA-A732-C46902B6EC57}"/>
              </a:ext>
            </a:extLst>
          </p:cNvPr>
          <p:cNvSpPr/>
          <p:nvPr/>
        </p:nvSpPr>
        <p:spPr>
          <a:xfrm>
            <a:off x="488092" y="3105043"/>
            <a:ext cx="483869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altLang="ru-RU" sz="13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PT Sans" charset="0"/>
              </a:rPr>
              <a:t>В проект включено: 21 образовательное учреждение </a:t>
            </a:r>
          </a:p>
          <a:p>
            <a:pPr lvl="0" algn="just">
              <a:defRPr/>
            </a:pPr>
            <a:r>
              <a:rPr lang="ru-RU" altLang="ru-RU" sz="13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PT Sans" charset="0"/>
              </a:rPr>
              <a:t>(школы №2,3,6,11,15,16,25,28,29,32,35,51,54,57,62, 68,69,70,72, школа интернат 32, МБУ ДО ЦОДД) </a:t>
            </a:r>
            <a:endParaRPr lang="ru-RU" sz="1300" dirty="0">
              <a:solidFill>
                <a:schemeClr val="bg2">
                  <a:lumMod val="25000"/>
                </a:schemeClr>
              </a:solidFill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1427FCD-42A1-4854-9FC0-0068B26C1E7C}"/>
              </a:ext>
            </a:extLst>
          </p:cNvPr>
          <p:cNvSpPr/>
          <p:nvPr/>
        </p:nvSpPr>
        <p:spPr>
          <a:xfrm>
            <a:off x="6667366" y="2823358"/>
            <a:ext cx="5704766" cy="1992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altLang="ru-RU" sz="13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PT Sans" charset="0"/>
              </a:rPr>
              <a:t>Включены 6 учреждений: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МБОУ ДО «Центр дополнительного образования детей» 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МБОУ ДО «Дворец детского творчества имени Ю.А. Гагарина»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МБОУ ДО «Центр творческого развития детей»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МБОУ ДО «Дом детского творчества»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МБОУ ШКОЛА №45</a:t>
            </a: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sz="1300" dirty="0">
                <a:solidFill>
                  <a:schemeClr val="bg2">
                    <a:lumMod val="2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Некоммерческая организация школа иностранных языков «Северная звезда»</a:t>
            </a:r>
            <a:endParaRPr lang="ru-RU" sz="13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0"/>
              </a:spcAft>
              <a:tabLst>
                <a:tab pos="450215" algn="l"/>
              </a:tabLst>
            </a:pPr>
            <a:r>
              <a:rPr lang="ru-RU" altLang="ru-RU" sz="13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PT Sans" charset="0"/>
              </a:rPr>
              <a:t>                                            </a:t>
            </a:r>
            <a:r>
              <a:rPr lang="ru-RU" altLang="ru-RU" sz="13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PT Sans" charset="0"/>
              </a:rPr>
              <a:t>Выдано 8199 сертификатов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ED58E0E0-D325-42D4-B865-3A9D12C6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4946582"/>
            <a:ext cx="2317170" cy="165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698B405-F692-43C1-8876-6629D25D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10" y="4932153"/>
            <a:ext cx="2391615" cy="168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F6E76819-BE53-470C-8449-967E1C5D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53" y="4961012"/>
            <a:ext cx="2459256" cy="165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660A7B8D-928F-4ACB-954D-046295C8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8" r="8086"/>
          <a:stretch>
            <a:fillRect/>
          </a:stretch>
        </p:blipFill>
        <p:spPr bwMode="auto">
          <a:xfrm>
            <a:off x="307306" y="4932153"/>
            <a:ext cx="2553247" cy="168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1">
            <a:extLst>
              <a:ext uri="{FF2B5EF4-FFF2-40B4-BE49-F238E27FC236}">
                <a16:creationId xmlns:a16="http://schemas.microsoft.com/office/drawing/2014/main" id="{EF3DDD48-148A-4503-A2F7-9FE5C0A0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92" y="2439794"/>
            <a:ext cx="27840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Лимиты   12,9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млн руб.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Освоено  100%</a:t>
            </a:r>
            <a:endParaRPr lang="en-US" alt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972F5356-8EF6-4402-81D6-4D9C70B84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092" y="3985977"/>
            <a:ext cx="402026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3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Направленность: туристско-краеведческая, художественная, естественнонаучная.</a:t>
            </a:r>
            <a:endParaRPr lang="ru-RU" altLang="ru-RU" sz="13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4" name="Объект 4">
            <a:extLst>
              <a:ext uri="{FF2B5EF4-FFF2-40B4-BE49-F238E27FC236}">
                <a16:creationId xmlns:a16="http://schemas.microsoft.com/office/drawing/2014/main" id="{A06F7937-EA2F-481C-8147-6E52B3E18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4">
            <a:extLst>
              <a:ext uri="{FF2B5EF4-FFF2-40B4-BE49-F238E27FC236}">
                <a16:creationId xmlns:a16="http://schemas.microsoft.com/office/drawing/2014/main" id="{29167F76-2406-4E46-8579-BE3E323E2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5" r="21641" b="40267"/>
          <a:stretch/>
        </p:blipFill>
        <p:spPr>
          <a:xfrm>
            <a:off x="1" y="0"/>
            <a:ext cx="12191999" cy="914400"/>
          </a:xfrm>
        </p:spPr>
      </p:pic>
      <p:sp>
        <p:nvSpPr>
          <p:cNvPr id="7173" name="Прямоугольник 7">
            <a:extLst>
              <a:ext uri="{FF2B5EF4-FFF2-40B4-BE49-F238E27FC236}">
                <a16:creationId xmlns:a16="http://schemas.microsoft.com/office/drawing/2014/main" id="{424D1186-1888-4591-8BD5-A7DDD9371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736" y="1656317"/>
            <a:ext cx="4822439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0810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810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810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285750">
              <a:buNone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Целью проекта является создание эффективной системы патриотического воспитания в общеобразовательных организациях Кемеровской области-Кузбасса, обеспечивающей формирование у детей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 путем вовлечения обучающихся в систему патриотического воспитания. В проект включены 29 образовательных учреждений в 2024г.(школы № 1,2,3,4,6,10,11,14,15, 16,18,25,26,28,29,31,32, 35,44,45,51,54, 57,62,68,69,70,71,72)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B1D52BC-4B2F-4883-90A6-A798DF22FE2E}"/>
              </a:ext>
            </a:extLst>
          </p:cNvPr>
          <p:cNvSpPr/>
          <p:nvPr/>
        </p:nvSpPr>
        <p:spPr>
          <a:xfrm>
            <a:off x="1384921" y="239939"/>
            <a:ext cx="323056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ОБРАЗОВАНИЕ  </a:t>
            </a:r>
          </a:p>
        </p:txBody>
      </p:sp>
      <p:sp>
        <p:nvSpPr>
          <p:cNvPr id="38" name="Прямоугольник 5126">
            <a:extLst>
              <a:ext uri="{FF2B5EF4-FFF2-40B4-BE49-F238E27FC236}">
                <a16:creationId xmlns:a16="http://schemas.microsoft.com/office/drawing/2014/main" id="{A6A6F130-C3CF-4310-BD35-7C91AC82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706" y="2859220"/>
            <a:ext cx="468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7819EC-5094-4303-9834-03EEEC906E49}"/>
              </a:ext>
            </a:extLst>
          </p:cNvPr>
          <p:cNvSpPr/>
          <p:nvPr/>
        </p:nvSpPr>
        <p:spPr>
          <a:xfrm>
            <a:off x="488092" y="972743"/>
            <a:ext cx="9634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Патриотическое воспитание граждан Российской Федерации</a:t>
            </a:r>
          </a:p>
        </p:txBody>
      </p:sp>
      <p:sp>
        <p:nvSpPr>
          <p:cNvPr id="22" name="Прямоугольник 1">
            <a:extLst>
              <a:ext uri="{FF2B5EF4-FFF2-40B4-BE49-F238E27FC236}">
                <a16:creationId xmlns:a16="http://schemas.microsoft.com/office/drawing/2014/main" id="{EF3DDD48-148A-4503-A2F7-9FE5C0A0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5" y="1541641"/>
            <a:ext cx="27840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Лимиты   9,19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млн руб. </a:t>
            </a:r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Освоено  84,2%</a:t>
            </a:r>
            <a:endParaRPr lang="en-US" alt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Объект 4">
            <a:extLst>
              <a:ext uri="{FF2B5EF4-FFF2-40B4-BE49-F238E27FC236}">
                <a16:creationId xmlns:a16="http://schemas.microsoft.com/office/drawing/2014/main" id="{A06F7937-EA2F-481C-8147-6E52B3E18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1" t="7238" r="67038" b="60407"/>
          <a:stretch/>
        </p:blipFill>
        <p:spPr>
          <a:xfrm>
            <a:off x="0" y="0"/>
            <a:ext cx="976184" cy="914400"/>
          </a:xfrm>
          <a:prstGeom prst="rect">
            <a:avLst/>
          </a:prstGeom>
        </p:spPr>
      </p:pic>
      <p:sp>
        <p:nvSpPr>
          <p:cNvPr id="25" name="Прямоугольник 1">
            <a:extLst>
              <a:ext uri="{FF2B5EF4-FFF2-40B4-BE49-F238E27FC236}">
                <a16:creationId xmlns:a16="http://schemas.microsoft.com/office/drawing/2014/main" id="{BAC0C388-43F1-4A93-9A80-9553D97E7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4" y="2263286"/>
            <a:ext cx="482243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6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23 образовательных учреждений введены в штатные расписания по 0,5 ставки советника по воспитанию </a:t>
            </a:r>
            <a:endParaRPr lang="en-US" altLang="ru-RU" sz="1600" dirty="0">
              <a:solidFill>
                <a:schemeClr val="bg2">
                  <a:lumMod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52C250-49A2-42FF-ADD1-D241000A0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151" y="3108495"/>
            <a:ext cx="2649617" cy="35328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5BC98E-DCEB-4E18-84A9-244669191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18" y="3763718"/>
            <a:ext cx="3048337" cy="22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47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13436</TotalTime>
  <Words>1714</Words>
  <Application>Microsoft Office PowerPoint</Application>
  <PresentationFormat>Широкоэкранный</PresentationFormat>
  <Paragraphs>290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Futura PT Light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Людмила Мастяйкина Александровна</cp:lastModifiedBy>
  <cp:revision>485</cp:revision>
  <cp:lastPrinted>2024-07-24T10:19:33Z</cp:lastPrinted>
  <dcterms:created xsi:type="dcterms:W3CDTF">2019-04-02T07:58:05Z</dcterms:created>
  <dcterms:modified xsi:type="dcterms:W3CDTF">2025-04-18T01:42:13Z</dcterms:modified>
</cp:coreProperties>
</file>