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0"/>
  </p:notesMasterIdLst>
  <p:sldIdLst>
    <p:sldId id="339" r:id="rId2"/>
    <p:sldId id="422" r:id="rId3"/>
    <p:sldId id="417" r:id="rId4"/>
    <p:sldId id="418" r:id="rId5"/>
    <p:sldId id="424" r:id="rId6"/>
    <p:sldId id="420" r:id="rId7"/>
    <p:sldId id="425" r:id="rId8"/>
    <p:sldId id="421" r:id="rId9"/>
  </p:sldIdLst>
  <p:sldSz cx="12192000" cy="6858000"/>
  <p:notesSz cx="6735763" cy="9869488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F66A7"/>
    <a:srgbClr val="1F4E79"/>
    <a:srgbClr val="5698D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7DF18680-E054-41AD-8BC1-D1AEF772440D}" styleName="Средний стиль 2 —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1129" autoAdjust="0"/>
    <p:restoredTop sz="92635" autoAdjust="0"/>
  </p:normalViewPr>
  <p:slideViewPr>
    <p:cSldViewPr>
      <p:cViewPr varScale="1">
        <p:scale>
          <a:sx n="107" d="100"/>
          <a:sy n="107" d="100"/>
        </p:scale>
        <p:origin x="972" y="102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8831" cy="493475"/>
          </a:xfrm>
          <a:prstGeom prst="rect">
            <a:avLst/>
          </a:prstGeom>
        </p:spPr>
        <p:txBody>
          <a:bodyPr vert="horz" lIns="91819" tIns="45910" rIns="91819" bIns="4591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15374" y="0"/>
            <a:ext cx="2918831" cy="493475"/>
          </a:xfrm>
          <a:prstGeom prst="rect">
            <a:avLst/>
          </a:prstGeom>
        </p:spPr>
        <p:txBody>
          <a:bodyPr vert="horz" lIns="91819" tIns="45910" rIns="91819" bIns="45910" rtlCol="0"/>
          <a:lstStyle>
            <a:lvl1pPr algn="r">
              <a:defRPr sz="1200"/>
            </a:lvl1pPr>
          </a:lstStyle>
          <a:p>
            <a:fld id="{288CEFC3-4048-4EA9-9739-83418A17C124}" type="datetimeFigureOut">
              <a:rPr lang="ru-RU" smtClean="0"/>
              <a:pPr/>
              <a:t>08.08.2022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77788" y="741363"/>
            <a:ext cx="6580187" cy="37004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819" tIns="45910" rIns="91819" bIns="4591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3577" y="4688007"/>
            <a:ext cx="5388610" cy="4441270"/>
          </a:xfrm>
          <a:prstGeom prst="rect">
            <a:avLst/>
          </a:prstGeom>
        </p:spPr>
        <p:txBody>
          <a:bodyPr vert="horz" lIns="91819" tIns="45910" rIns="91819" bIns="4591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374300"/>
            <a:ext cx="2918831" cy="493475"/>
          </a:xfrm>
          <a:prstGeom prst="rect">
            <a:avLst/>
          </a:prstGeom>
        </p:spPr>
        <p:txBody>
          <a:bodyPr vert="horz" lIns="91819" tIns="45910" rIns="91819" bIns="4591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15374" y="9374300"/>
            <a:ext cx="2918831" cy="493475"/>
          </a:xfrm>
          <a:prstGeom prst="rect">
            <a:avLst/>
          </a:prstGeom>
        </p:spPr>
        <p:txBody>
          <a:bodyPr vert="horz" lIns="91819" tIns="45910" rIns="91819" bIns="45910" rtlCol="0" anchor="b"/>
          <a:lstStyle>
            <a:lvl1pPr algn="r">
              <a:defRPr sz="1200"/>
            </a:lvl1pPr>
          </a:lstStyle>
          <a:p>
            <a:fld id="{046E7DC7-447D-4F8B-A172-AA18D295F00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2781635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1747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dirty="0"/>
          </a:p>
        </p:txBody>
      </p:sp>
      <p:sp>
        <p:nvSpPr>
          <p:cNvPr id="31748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2D6229A3-D919-4E36-80D0-12637D84D65D}" type="slidenum">
              <a:rPr lang="ru-RU" altLang="ru-RU" smtClean="0"/>
              <a:pPr/>
              <a:t>1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14515936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74748F-77DA-4F34-9BFE-A7ED16F8C781}" type="slidenum">
              <a:rPr lang="ru-RU" smtClean="0"/>
              <a:pPr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6860451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74748F-77DA-4F34-9BFE-A7ED16F8C781}" type="slidenum">
              <a:rPr lang="ru-RU" smtClean="0"/>
              <a:pPr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6860451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84138" y="747713"/>
            <a:ext cx="6629400" cy="3729037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1026715">
              <a:defRPr/>
            </a:pPr>
            <a:fld id="{DD74748F-77DA-4F34-9BFE-A7ED16F8C781}" type="slidenum">
              <a:rPr lang="ru-RU">
                <a:solidFill>
                  <a:prstClr val="black"/>
                </a:solidFill>
                <a:latin typeface="Calibri"/>
              </a:rPr>
              <a:pPr defTabSz="1026715">
                <a:defRPr/>
              </a:pPr>
              <a:t>4</a:t>
            </a:fld>
            <a:endParaRPr lang="ru-RU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31899841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84138" y="747713"/>
            <a:ext cx="6629400" cy="3729037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1026715">
              <a:defRPr/>
            </a:pPr>
            <a:fld id="{DD74748F-77DA-4F34-9BFE-A7ED16F8C781}" type="slidenum">
              <a:rPr lang="ru-RU">
                <a:solidFill>
                  <a:prstClr val="black"/>
                </a:solidFill>
                <a:latin typeface="Calibri"/>
              </a:rPr>
              <a:pPr defTabSz="1026715">
                <a:defRPr/>
              </a:pPr>
              <a:t>5</a:t>
            </a:fld>
            <a:endParaRPr lang="ru-RU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31899841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6E7DC7-447D-4F8B-A172-AA18D295F009}" type="slidenum">
              <a:rPr lang="ru-RU" smtClean="0"/>
              <a:pPr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1014525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08.08.2022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379521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08.08.2022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197683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08.08.2022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974359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08.08.2022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876781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08.08.2022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01445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08.08.2022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506980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08.08.2022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845994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08.08.2022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299014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08.08.2022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7108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08.08.2022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016145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08.08.2022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495187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08.08.2022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743874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jpe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png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4.pn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jpeg"/><Relationship Id="rId11" Type="http://schemas.openxmlformats.org/officeDocument/2006/relationships/image" Target="../media/image13.png"/><Relationship Id="rId5" Type="http://schemas.openxmlformats.org/officeDocument/2006/relationships/image" Target="../media/image7.png"/><Relationship Id="rId10" Type="http://schemas.openxmlformats.org/officeDocument/2006/relationships/image" Target="../media/image12.jpeg"/><Relationship Id="rId4" Type="http://schemas.openxmlformats.org/officeDocument/2006/relationships/image" Target="../media/image5.jpeg"/><Relationship Id="rId9" Type="http://schemas.openxmlformats.org/officeDocument/2006/relationships/image" Target="../media/image11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14.jpeg"/><Relationship Id="rId7" Type="http://schemas.openxmlformats.org/officeDocument/2006/relationships/image" Target="../media/image1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image" Target="../media/image16.png"/><Relationship Id="rId4" Type="http://schemas.openxmlformats.org/officeDocument/2006/relationships/image" Target="../media/image15.jpeg"/><Relationship Id="rId9" Type="http://schemas.openxmlformats.org/officeDocument/2006/relationships/image" Target="../media/image1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7" Type="http://schemas.openxmlformats.org/officeDocument/2006/relationships/image" Target="../media/image21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jpeg"/><Relationship Id="rId5" Type="http://schemas.openxmlformats.org/officeDocument/2006/relationships/image" Target="../media/image17.png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5.jpeg"/><Relationship Id="rId5" Type="http://schemas.openxmlformats.org/officeDocument/2006/relationships/image" Target="../media/image24.jpeg"/><Relationship Id="rId4" Type="http://schemas.openxmlformats.org/officeDocument/2006/relationships/image" Target="../media/image2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7" Type="http://schemas.openxmlformats.org/officeDocument/2006/relationships/image" Target="../media/image28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7.jpeg"/><Relationship Id="rId5" Type="http://schemas.openxmlformats.org/officeDocument/2006/relationships/image" Target="../media/image26.jpeg"/><Relationship Id="rId4" Type="http://schemas.openxmlformats.org/officeDocument/2006/relationships/image" Target="../media/image2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7938" y="2704"/>
            <a:ext cx="11104062" cy="6859773"/>
          </a:xfrm>
          <a:prstGeom prst="rect">
            <a:avLst/>
          </a:prstGeom>
        </p:spPr>
      </p:pic>
      <p:sp>
        <p:nvSpPr>
          <p:cNvPr id="26627" name="Заголовок 3"/>
          <p:cNvSpPr>
            <a:spLocks noGrp="1"/>
          </p:cNvSpPr>
          <p:nvPr>
            <p:ph type="ctrTitle"/>
          </p:nvPr>
        </p:nvSpPr>
        <p:spPr>
          <a:xfrm>
            <a:off x="248403" y="954231"/>
            <a:ext cx="9201463" cy="2474769"/>
          </a:xfrm>
        </p:spPr>
        <p:txBody>
          <a:bodyPr>
            <a:noAutofit/>
          </a:bodyPr>
          <a:lstStyle/>
          <a:p>
            <a:pPr algn="l">
              <a:lnSpc>
                <a:spcPct val="100000"/>
              </a:lnSpc>
            </a:pPr>
            <a:r>
              <a:rPr lang="ru-RU" sz="2800" dirty="0" smtClean="0">
                <a:solidFill>
                  <a:schemeClr val="tx2">
                    <a:lumMod val="5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Благоустройство </a:t>
            </a:r>
            <a:r>
              <a:rPr lang="ru-RU" sz="2800" dirty="0">
                <a:solidFill>
                  <a:schemeClr val="tx2">
                    <a:lumMod val="5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дворовых и общественных территорий </a:t>
            </a:r>
            <a:r>
              <a:rPr lang="ru-RU" sz="2800" dirty="0" smtClean="0">
                <a:solidFill>
                  <a:schemeClr val="tx2">
                    <a:lumMod val="5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по </a:t>
            </a:r>
            <a:r>
              <a:rPr lang="ru-RU" sz="2800" dirty="0" smtClean="0">
                <a:solidFill>
                  <a:schemeClr val="tx2">
                    <a:lumMod val="5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итогам 1</a:t>
            </a:r>
            <a:r>
              <a:rPr lang="ru-RU" sz="2800" dirty="0" smtClean="0">
                <a:solidFill>
                  <a:schemeClr val="tx2">
                    <a:lumMod val="5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полугодия </a:t>
            </a:r>
            <a:r>
              <a:rPr lang="ru-RU" sz="2800" dirty="0">
                <a:solidFill>
                  <a:schemeClr val="tx2">
                    <a:lumMod val="5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2022 года </a:t>
            </a:r>
            <a:br>
              <a:rPr lang="ru-RU" sz="2800" dirty="0">
                <a:solidFill>
                  <a:schemeClr val="tx2">
                    <a:lumMod val="5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</a:br>
            <a:r>
              <a:rPr lang="ru-RU" sz="2800" dirty="0">
                <a:solidFill>
                  <a:schemeClr val="tx2">
                    <a:lumMod val="5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в городе </a:t>
            </a:r>
            <a:r>
              <a:rPr lang="ru-RU" sz="2800" dirty="0" smtClean="0">
                <a:solidFill>
                  <a:schemeClr val="tx2">
                    <a:lumMod val="5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Прокопьевске</a:t>
            </a:r>
            <a:endParaRPr lang="ru-RU" sz="2800" dirty="0">
              <a:solidFill>
                <a:schemeClr val="tx2">
                  <a:lumMod val="50000"/>
                </a:schemeClr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48403" y="5411450"/>
            <a:ext cx="4714908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2000" dirty="0">
              <a:solidFill>
                <a:schemeClr val="tx2">
                  <a:lumMod val="50000"/>
                </a:schemeClr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endParaRPr lang="ru-RU" sz="1400" dirty="0">
              <a:solidFill>
                <a:schemeClr val="tx2">
                  <a:lumMod val="50000"/>
                </a:schemeClr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1026" name="Picture 2" descr="D:\ГЕРБ ГОРОДА\ГЕРБ ПРОКОПЬЕВСК ПОЛНЫЙ 2020.pn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10776520" y="205298"/>
            <a:ext cx="939014" cy="1152000"/>
          </a:xfrm>
          <a:prstGeom prst="rect">
            <a:avLst/>
          </a:prstGeom>
          <a:noFill/>
        </p:spPr>
      </p:pic>
      <p:pic>
        <p:nvPicPr>
          <p:cNvPr id="9" name="Рисунок 7"/>
          <p:cNvPicPr/>
          <p:nvPr/>
        </p:nvPicPr>
        <p:blipFill>
          <a:blip r:embed="rId5" cstate="print"/>
          <a:srcRect l="52837"/>
          <a:stretch/>
        </p:blipFill>
        <p:spPr>
          <a:xfrm>
            <a:off x="9264352" y="136815"/>
            <a:ext cx="1049343" cy="1357298"/>
          </a:xfrm>
          <a:prstGeom prst="rect">
            <a:avLst/>
          </a:prstGeom>
          <a:ln>
            <a:noFill/>
          </a:ln>
        </p:spPr>
      </p:pic>
      <p:sp>
        <p:nvSpPr>
          <p:cNvPr id="10" name="Заголовок 3">
            <a:extLst>
              <a:ext uri="{FF2B5EF4-FFF2-40B4-BE49-F238E27FC236}">
                <a16:creationId xmlns:a16="http://schemas.microsoft.com/office/drawing/2014/main" id="{37F591B3-751A-47C0-AD30-54615BDC6C5C}"/>
              </a:ext>
            </a:extLst>
          </p:cNvPr>
          <p:cNvSpPr txBox="1">
            <a:spLocks/>
          </p:cNvSpPr>
          <p:nvPr/>
        </p:nvSpPr>
        <p:spPr>
          <a:xfrm>
            <a:off x="623392" y="2981308"/>
            <a:ext cx="7885192" cy="1357299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ru-RU" altLang="ru-RU" sz="3600" b="1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445542" y="154033"/>
            <a:ext cx="638085" cy="9929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091" y="-8351"/>
            <a:ext cx="823612" cy="1338012"/>
          </a:xfrm>
          <a:prstGeom prst="rect">
            <a:avLst/>
          </a:prstGeom>
        </p:spPr>
      </p:pic>
      <p:pic>
        <p:nvPicPr>
          <p:cNvPr id="11" name="Picture 2" descr="D:\Work\Bachti\!!!ВНУТРЕННИЕ\декабрь\презентация\фотозона размер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60570" y="152627"/>
            <a:ext cx="1278620" cy="10115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2" name="Прямая соединительная линия 11"/>
          <p:cNvCxnSpPr/>
          <p:nvPr/>
        </p:nvCxnSpPr>
        <p:spPr>
          <a:xfrm>
            <a:off x="2339952" y="1146957"/>
            <a:ext cx="7055622" cy="17187"/>
          </a:xfrm>
          <a:prstGeom prst="line">
            <a:avLst/>
          </a:prstGeom>
          <a:ln w="12700">
            <a:solidFill>
              <a:srgbClr val="3B455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5" name="Рисунок 2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698" y="526"/>
            <a:ext cx="823612" cy="1338012"/>
          </a:xfrm>
          <a:prstGeom prst="rect">
            <a:avLst/>
          </a:prstGeom>
        </p:spPr>
      </p:pic>
      <p:pic>
        <p:nvPicPr>
          <p:cNvPr id="26" name="Рисунок 2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091" y="-8351"/>
            <a:ext cx="823612" cy="1338012"/>
          </a:xfrm>
          <a:prstGeom prst="rect">
            <a:avLst/>
          </a:prstGeom>
        </p:spPr>
      </p:pic>
      <p:sp>
        <p:nvSpPr>
          <p:cNvPr id="14" name="Прямоугольник 13"/>
          <p:cNvSpPr/>
          <p:nvPr/>
        </p:nvSpPr>
        <p:spPr>
          <a:xfrm>
            <a:off x="412052" y="1530883"/>
            <a:ext cx="11246662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Bef>
                <a:spcPct val="0"/>
              </a:spcBef>
            </a:pPr>
            <a:r>
              <a:rPr lang="ru-RU" sz="2000" dirty="0">
                <a:solidFill>
                  <a:srgbClr val="3B4555"/>
                </a:solidFill>
                <a:latin typeface="Futura PT Medium"/>
              </a:rPr>
              <a:t>       </a:t>
            </a:r>
            <a:r>
              <a:rPr lang="ru-RU" sz="2000" dirty="0">
                <a:solidFill>
                  <a:schemeClr val="tx2">
                    <a:lumMod val="5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Город Прокопьевск принимает активное участие в федеральной программе «Формирование </a:t>
            </a:r>
            <a:r>
              <a:rPr lang="ru-RU" sz="2000" dirty="0" smtClean="0">
                <a:solidFill>
                  <a:schemeClr val="tx2">
                    <a:lumMod val="5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комфортной </a:t>
            </a:r>
            <a:r>
              <a:rPr lang="ru-RU" sz="2000" dirty="0">
                <a:solidFill>
                  <a:schemeClr val="tx2">
                    <a:lumMod val="5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городской </a:t>
            </a:r>
            <a:r>
              <a:rPr lang="ru-RU" sz="2000" dirty="0" smtClean="0">
                <a:solidFill>
                  <a:schemeClr val="tx2">
                    <a:lumMod val="5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среды» с  2018  года       </a:t>
            </a:r>
            <a:endParaRPr lang="ru-RU" sz="2000" dirty="0">
              <a:solidFill>
                <a:schemeClr val="tx2">
                  <a:lumMod val="50000"/>
                </a:schemeClr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algn="just">
              <a:spcBef>
                <a:spcPct val="0"/>
              </a:spcBef>
            </a:pPr>
            <a:r>
              <a:rPr lang="ru-RU" sz="2000" dirty="0">
                <a:solidFill>
                  <a:schemeClr val="tx2">
                    <a:lumMod val="5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     </a:t>
            </a:r>
          </a:p>
          <a:p>
            <a:pPr algn="just">
              <a:spcBef>
                <a:spcPct val="0"/>
              </a:spcBef>
            </a:pPr>
            <a:r>
              <a:rPr lang="ru-RU" sz="2000" dirty="0">
                <a:solidFill>
                  <a:schemeClr val="tx2">
                    <a:lumMod val="5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      Данная программа предусматривает выполнение работ по благоустройству дворовых территорий с предоставлением субсидий из федерального, областного, городского бюджетов и долевым участием средств собственников многоквартирных </a:t>
            </a:r>
            <a:r>
              <a:rPr lang="ru-RU" sz="2000" dirty="0" smtClean="0">
                <a:solidFill>
                  <a:schemeClr val="tx2">
                    <a:lumMod val="5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домов</a:t>
            </a:r>
            <a:endParaRPr lang="ru-RU" sz="2000" dirty="0">
              <a:solidFill>
                <a:schemeClr val="tx2">
                  <a:lumMod val="50000"/>
                </a:schemeClr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algn="just">
              <a:spcBef>
                <a:spcPct val="0"/>
              </a:spcBef>
            </a:pPr>
            <a:r>
              <a:rPr lang="ru-RU" sz="2000" dirty="0">
                <a:solidFill>
                  <a:schemeClr val="tx2">
                    <a:lumMod val="5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     </a:t>
            </a:r>
            <a:endParaRPr lang="ru-RU" sz="2000" dirty="0" smtClean="0">
              <a:solidFill>
                <a:schemeClr val="tx2">
                  <a:lumMod val="50000"/>
                </a:schemeClr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algn="just">
              <a:spcBef>
                <a:spcPct val="0"/>
              </a:spcBef>
              <a:spcAft>
                <a:spcPts val="1200"/>
              </a:spcAft>
            </a:pPr>
            <a:r>
              <a:rPr lang="ru-RU" sz="2000" b="1" dirty="0" smtClean="0">
                <a:solidFill>
                  <a:schemeClr val="tx2">
                    <a:lumMod val="5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    214  </a:t>
            </a:r>
            <a:r>
              <a:rPr lang="ru-RU" sz="2000" dirty="0" smtClean="0">
                <a:solidFill>
                  <a:schemeClr val="tx2">
                    <a:lumMod val="5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ru-RU" sz="2000" dirty="0">
                <a:solidFill>
                  <a:schemeClr val="tx2">
                    <a:lumMod val="5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дворовых территории </a:t>
            </a:r>
          </a:p>
          <a:p>
            <a:pPr algn="just">
              <a:spcBef>
                <a:spcPct val="0"/>
              </a:spcBef>
              <a:spcAft>
                <a:spcPts val="1200"/>
              </a:spcAft>
            </a:pPr>
            <a:r>
              <a:rPr lang="ru-RU" sz="2000" dirty="0">
                <a:solidFill>
                  <a:schemeClr val="tx2">
                    <a:lumMod val="5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  </a:t>
            </a:r>
            <a:r>
              <a:rPr lang="ru-RU" sz="2000" dirty="0" smtClean="0">
                <a:solidFill>
                  <a:schemeClr val="tx2">
                    <a:lumMod val="5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 </a:t>
            </a:r>
            <a:r>
              <a:rPr lang="ru-RU" sz="2000" b="1" dirty="0" smtClean="0">
                <a:solidFill>
                  <a:schemeClr val="tx2">
                    <a:lumMod val="5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4</a:t>
            </a:r>
            <a:r>
              <a:rPr lang="ru-RU" sz="2000" dirty="0" smtClean="0">
                <a:solidFill>
                  <a:schemeClr val="tx2">
                    <a:lumMod val="5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     общественных </a:t>
            </a:r>
            <a:r>
              <a:rPr lang="ru-RU" sz="2000" dirty="0">
                <a:solidFill>
                  <a:schemeClr val="tx2">
                    <a:lumMod val="5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территории</a:t>
            </a:r>
          </a:p>
          <a:p>
            <a:pPr algn="just">
              <a:spcBef>
                <a:spcPct val="0"/>
              </a:spcBef>
            </a:pPr>
            <a:r>
              <a:rPr lang="ru-RU" sz="2000" dirty="0" smtClean="0">
                <a:solidFill>
                  <a:schemeClr val="tx2">
                    <a:lumMod val="5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   </a:t>
            </a:r>
            <a:endParaRPr lang="ru-RU" sz="2000" dirty="0">
              <a:solidFill>
                <a:schemeClr val="tx2">
                  <a:lumMod val="50000"/>
                </a:schemeClr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algn="just">
              <a:spcBef>
                <a:spcPct val="0"/>
              </a:spcBef>
            </a:pPr>
            <a:r>
              <a:rPr lang="ru-RU" sz="2000" dirty="0">
                <a:solidFill>
                  <a:schemeClr val="tx2">
                    <a:lumMod val="5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       Выполнены ремонтные работы: на  автомобильных парковках, пешеходных дорожках, внутридомовых проездах, ремонт и обустройство детских площадок, установка скамеек и </a:t>
            </a:r>
            <a:r>
              <a:rPr lang="ru-RU" sz="2000" dirty="0" smtClean="0">
                <a:solidFill>
                  <a:schemeClr val="tx2">
                    <a:lumMod val="5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урн       </a:t>
            </a:r>
            <a:endParaRPr lang="ru-RU" sz="2000" dirty="0">
              <a:solidFill>
                <a:schemeClr val="tx2">
                  <a:lumMod val="50000"/>
                </a:schemeClr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algn="just">
              <a:spcBef>
                <a:spcPct val="0"/>
              </a:spcBef>
            </a:pPr>
            <a:r>
              <a:rPr lang="ru-RU" sz="2000" dirty="0">
                <a:latin typeface="Futura PT Medium"/>
              </a:rPr>
              <a:t>       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1858168" y="115089"/>
            <a:ext cx="7537406" cy="958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spcBef>
                <a:spcPct val="0"/>
              </a:spcBef>
            </a:pPr>
            <a:r>
              <a:rPr lang="ru-RU" sz="2000" b="1" dirty="0" smtClean="0">
                <a:solidFill>
                  <a:schemeClr val="tx2">
                    <a:lumMod val="50000"/>
                  </a:schemeClr>
                </a:solidFill>
                <a:latin typeface="Futura PT Medium" pitchFamily="34" charset="-52"/>
              </a:rPr>
              <a:t>«</a:t>
            </a:r>
            <a:r>
              <a:rPr lang="ru-RU" sz="2000" b="1" dirty="0">
                <a:solidFill>
                  <a:schemeClr val="tx2">
                    <a:lumMod val="50000"/>
                  </a:schemeClr>
                </a:solidFill>
                <a:latin typeface="Futura PT Medium" pitchFamily="34" charset="-52"/>
              </a:rPr>
              <a:t>ФОРМИРОВАНИЕ КОМФОРТНОЙ </a:t>
            </a:r>
            <a:r>
              <a:rPr lang="ru-RU" sz="2000" b="1" dirty="0" smtClean="0">
                <a:solidFill>
                  <a:schemeClr val="tx2">
                    <a:lumMod val="50000"/>
                  </a:schemeClr>
                </a:solidFill>
                <a:latin typeface="Futura PT Medium" pitchFamily="34" charset="-52"/>
              </a:rPr>
              <a:t>ГОРОДСКОЙ СРЕДЫ» ГОРОДА ПРОКОПЬЕВСКА</a:t>
            </a:r>
            <a:endParaRPr lang="ru-RU" sz="2000" b="1" dirty="0">
              <a:solidFill>
                <a:schemeClr val="tx2">
                  <a:lumMod val="50000"/>
                </a:schemeClr>
              </a:solidFill>
              <a:latin typeface="Futura PT Medium" pitchFamily="34" charset="-52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6713334" y="3711776"/>
            <a:ext cx="475276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Bef>
                <a:spcPct val="0"/>
              </a:spcBef>
            </a:pPr>
            <a:r>
              <a:rPr lang="ru-RU" sz="2000" dirty="0">
                <a:solidFill>
                  <a:schemeClr val="tx2">
                    <a:lumMod val="5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благоустроено за период действия  </a:t>
            </a:r>
          </a:p>
          <a:p>
            <a:pPr algn="just">
              <a:spcBef>
                <a:spcPct val="0"/>
              </a:spcBef>
            </a:pPr>
            <a:r>
              <a:rPr lang="ru-RU" sz="2000" dirty="0">
                <a:solidFill>
                  <a:schemeClr val="tx2">
                    <a:lumMod val="5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данной программы в городе</a:t>
            </a:r>
          </a:p>
        </p:txBody>
      </p:sp>
      <p:sp>
        <p:nvSpPr>
          <p:cNvPr id="4" name="Штриховая стрелка вправо 3"/>
          <p:cNvSpPr/>
          <p:nvPr/>
        </p:nvSpPr>
        <p:spPr>
          <a:xfrm>
            <a:off x="5359717" y="3505810"/>
            <a:ext cx="949762" cy="1119818"/>
          </a:xfrm>
          <a:prstGeom prst="stripedRightArrow">
            <a:avLst/>
          </a:prstGeom>
          <a:gradFill flip="none" rotWithShape="1">
            <a:gsLst>
              <a:gs pos="0">
                <a:schemeClr val="tx2">
                  <a:lumMod val="40000"/>
                  <a:lumOff val="60000"/>
                  <a:tint val="66000"/>
                  <a:satMod val="160000"/>
                </a:schemeClr>
              </a:gs>
              <a:gs pos="50000">
                <a:schemeClr val="tx2">
                  <a:lumMod val="40000"/>
                  <a:lumOff val="60000"/>
                  <a:tint val="44500"/>
                  <a:satMod val="160000"/>
                </a:schemeClr>
              </a:gs>
              <a:gs pos="100000">
                <a:schemeClr val="tx2">
                  <a:lumMod val="40000"/>
                  <a:lumOff val="60000"/>
                  <a:tint val="23500"/>
                  <a:satMod val="160000"/>
                </a:schemeClr>
              </a:gs>
            </a:gsLst>
            <a:lin ang="10800000" scaled="1"/>
            <a:tileRect/>
          </a:gradFill>
          <a:ln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593124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445542" y="154033"/>
            <a:ext cx="638085" cy="9929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091" y="-8351"/>
            <a:ext cx="823612" cy="1338012"/>
          </a:xfrm>
          <a:prstGeom prst="rect">
            <a:avLst/>
          </a:prstGeom>
        </p:spPr>
      </p:pic>
      <p:pic>
        <p:nvPicPr>
          <p:cNvPr id="11" name="Picture 2" descr="D:\Work\Bachti\!!!ВНУТРЕННИЕ\декабрь\презентация\фотозона размер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20536" y="152626"/>
            <a:ext cx="1118654" cy="8849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2" name="Прямая соединительная линия 11"/>
          <p:cNvCxnSpPr/>
          <p:nvPr/>
        </p:nvCxnSpPr>
        <p:spPr>
          <a:xfrm>
            <a:off x="2562869" y="902905"/>
            <a:ext cx="7055622" cy="17187"/>
          </a:xfrm>
          <a:prstGeom prst="line">
            <a:avLst/>
          </a:prstGeom>
          <a:ln w="12700">
            <a:solidFill>
              <a:srgbClr val="3B455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5" name="Рисунок 2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698" y="526"/>
            <a:ext cx="823612" cy="1338012"/>
          </a:xfrm>
          <a:prstGeom prst="rect">
            <a:avLst/>
          </a:prstGeom>
        </p:spPr>
      </p:pic>
      <p:pic>
        <p:nvPicPr>
          <p:cNvPr id="26" name="Рисунок 2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091" y="-8351"/>
            <a:ext cx="823612" cy="1338012"/>
          </a:xfrm>
          <a:prstGeom prst="rect">
            <a:avLst/>
          </a:prstGeom>
        </p:spPr>
      </p:pic>
      <p:sp>
        <p:nvSpPr>
          <p:cNvPr id="14" name="Прямоугольник 13"/>
          <p:cNvSpPr/>
          <p:nvPr/>
        </p:nvSpPr>
        <p:spPr>
          <a:xfrm>
            <a:off x="609978" y="1524130"/>
            <a:ext cx="1124666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Bef>
                <a:spcPct val="0"/>
              </a:spcBef>
            </a:pPr>
            <a:r>
              <a:rPr lang="ru-RU" sz="2000" dirty="0">
                <a:solidFill>
                  <a:srgbClr val="3B4555"/>
                </a:solidFill>
                <a:latin typeface="Futura PT Medium"/>
              </a:rPr>
              <a:t>       </a:t>
            </a:r>
            <a:endParaRPr lang="ru-RU" sz="1600" dirty="0">
              <a:latin typeface="Futura PT Medium"/>
            </a:endParaRPr>
          </a:p>
          <a:p>
            <a:pPr algn="just">
              <a:spcBef>
                <a:spcPct val="0"/>
              </a:spcBef>
            </a:pPr>
            <a:r>
              <a:rPr lang="ru-RU" sz="2000" dirty="0">
                <a:latin typeface="Futura PT Medium"/>
              </a:rPr>
              <a:t>       </a:t>
            </a:r>
          </a:p>
        </p:txBody>
      </p:sp>
      <p:pic>
        <p:nvPicPr>
          <p:cNvPr id="13" name="Рисунок 12" descr="C:\Users\mitkovskaya_nv\Downloads\WhatsApp Image 2020-08-11 at 19.57.30.jpeg"/>
          <p:cNvPicPr/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54" b="14982"/>
          <a:stretch/>
        </p:blipFill>
        <p:spPr bwMode="auto">
          <a:xfrm>
            <a:off x="695400" y="1147992"/>
            <a:ext cx="3312368" cy="2495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F44B1971-C523-4954-B1E0-BF98D36ECD9F}"/>
              </a:ext>
            </a:extLst>
          </p:cNvPr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1744" y="3933056"/>
            <a:ext cx="3286024" cy="2520280"/>
          </a:xfrm>
          <a:prstGeom prst="rect">
            <a:avLst/>
          </a:prstGeom>
          <a:noFill/>
          <a:ln>
            <a:noFill/>
          </a:ln>
        </p:spPr>
      </p:pic>
      <p:pic>
        <p:nvPicPr>
          <p:cNvPr id="18" name="Рисунок 17">
            <a:extLst>
              <a:ext uri="{FF2B5EF4-FFF2-40B4-BE49-F238E27FC236}">
                <a16:creationId xmlns:a16="http://schemas.microsoft.com/office/drawing/2014/main" id="{B51B590A-8A7F-4EB0-9CEE-57FF319E9C31}"/>
              </a:ext>
            </a:extLst>
          </p:cNvPr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4385728" y="1124744"/>
            <a:ext cx="3600400" cy="2520280"/>
          </a:xfrm>
          <a:prstGeom prst="rect">
            <a:avLst/>
          </a:prstGeom>
        </p:spPr>
      </p:pic>
      <p:pic>
        <p:nvPicPr>
          <p:cNvPr id="21" name="Рисунок 20" descr="C:\Users\mitkovskaya_nv\Downloads\IMG-20210804-WA0004 (1).jpg"/>
          <p:cNvPicPr/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32040" y="3969060"/>
            <a:ext cx="3043603" cy="2520279"/>
          </a:xfrm>
          <a:prstGeom prst="rect">
            <a:avLst/>
          </a:prstGeom>
          <a:noFill/>
          <a:ln>
            <a:noFill/>
          </a:ln>
        </p:spPr>
      </p:pic>
      <p:pic>
        <p:nvPicPr>
          <p:cNvPr id="22" name="Рисунок 21" descr="C:\Users\mitkovskaya_nv\Desktop\ФОТО 2021\арарат\IMG-20211013-WA0011.jpg"/>
          <p:cNvPicPr/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504"/>
          <a:stretch/>
        </p:blipFill>
        <p:spPr bwMode="auto">
          <a:xfrm>
            <a:off x="8414456" y="1135802"/>
            <a:ext cx="2994234" cy="2508090"/>
          </a:xfrm>
          <a:prstGeom prst="rect">
            <a:avLst/>
          </a:prstGeom>
          <a:noFill/>
          <a:ln>
            <a:noFill/>
          </a:ln>
        </p:spPr>
      </p:pic>
      <p:sp>
        <p:nvSpPr>
          <p:cNvPr id="19" name="Прямоугольник 18"/>
          <p:cNvSpPr/>
          <p:nvPr/>
        </p:nvSpPr>
        <p:spPr>
          <a:xfrm>
            <a:off x="1858168" y="78934"/>
            <a:ext cx="7537406" cy="8240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25000"/>
              </a:lnSpc>
              <a:spcBef>
                <a:spcPct val="0"/>
              </a:spcBef>
            </a:pPr>
            <a:r>
              <a:rPr lang="ru-RU" sz="2000" b="1" dirty="0" smtClean="0">
                <a:solidFill>
                  <a:schemeClr val="tx2">
                    <a:lumMod val="50000"/>
                  </a:schemeClr>
                </a:solidFill>
                <a:latin typeface="Futura PT Medium" pitchFamily="34" charset="-52"/>
              </a:rPr>
              <a:t>«</a:t>
            </a:r>
            <a:r>
              <a:rPr lang="ru-RU" sz="2000" b="1" dirty="0">
                <a:solidFill>
                  <a:schemeClr val="tx2">
                    <a:lumMod val="50000"/>
                  </a:schemeClr>
                </a:solidFill>
                <a:latin typeface="Futura PT Medium" pitchFamily="34" charset="-52"/>
              </a:rPr>
              <a:t>ФОРМИРОВАНИЕ КОМФОРТНОЙ </a:t>
            </a:r>
            <a:r>
              <a:rPr lang="ru-RU" sz="2000" b="1" dirty="0" smtClean="0">
                <a:solidFill>
                  <a:schemeClr val="tx2">
                    <a:lumMod val="50000"/>
                  </a:schemeClr>
                </a:solidFill>
                <a:latin typeface="Futura PT Medium" pitchFamily="34" charset="-52"/>
              </a:rPr>
              <a:t>ГОРОДСКОЙ СРЕДЫ» ГОРОДА ПРОКОПЬЕВСКА</a:t>
            </a:r>
            <a:endParaRPr lang="ru-RU" sz="2000" b="1" dirty="0">
              <a:solidFill>
                <a:schemeClr val="tx2">
                  <a:lumMod val="50000"/>
                </a:schemeClr>
              </a:solidFill>
              <a:latin typeface="Futura PT Medium" pitchFamily="34" charset="-52"/>
            </a:endParaRPr>
          </a:p>
        </p:txBody>
      </p:sp>
      <p:pic>
        <p:nvPicPr>
          <p:cNvPr id="16" name="Picture 21" descr="C:\Users\User\Desktop\Рисунок2.pn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85728" y="3932177"/>
            <a:ext cx="3600400" cy="25451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593124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DSC05070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963" b="13013"/>
          <a:stretch/>
        </p:blipFill>
        <p:spPr bwMode="auto">
          <a:xfrm>
            <a:off x="8890515" y="3834863"/>
            <a:ext cx="3135985" cy="20549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0" name="Picture 2" descr="DSC03770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3352" y="3712906"/>
            <a:ext cx="3344440" cy="22115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" name="Рисунок 21">
            <a:extLst>
              <a:ext uri="{FF2B5EF4-FFF2-40B4-BE49-F238E27FC236}">
                <a16:creationId xmlns:a16="http://schemas.microsoft.com/office/drawing/2014/main" id="{6E0C7371-3A40-4A3D-A2E0-6C9C933B451A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45704" y="-235138"/>
            <a:ext cx="1656384" cy="1656384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846122" y="103769"/>
            <a:ext cx="10599420" cy="430879"/>
          </a:xfrm>
          <a:prstGeom prst="rect">
            <a:avLst/>
          </a:prstGeom>
          <a:noFill/>
        </p:spPr>
        <p:txBody>
          <a:bodyPr wrap="square" lIns="121913" tIns="60956" rIns="121913" bIns="60956" rtlCol="0">
            <a:spAutoFit/>
          </a:bodyPr>
          <a:lstStyle/>
          <a:p>
            <a:pPr marL="305700" indent="-305700" algn="ctr" defTabSz="1081888"/>
            <a:r>
              <a:rPr lang="ru-RU" sz="2000" b="1" dirty="0" smtClean="0">
                <a:solidFill>
                  <a:schemeClr val="tx2">
                    <a:lumMod val="50000"/>
                  </a:schemeClr>
                </a:solidFill>
                <a:latin typeface="Futura PT Medium" pitchFamily="34" charset="-52"/>
              </a:rPr>
              <a:t>РЕМОНТ ДВОРОВЫХ В 2022 ГОДУ</a:t>
            </a:r>
            <a:endParaRPr lang="ru-RU" sz="2000" b="1" dirty="0">
              <a:solidFill>
                <a:schemeClr val="tx2">
                  <a:lumMod val="50000"/>
                </a:schemeClr>
              </a:solidFill>
              <a:latin typeface="Futura PT Medium" pitchFamily="34" charset="-52"/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1445542" y="154035"/>
            <a:ext cx="638085" cy="9929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2" descr="D:\Work\Bachti\!!!ВНУТРЕННИЕ\декабрь\презентация\фотозона размер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64552" y="88685"/>
            <a:ext cx="1127447" cy="8919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2" name="Прямая соединительная линия 11"/>
          <p:cNvCxnSpPr>
            <a:cxnSpLocks/>
          </p:cNvCxnSpPr>
          <p:nvPr/>
        </p:nvCxnSpPr>
        <p:spPr>
          <a:xfrm flipV="1">
            <a:off x="1534526" y="579046"/>
            <a:ext cx="8361000" cy="28016"/>
          </a:xfrm>
          <a:prstGeom prst="line">
            <a:avLst/>
          </a:prstGeom>
          <a:ln w="12700">
            <a:solidFill>
              <a:srgbClr val="3B455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Прямоугольник 1"/>
          <p:cNvSpPr/>
          <p:nvPr/>
        </p:nvSpPr>
        <p:spPr>
          <a:xfrm>
            <a:off x="3809477" y="824192"/>
            <a:ext cx="4719398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>
                <a:solidFill>
                  <a:schemeClr val="tx2">
                    <a:lumMod val="5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Запланировано:</a:t>
            </a:r>
          </a:p>
          <a:p>
            <a:pPr marL="268288" indent="-268288">
              <a:buFontTx/>
              <a:buChar char="-"/>
            </a:pPr>
            <a:r>
              <a:rPr lang="ru-RU" sz="2000" b="1" dirty="0" smtClean="0">
                <a:solidFill>
                  <a:schemeClr val="tx2">
                    <a:lumMod val="5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51</a:t>
            </a:r>
            <a:r>
              <a:rPr lang="ru-RU" sz="2000" dirty="0" smtClean="0">
                <a:solidFill>
                  <a:schemeClr val="tx2">
                    <a:lumMod val="5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дворовых территорий </a:t>
            </a:r>
          </a:p>
          <a:p>
            <a:endParaRPr lang="ru-RU" sz="2000" dirty="0" smtClean="0">
              <a:solidFill>
                <a:schemeClr val="tx2">
                  <a:lumMod val="50000"/>
                </a:schemeClr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r>
              <a:rPr lang="ru-RU" sz="2000" b="1" dirty="0" smtClean="0">
                <a:solidFill>
                  <a:schemeClr val="tx2">
                    <a:lumMod val="5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Завершено</a:t>
            </a:r>
            <a:r>
              <a:rPr lang="ru-RU" sz="2000" dirty="0" smtClean="0">
                <a:solidFill>
                  <a:schemeClr val="tx2">
                    <a:lumMod val="5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за 1 полугодие 2022:</a:t>
            </a:r>
          </a:p>
          <a:p>
            <a:r>
              <a:rPr lang="ru-RU" sz="2000" dirty="0" smtClean="0">
                <a:solidFill>
                  <a:schemeClr val="tx2">
                    <a:lumMod val="5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- </a:t>
            </a:r>
            <a:r>
              <a:rPr lang="ru-RU" sz="2000" b="1" dirty="0">
                <a:solidFill>
                  <a:schemeClr val="tx2">
                    <a:lumMod val="5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13</a:t>
            </a:r>
            <a:r>
              <a:rPr lang="ru-RU" sz="2000" dirty="0">
                <a:solidFill>
                  <a:schemeClr val="tx2">
                    <a:lumMod val="5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дворовых </a:t>
            </a:r>
            <a:r>
              <a:rPr lang="ru-RU" sz="2000" dirty="0" smtClean="0">
                <a:solidFill>
                  <a:schemeClr val="tx2">
                    <a:lumMod val="5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территорий</a:t>
            </a:r>
          </a:p>
          <a:p>
            <a:endParaRPr lang="ru-RU" sz="2000" dirty="0" smtClean="0">
              <a:solidFill>
                <a:schemeClr val="tx2">
                  <a:lumMod val="50000"/>
                </a:schemeClr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r>
              <a:rPr lang="ru-RU" sz="2000" b="1" dirty="0" smtClean="0">
                <a:solidFill>
                  <a:schemeClr val="tx2">
                    <a:lumMod val="5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10</a:t>
            </a:r>
            <a:r>
              <a:rPr lang="ru-RU" sz="2000" dirty="0" smtClean="0">
                <a:solidFill>
                  <a:schemeClr val="tx2">
                    <a:lumMod val="5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ru-RU" sz="2000" dirty="0">
                <a:solidFill>
                  <a:schemeClr val="tx2">
                    <a:lumMod val="5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подрядных организаций 	</a:t>
            </a:r>
          </a:p>
          <a:p>
            <a:r>
              <a:rPr lang="ru-RU" sz="2000" dirty="0">
                <a:solidFill>
                  <a:schemeClr val="tx2">
                    <a:lumMod val="5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о</a:t>
            </a:r>
            <a:r>
              <a:rPr lang="ru-RU" sz="2000" dirty="0" smtClean="0">
                <a:solidFill>
                  <a:schemeClr val="tx2">
                    <a:lumMod val="5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пределены в </a:t>
            </a:r>
            <a:r>
              <a:rPr lang="ru-RU" sz="2000" dirty="0">
                <a:solidFill>
                  <a:schemeClr val="tx2">
                    <a:lumMod val="5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результате конкурсного </a:t>
            </a:r>
            <a:r>
              <a:rPr lang="ru-RU" sz="2000" dirty="0" smtClean="0">
                <a:solidFill>
                  <a:schemeClr val="tx2">
                    <a:lumMod val="5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отбора</a:t>
            </a:r>
          </a:p>
        </p:txBody>
      </p:sp>
      <p:sp>
        <p:nvSpPr>
          <p:cNvPr id="15" name="Прямоугольник 14"/>
          <p:cNvSpPr/>
          <p:nvPr/>
        </p:nvSpPr>
        <p:spPr>
          <a:xfrm>
            <a:off x="5876824" y="5893624"/>
            <a:ext cx="1904868" cy="320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1081888"/>
            <a:endParaRPr lang="ru-RU" sz="1481" b="1" dirty="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 rotWithShape="1">
          <a:blip r:embed="rId8" cstate="print"/>
          <a:srcRect l="5549"/>
          <a:stretch/>
        </p:blipFill>
        <p:spPr bwMode="auto">
          <a:xfrm>
            <a:off x="8875229" y="1174579"/>
            <a:ext cx="3151271" cy="21615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263352" y="1293936"/>
            <a:ext cx="3344440" cy="2099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" name="TextBox 18"/>
          <p:cNvSpPr txBox="1"/>
          <p:nvPr/>
        </p:nvSpPr>
        <p:spPr>
          <a:xfrm>
            <a:off x="11063856" y="1268760"/>
            <a:ext cx="865943" cy="369332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ru-RU" b="1" dirty="0" smtClean="0"/>
              <a:t>ПОСЛЕ</a:t>
            </a:r>
            <a:endParaRPr lang="ru-RU" b="1" dirty="0"/>
          </a:p>
        </p:txBody>
      </p:sp>
      <p:sp>
        <p:nvSpPr>
          <p:cNvPr id="21" name="TextBox 20"/>
          <p:cNvSpPr txBox="1"/>
          <p:nvPr/>
        </p:nvSpPr>
        <p:spPr>
          <a:xfrm>
            <a:off x="353655" y="3839110"/>
            <a:ext cx="525657" cy="40011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ru-RU" sz="2000" b="1" dirty="0" smtClean="0"/>
              <a:t>ДО</a:t>
            </a:r>
            <a:endParaRPr lang="ru-RU" sz="2000" b="1" dirty="0"/>
          </a:p>
        </p:txBody>
      </p:sp>
      <p:sp>
        <p:nvSpPr>
          <p:cNvPr id="24" name="TextBox 23"/>
          <p:cNvSpPr txBox="1"/>
          <p:nvPr/>
        </p:nvSpPr>
        <p:spPr>
          <a:xfrm>
            <a:off x="364015" y="1388095"/>
            <a:ext cx="525657" cy="400110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wrap="none" rtlCol="0">
            <a:spAutoFit/>
          </a:bodyPr>
          <a:lstStyle/>
          <a:p>
            <a:r>
              <a:rPr lang="ru-RU" sz="2000" b="1" dirty="0" smtClean="0"/>
              <a:t>ДО</a:t>
            </a:r>
            <a:endParaRPr lang="ru-RU" sz="2000" b="1" dirty="0"/>
          </a:p>
        </p:txBody>
      </p:sp>
      <p:sp>
        <p:nvSpPr>
          <p:cNvPr id="25" name="TextBox 24"/>
          <p:cNvSpPr txBox="1"/>
          <p:nvPr/>
        </p:nvSpPr>
        <p:spPr>
          <a:xfrm>
            <a:off x="11104806" y="4010125"/>
            <a:ext cx="865943" cy="369332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ru-RU" b="1" dirty="0" smtClean="0"/>
              <a:t>ПОСЛЕ</a:t>
            </a:r>
            <a:endParaRPr lang="ru-RU" b="1" dirty="0"/>
          </a:p>
        </p:txBody>
      </p:sp>
      <p:sp>
        <p:nvSpPr>
          <p:cNvPr id="26" name="Прямоугольник 25">
            <a:extLst>
              <a:ext uri="{FF2B5EF4-FFF2-40B4-BE49-F238E27FC236}">
                <a16:creationId xmlns:a16="http://schemas.microsoft.com/office/drawing/2014/main" id="{7157A000-E814-4052-AAF0-F0F0C1F3BDDC}"/>
              </a:ext>
            </a:extLst>
          </p:cNvPr>
          <p:cNvSpPr/>
          <p:nvPr/>
        </p:nvSpPr>
        <p:spPr>
          <a:xfrm>
            <a:off x="3673617" y="3834864"/>
            <a:ext cx="5216898" cy="21390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900" b="1" dirty="0" smtClean="0">
                <a:solidFill>
                  <a:schemeClr val="tx2">
                    <a:lumMod val="5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68,978</a:t>
            </a:r>
            <a:r>
              <a:rPr lang="ru-RU" sz="1900" dirty="0" smtClean="0">
                <a:solidFill>
                  <a:schemeClr val="tx2">
                    <a:lumMod val="5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ru-RU" sz="1900" dirty="0">
                <a:solidFill>
                  <a:schemeClr val="tx2">
                    <a:lumMod val="5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млн </a:t>
            </a:r>
            <a:r>
              <a:rPr lang="ru-RU" sz="1900" dirty="0" smtClean="0">
                <a:solidFill>
                  <a:schemeClr val="tx2">
                    <a:lumMod val="5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руб. - общая </a:t>
            </a:r>
            <a:r>
              <a:rPr lang="ru-RU" sz="1900" dirty="0">
                <a:solidFill>
                  <a:schemeClr val="tx2">
                    <a:lumMod val="5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стоимость </a:t>
            </a:r>
            <a:r>
              <a:rPr lang="ru-RU" sz="1900" dirty="0" smtClean="0">
                <a:solidFill>
                  <a:schemeClr val="tx2">
                    <a:lumMod val="5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работ,   в </a:t>
            </a:r>
            <a:r>
              <a:rPr lang="ru-RU" sz="1900" dirty="0">
                <a:solidFill>
                  <a:schemeClr val="tx2">
                    <a:lumMod val="5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том числе:</a:t>
            </a:r>
          </a:p>
          <a:p>
            <a:pPr hangingPunct="0"/>
            <a:r>
              <a:rPr lang="ru-RU" sz="1900" b="1" dirty="0" smtClean="0">
                <a:solidFill>
                  <a:schemeClr val="tx2">
                    <a:lumMod val="5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57,263</a:t>
            </a:r>
            <a:r>
              <a:rPr lang="ru-RU" sz="1900" dirty="0" smtClean="0">
                <a:solidFill>
                  <a:schemeClr val="tx2">
                    <a:lumMod val="5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ru-RU" sz="1900" dirty="0">
                <a:solidFill>
                  <a:schemeClr val="tx2">
                    <a:lumMod val="5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млн. </a:t>
            </a:r>
            <a:r>
              <a:rPr lang="ru-RU" sz="1900" dirty="0" smtClean="0">
                <a:solidFill>
                  <a:schemeClr val="tx2">
                    <a:lumMod val="5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руб. - федеральный бюджет</a:t>
            </a:r>
            <a:endParaRPr lang="ru-RU" sz="1900" dirty="0">
              <a:solidFill>
                <a:schemeClr val="tx2">
                  <a:lumMod val="50000"/>
                </a:schemeClr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hangingPunct="0"/>
            <a:r>
              <a:rPr lang="ru-RU" sz="1900" dirty="0" smtClean="0">
                <a:solidFill>
                  <a:schemeClr val="tx2">
                    <a:lumMod val="5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 </a:t>
            </a:r>
            <a:r>
              <a:rPr lang="ru-RU" sz="1900" b="1" dirty="0" smtClean="0">
                <a:solidFill>
                  <a:schemeClr val="tx2">
                    <a:lumMod val="5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1,771 </a:t>
            </a:r>
            <a:r>
              <a:rPr lang="ru-RU" sz="1900" dirty="0">
                <a:solidFill>
                  <a:schemeClr val="tx2">
                    <a:lumMod val="5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млн. </a:t>
            </a:r>
            <a:r>
              <a:rPr lang="ru-RU" sz="1900" dirty="0" smtClean="0">
                <a:solidFill>
                  <a:schemeClr val="tx2">
                    <a:lumMod val="5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руб. -  областной бюджет</a:t>
            </a:r>
          </a:p>
          <a:p>
            <a:pPr hangingPunct="0"/>
            <a:r>
              <a:rPr lang="ru-RU" sz="1900" dirty="0" smtClean="0">
                <a:solidFill>
                  <a:schemeClr val="tx2">
                    <a:lumMod val="5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 </a:t>
            </a:r>
            <a:r>
              <a:rPr lang="ru-RU" sz="1900" b="1" dirty="0" smtClean="0">
                <a:solidFill>
                  <a:schemeClr val="tx2">
                    <a:lumMod val="5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4,443</a:t>
            </a:r>
            <a:r>
              <a:rPr lang="ru-RU" sz="1900" dirty="0" smtClean="0">
                <a:solidFill>
                  <a:schemeClr val="tx2">
                    <a:lumMod val="5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ru-RU" sz="1900" dirty="0">
                <a:solidFill>
                  <a:schemeClr val="tx2">
                    <a:lumMod val="5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млн. </a:t>
            </a:r>
            <a:r>
              <a:rPr lang="ru-RU" sz="1900" dirty="0" smtClean="0">
                <a:solidFill>
                  <a:schemeClr val="tx2">
                    <a:lumMod val="5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руб. - местный бюджет</a:t>
            </a:r>
          </a:p>
          <a:p>
            <a:pPr hangingPunct="0"/>
            <a:r>
              <a:rPr lang="ru-RU" sz="1900" dirty="0" smtClean="0">
                <a:solidFill>
                  <a:schemeClr val="tx2">
                    <a:lumMod val="5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 </a:t>
            </a:r>
            <a:r>
              <a:rPr lang="ru-RU" sz="1900" b="1" dirty="0" smtClean="0">
                <a:solidFill>
                  <a:schemeClr val="tx2">
                    <a:lumMod val="5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5,500</a:t>
            </a:r>
            <a:r>
              <a:rPr lang="ru-RU" sz="1900" dirty="0" smtClean="0">
                <a:solidFill>
                  <a:schemeClr val="tx2">
                    <a:lumMod val="5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ru-RU" sz="1900" dirty="0">
                <a:solidFill>
                  <a:schemeClr val="tx2">
                    <a:lumMod val="5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млн. руб</a:t>
            </a:r>
            <a:r>
              <a:rPr lang="ru-RU" sz="1900" dirty="0" smtClean="0">
                <a:solidFill>
                  <a:schemeClr val="tx2">
                    <a:lumMod val="5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. - </a:t>
            </a:r>
            <a:r>
              <a:rPr lang="ru-RU" sz="1900" dirty="0">
                <a:solidFill>
                  <a:schemeClr val="tx2">
                    <a:lumMod val="5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средства </a:t>
            </a:r>
            <a:endParaRPr lang="ru-RU" sz="1900" dirty="0" smtClean="0">
              <a:solidFill>
                <a:schemeClr val="tx2">
                  <a:lumMod val="50000"/>
                </a:schemeClr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hangingPunct="0"/>
            <a:r>
              <a:rPr lang="ru-RU" sz="1900" dirty="0" smtClean="0">
                <a:solidFill>
                  <a:schemeClr val="tx2">
                    <a:lumMod val="5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                            собственников МКД</a:t>
            </a:r>
            <a:endParaRPr lang="ru-RU" sz="1900" dirty="0">
              <a:solidFill>
                <a:schemeClr val="tx2">
                  <a:lumMod val="50000"/>
                </a:schemeClr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3048144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Рисунок 21">
            <a:extLst>
              <a:ext uri="{FF2B5EF4-FFF2-40B4-BE49-F238E27FC236}">
                <a16:creationId xmlns:a16="http://schemas.microsoft.com/office/drawing/2014/main" id="{6E0C7371-3A40-4A3D-A2E0-6C9C933B451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45704" y="-235138"/>
            <a:ext cx="1656384" cy="1656384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846122" y="154035"/>
            <a:ext cx="10599420" cy="430879"/>
          </a:xfrm>
          <a:prstGeom prst="rect">
            <a:avLst/>
          </a:prstGeom>
          <a:noFill/>
        </p:spPr>
        <p:txBody>
          <a:bodyPr wrap="square" lIns="121913" tIns="60956" rIns="121913" bIns="60956" rtlCol="0">
            <a:spAutoFit/>
          </a:bodyPr>
          <a:lstStyle/>
          <a:p>
            <a:pPr marL="305700" indent="-305700" algn="ctr" defTabSz="1081888"/>
            <a:r>
              <a:rPr lang="ru-RU" sz="2000" b="1" dirty="0" smtClean="0">
                <a:solidFill>
                  <a:schemeClr val="tx2">
                    <a:lumMod val="50000"/>
                  </a:schemeClr>
                </a:solidFill>
                <a:latin typeface="Futura PT Medium" pitchFamily="34" charset="-52"/>
              </a:rPr>
              <a:t>РЕМОНТ ОБЩЕСТВЕННЫХ  ТЕРРИТОРИЙ  В 2022 ГОДУ</a:t>
            </a:r>
            <a:endParaRPr lang="ru-RU" sz="2000" b="1" dirty="0">
              <a:solidFill>
                <a:schemeClr val="tx2">
                  <a:lumMod val="50000"/>
                </a:schemeClr>
              </a:solidFill>
              <a:latin typeface="Futura PT Medium" pitchFamily="34" charset="-52"/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1445542" y="154035"/>
            <a:ext cx="638085" cy="9929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2" descr="D:\Work\Bachti\!!!ВНУТРЕННИЕ\декабрь\презентация\фотозона размер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64552" y="88685"/>
            <a:ext cx="1127447" cy="8919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2" name="Прямая соединительная линия 11"/>
          <p:cNvCxnSpPr>
            <a:cxnSpLocks/>
          </p:cNvCxnSpPr>
          <p:nvPr/>
        </p:nvCxnSpPr>
        <p:spPr>
          <a:xfrm flipV="1">
            <a:off x="1534526" y="655433"/>
            <a:ext cx="8361000" cy="28016"/>
          </a:xfrm>
          <a:prstGeom prst="line">
            <a:avLst/>
          </a:prstGeom>
          <a:ln w="12700">
            <a:solidFill>
              <a:srgbClr val="3B455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Прямоугольник 14"/>
          <p:cNvSpPr/>
          <p:nvPr/>
        </p:nvSpPr>
        <p:spPr>
          <a:xfrm>
            <a:off x="5876824" y="5893624"/>
            <a:ext cx="1904868" cy="320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1081888"/>
            <a:endParaRPr lang="ru-RU" sz="1481" b="1" dirty="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7" name="Picture 2" descr="C:\Users\user\Desktop\IMG-20220701-WA0030.jpg"/>
          <p:cNvPicPr>
            <a:picLocks noChangeAspect="1" noChangeArrowheads="1"/>
          </p:cNvPicPr>
          <p:nvPr/>
        </p:nvPicPr>
        <p:blipFill rotWithShape="1">
          <a:blip r:embed="rId6" cstate="print"/>
          <a:srcRect l="1622" r="6664" b="3931"/>
          <a:stretch/>
        </p:blipFill>
        <p:spPr bwMode="auto">
          <a:xfrm>
            <a:off x="6848542" y="3891361"/>
            <a:ext cx="3825375" cy="2550092"/>
          </a:xfrm>
          <a:prstGeom prst="rect">
            <a:avLst/>
          </a:prstGeom>
          <a:noFill/>
        </p:spPr>
      </p:pic>
      <p:sp>
        <p:nvSpPr>
          <p:cNvPr id="18" name="Прямоугольник 17"/>
          <p:cNvSpPr/>
          <p:nvPr/>
        </p:nvSpPr>
        <p:spPr>
          <a:xfrm>
            <a:off x="846122" y="866156"/>
            <a:ext cx="4719398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>
                <a:solidFill>
                  <a:schemeClr val="tx2">
                    <a:lumMod val="5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Запланировано:</a:t>
            </a:r>
          </a:p>
          <a:p>
            <a:pPr marL="268288" indent="-268288">
              <a:buFontTx/>
              <a:buChar char="-"/>
            </a:pPr>
            <a:r>
              <a:rPr lang="ru-RU" sz="2000" b="1" dirty="0" smtClean="0">
                <a:solidFill>
                  <a:schemeClr val="tx2">
                    <a:lumMod val="5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3</a:t>
            </a:r>
            <a:r>
              <a:rPr lang="ru-RU" sz="2000" dirty="0" smtClean="0">
                <a:solidFill>
                  <a:schemeClr val="tx2">
                    <a:lumMod val="5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общественных территории </a:t>
            </a:r>
          </a:p>
          <a:p>
            <a:endParaRPr lang="ru-RU" sz="2000" dirty="0" smtClean="0">
              <a:solidFill>
                <a:schemeClr val="tx2">
                  <a:lumMod val="50000"/>
                </a:schemeClr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r>
              <a:rPr lang="ru-RU" sz="2000" b="1" dirty="0" smtClean="0">
                <a:solidFill>
                  <a:schemeClr val="tx2">
                    <a:lumMod val="5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Завершено</a:t>
            </a:r>
            <a:r>
              <a:rPr lang="ru-RU" sz="2000" dirty="0" smtClean="0">
                <a:solidFill>
                  <a:schemeClr val="tx2">
                    <a:lumMod val="5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за 1 полугодие 2022:</a:t>
            </a:r>
          </a:p>
          <a:p>
            <a:r>
              <a:rPr lang="ru-RU" sz="2000" dirty="0" smtClean="0">
                <a:solidFill>
                  <a:schemeClr val="tx2">
                    <a:lumMod val="5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-  </a:t>
            </a:r>
            <a:r>
              <a:rPr lang="ru-RU" sz="2000" b="1" dirty="0" smtClean="0">
                <a:solidFill>
                  <a:schemeClr val="tx2">
                    <a:lumMod val="5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1</a:t>
            </a:r>
            <a:r>
              <a:rPr lang="ru-RU" sz="2000" dirty="0" smtClean="0">
                <a:solidFill>
                  <a:schemeClr val="tx2">
                    <a:lumMod val="5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общественная территория </a:t>
            </a:r>
          </a:p>
          <a:p>
            <a:endParaRPr lang="ru-RU" sz="2000" dirty="0" smtClean="0">
              <a:solidFill>
                <a:schemeClr val="tx2">
                  <a:lumMod val="50000"/>
                </a:schemeClr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r>
              <a:rPr lang="ru-RU" sz="2000" b="1" dirty="0" smtClean="0">
                <a:solidFill>
                  <a:schemeClr val="tx2">
                    <a:lumMod val="5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1</a:t>
            </a:r>
            <a:r>
              <a:rPr lang="ru-RU" sz="2000" dirty="0" smtClean="0">
                <a:solidFill>
                  <a:schemeClr val="tx2">
                    <a:lumMod val="5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подрядная организация </a:t>
            </a:r>
            <a:r>
              <a:rPr lang="ru-RU" sz="2000" dirty="0">
                <a:solidFill>
                  <a:schemeClr val="tx2">
                    <a:lumMod val="5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	</a:t>
            </a:r>
          </a:p>
          <a:p>
            <a:r>
              <a:rPr lang="ru-RU" sz="2000" dirty="0">
                <a:solidFill>
                  <a:schemeClr val="tx2">
                    <a:lumMod val="5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о</a:t>
            </a:r>
            <a:r>
              <a:rPr lang="ru-RU" sz="2000" dirty="0" smtClean="0">
                <a:solidFill>
                  <a:schemeClr val="tx2">
                    <a:lumMod val="5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пределена в </a:t>
            </a:r>
            <a:r>
              <a:rPr lang="ru-RU" sz="2000" dirty="0">
                <a:solidFill>
                  <a:schemeClr val="tx2">
                    <a:lumMod val="5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результате конкурсного отбора </a:t>
            </a:r>
            <a:endParaRPr lang="ru-RU" sz="2000" dirty="0" smtClean="0">
              <a:solidFill>
                <a:schemeClr val="tx2">
                  <a:lumMod val="50000"/>
                </a:schemeClr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pic>
        <p:nvPicPr>
          <p:cNvPr id="1027" name="Picture 3" descr="C:\Users\пользователь\Downloads\WhatsApp Image 2022-07-15 at 11.02.19.jpe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3177" y="836712"/>
            <a:ext cx="3763058" cy="28158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5085951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8" name="Рисунок 4"/>
          <p:cNvPicPr/>
          <p:nvPr/>
        </p:nvPicPr>
        <p:blipFill>
          <a:blip r:embed="rId2" cstate="print"/>
          <a:stretch/>
        </p:blipFill>
        <p:spPr>
          <a:xfrm>
            <a:off x="0" y="0"/>
            <a:ext cx="822049" cy="1226155"/>
          </a:xfrm>
          <a:prstGeom prst="rect">
            <a:avLst/>
          </a:prstGeom>
          <a:ln>
            <a:noFill/>
          </a:ln>
        </p:spPr>
      </p:pic>
      <p:sp>
        <p:nvSpPr>
          <p:cNvPr id="80" name="Line 2"/>
          <p:cNvSpPr/>
          <p:nvPr/>
        </p:nvSpPr>
        <p:spPr>
          <a:xfrm>
            <a:off x="1644116" y="630105"/>
            <a:ext cx="8784976" cy="1"/>
          </a:xfrm>
          <a:prstGeom prst="line">
            <a:avLst/>
          </a:prstGeom>
          <a:ln w="12600">
            <a:solidFill>
              <a:srgbClr val="3B4555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82" name="CustomShape 3"/>
          <p:cNvSpPr/>
          <p:nvPr/>
        </p:nvSpPr>
        <p:spPr>
          <a:xfrm>
            <a:off x="2392011" y="556079"/>
            <a:ext cx="7289186" cy="1091536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5238" tIns="47619" rIns="95238" bIns="47619"/>
          <a:lstStyle/>
          <a:p>
            <a:pPr>
              <a:lnSpc>
                <a:spcPct val="100000"/>
              </a:lnSpc>
            </a:pPr>
            <a:endParaRPr lang="ru-RU" sz="1900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83" name="CustomShape 4"/>
          <p:cNvSpPr/>
          <p:nvPr/>
        </p:nvSpPr>
        <p:spPr>
          <a:xfrm>
            <a:off x="1448120" y="1752461"/>
            <a:ext cx="8305227" cy="3657907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5238" tIns="47619" rIns="95238" bIns="47619" anchor="ctr"/>
          <a:lstStyle/>
          <a:p>
            <a:pPr algn="just">
              <a:lnSpc>
                <a:spcPct val="100000"/>
              </a:lnSpc>
            </a:pPr>
            <a:endParaRPr lang="ru-RU" sz="2500" spc="-1" dirty="0">
              <a:solidFill>
                <a:srgbClr val="3B4555"/>
              </a:solidFill>
              <a:uFill>
                <a:solidFill>
                  <a:srgbClr val="FFFFFF"/>
                </a:solidFill>
              </a:uFill>
              <a:latin typeface="Futura PT Medium"/>
              <a:ea typeface="Times New Roman"/>
            </a:endParaRPr>
          </a:p>
          <a:p>
            <a:pPr algn="just">
              <a:lnSpc>
                <a:spcPct val="100000"/>
              </a:lnSpc>
            </a:pPr>
            <a:endParaRPr lang="ru-RU" sz="2500" spc="-1" dirty="0">
              <a:solidFill>
                <a:srgbClr val="3B4555"/>
              </a:solidFill>
              <a:uFill>
                <a:solidFill>
                  <a:srgbClr val="FFFFFF"/>
                </a:solidFill>
              </a:uFill>
              <a:latin typeface="Futura PT Medium"/>
              <a:ea typeface="Times New Roman"/>
            </a:endParaRPr>
          </a:p>
          <a:p>
            <a:pPr algn="just"/>
            <a:endParaRPr lang="ru-RU" sz="2100" dirty="0"/>
          </a:p>
          <a:p>
            <a:pPr algn="just">
              <a:lnSpc>
                <a:spcPct val="100000"/>
              </a:lnSpc>
            </a:pPr>
            <a:endParaRPr lang="ru-RU" sz="1900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just">
              <a:lnSpc>
                <a:spcPct val="100000"/>
              </a:lnSpc>
            </a:pPr>
            <a:endParaRPr lang="ru-RU" sz="1900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just">
              <a:lnSpc>
                <a:spcPct val="100000"/>
              </a:lnSpc>
            </a:pPr>
            <a:endParaRPr lang="ru-RU" sz="1900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3810157" y="5923904"/>
            <a:ext cx="4413670" cy="374706"/>
          </a:xfrm>
          <a:prstGeom prst="rect">
            <a:avLst/>
          </a:prstGeom>
        </p:spPr>
        <p:txBody>
          <a:bodyPr wrap="square" lIns="96762" tIns="48381" rIns="96762" bIns="48381">
            <a:spAutoFit/>
          </a:bodyPr>
          <a:lstStyle/>
          <a:p>
            <a:pPr algn="ctr"/>
            <a:r>
              <a:rPr lang="ru-RU" dirty="0"/>
              <a:t> </a:t>
            </a:r>
          </a:p>
        </p:txBody>
      </p:sp>
      <p:sp>
        <p:nvSpPr>
          <p:cNvPr id="25" name="Прямоугольник 24"/>
          <p:cNvSpPr/>
          <p:nvPr/>
        </p:nvSpPr>
        <p:spPr>
          <a:xfrm>
            <a:off x="1163113" y="146908"/>
            <a:ext cx="9865096" cy="405484"/>
          </a:xfrm>
          <a:prstGeom prst="rect">
            <a:avLst/>
          </a:prstGeom>
        </p:spPr>
        <p:txBody>
          <a:bodyPr wrap="square" lIns="96762" tIns="48381" rIns="96762" bIns="48381">
            <a:spAutoFit/>
          </a:bodyPr>
          <a:lstStyle/>
          <a:p>
            <a:pPr marL="305700" indent="-305700" algn="ctr" defTabSz="1081888"/>
            <a:r>
              <a:rPr lang="ru-RU" sz="2000" b="1" dirty="0" smtClean="0">
                <a:solidFill>
                  <a:schemeClr val="tx2">
                    <a:lumMod val="50000"/>
                  </a:schemeClr>
                </a:solidFill>
                <a:latin typeface="Futura PT Medium" pitchFamily="34" charset="-52"/>
              </a:rPr>
              <a:t>КОНТРОЛЬ ЗА ВЫПОЛНЕНИЕМ  РАБОТ</a:t>
            </a:r>
            <a:endParaRPr lang="ru-RU" sz="2000" b="1" dirty="0">
              <a:solidFill>
                <a:schemeClr val="tx2">
                  <a:lumMod val="50000"/>
                </a:schemeClr>
              </a:solidFill>
              <a:latin typeface="Futura PT Medium" pitchFamily="34" charset="-52"/>
            </a:endParaRPr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917D4D08-1A33-4927-95B5-1EDAC1591120}"/>
              </a:ext>
            </a:extLst>
          </p:cNvPr>
          <p:cNvSpPr/>
          <p:nvPr/>
        </p:nvSpPr>
        <p:spPr>
          <a:xfrm>
            <a:off x="681799" y="1003728"/>
            <a:ext cx="10827723" cy="1948535"/>
          </a:xfrm>
          <a:prstGeom prst="rect">
            <a:avLst/>
          </a:prstGeom>
        </p:spPr>
        <p:txBody>
          <a:bodyPr wrap="square" lIns="96762" tIns="48381" rIns="96762" bIns="48381">
            <a:spAutoFit/>
          </a:bodyPr>
          <a:lstStyle/>
          <a:p>
            <a:pPr indent="363538">
              <a:lnSpc>
                <a:spcPct val="123000"/>
              </a:lnSpc>
            </a:pPr>
            <a:r>
              <a:rPr lang="ru-RU" sz="2000" dirty="0">
                <a:solidFill>
                  <a:schemeClr val="tx2">
                    <a:lumMod val="5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Регулярные встречи с представителями общественных организаций – Общероссийский народный фронт, жителями города позволяют оценить удовлетворенность гражданами исполнением работ по благоустройству, услышать предложения и идеи, и как результат – сделать благоустройство города максимально комфортным и отвечающим всем потребностям разных категорий </a:t>
            </a:r>
            <a:r>
              <a:rPr lang="ru-RU" sz="2000" dirty="0" smtClean="0">
                <a:solidFill>
                  <a:schemeClr val="tx2">
                    <a:lumMod val="5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жителей</a:t>
            </a:r>
            <a:endParaRPr lang="ru-RU" sz="2000" dirty="0">
              <a:solidFill>
                <a:schemeClr val="tx2">
                  <a:lumMod val="50000"/>
                </a:schemeClr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pic>
        <p:nvPicPr>
          <p:cNvPr id="15" name="Picture 2" descr="D:\Work\Bachti\!!!ВНУТРЕННИЕ\декабрь\презентация\фотозона размер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48528" y="81424"/>
            <a:ext cx="1190663" cy="9419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83831" y="3581414"/>
            <a:ext cx="3276219" cy="28947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 descr="C:\Users\User\Downloads\2022-06-21 11.49.48.HEIC.jpe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876" b="17673"/>
          <a:stretch/>
        </p:blipFill>
        <p:spPr bwMode="auto">
          <a:xfrm>
            <a:off x="8400256" y="3581414"/>
            <a:ext cx="3267106" cy="28947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2" descr="C:\Users\пользователь\Downloads\WhatsApp Image 2022-07-15 at 09.20.25.jpeg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1157"/>
          <a:stretch/>
        </p:blipFill>
        <p:spPr bwMode="auto">
          <a:xfrm flipH="1">
            <a:off x="775975" y="3581415"/>
            <a:ext cx="3153627" cy="28947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1927952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8" name="Рисунок 4"/>
          <p:cNvPicPr/>
          <p:nvPr/>
        </p:nvPicPr>
        <p:blipFill>
          <a:blip r:embed="rId3" cstate="print"/>
          <a:stretch/>
        </p:blipFill>
        <p:spPr>
          <a:xfrm>
            <a:off x="-9329" y="1"/>
            <a:ext cx="822049" cy="1226155"/>
          </a:xfrm>
          <a:prstGeom prst="rect">
            <a:avLst/>
          </a:prstGeom>
          <a:ln>
            <a:noFill/>
          </a:ln>
        </p:spPr>
      </p:pic>
      <p:sp>
        <p:nvSpPr>
          <p:cNvPr id="80" name="Line 2"/>
          <p:cNvSpPr/>
          <p:nvPr/>
        </p:nvSpPr>
        <p:spPr>
          <a:xfrm>
            <a:off x="1644116" y="630105"/>
            <a:ext cx="8784976" cy="1"/>
          </a:xfrm>
          <a:prstGeom prst="line">
            <a:avLst/>
          </a:prstGeom>
          <a:ln w="12600">
            <a:solidFill>
              <a:srgbClr val="3B4555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82" name="CustomShape 3"/>
          <p:cNvSpPr/>
          <p:nvPr/>
        </p:nvSpPr>
        <p:spPr>
          <a:xfrm>
            <a:off x="2392011" y="556079"/>
            <a:ext cx="7289186" cy="1091536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5238" tIns="47619" rIns="95238" bIns="47619"/>
          <a:lstStyle/>
          <a:p>
            <a:pPr>
              <a:lnSpc>
                <a:spcPct val="100000"/>
              </a:lnSpc>
            </a:pPr>
            <a:endParaRPr lang="ru-RU" sz="1900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83" name="CustomShape 4"/>
          <p:cNvSpPr/>
          <p:nvPr/>
        </p:nvSpPr>
        <p:spPr>
          <a:xfrm>
            <a:off x="1448120" y="1752461"/>
            <a:ext cx="8305227" cy="3657907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5238" tIns="47619" rIns="95238" bIns="47619" anchor="ctr"/>
          <a:lstStyle/>
          <a:p>
            <a:pPr algn="just">
              <a:lnSpc>
                <a:spcPct val="100000"/>
              </a:lnSpc>
            </a:pPr>
            <a:endParaRPr lang="ru-RU" sz="2500" spc="-1" dirty="0">
              <a:solidFill>
                <a:srgbClr val="3B4555"/>
              </a:solidFill>
              <a:uFill>
                <a:solidFill>
                  <a:srgbClr val="FFFFFF"/>
                </a:solidFill>
              </a:uFill>
              <a:latin typeface="Futura PT Medium"/>
              <a:ea typeface="Times New Roman"/>
            </a:endParaRPr>
          </a:p>
          <a:p>
            <a:pPr algn="just">
              <a:lnSpc>
                <a:spcPct val="100000"/>
              </a:lnSpc>
            </a:pPr>
            <a:endParaRPr lang="ru-RU" sz="2500" spc="-1" dirty="0">
              <a:solidFill>
                <a:srgbClr val="3B4555"/>
              </a:solidFill>
              <a:uFill>
                <a:solidFill>
                  <a:srgbClr val="FFFFFF"/>
                </a:solidFill>
              </a:uFill>
              <a:latin typeface="Futura PT Medium"/>
              <a:ea typeface="Times New Roman"/>
            </a:endParaRPr>
          </a:p>
          <a:p>
            <a:pPr algn="just"/>
            <a:endParaRPr lang="ru-RU" sz="2100" dirty="0"/>
          </a:p>
          <a:p>
            <a:pPr algn="just">
              <a:lnSpc>
                <a:spcPct val="100000"/>
              </a:lnSpc>
            </a:pPr>
            <a:endParaRPr lang="ru-RU" sz="1900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just">
              <a:lnSpc>
                <a:spcPct val="100000"/>
              </a:lnSpc>
            </a:pPr>
            <a:endParaRPr lang="ru-RU" sz="1900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just">
              <a:lnSpc>
                <a:spcPct val="100000"/>
              </a:lnSpc>
            </a:pPr>
            <a:endParaRPr lang="ru-RU" sz="1900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3810157" y="5923904"/>
            <a:ext cx="4413670" cy="374706"/>
          </a:xfrm>
          <a:prstGeom prst="rect">
            <a:avLst/>
          </a:prstGeom>
        </p:spPr>
        <p:txBody>
          <a:bodyPr wrap="square" lIns="96762" tIns="48381" rIns="96762" bIns="48381">
            <a:spAutoFit/>
          </a:bodyPr>
          <a:lstStyle/>
          <a:p>
            <a:pPr algn="ctr"/>
            <a:r>
              <a:rPr lang="ru-RU" dirty="0"/>
              <a:t> </a:t>
            </a:r>
          </a:p>
        </p:txBody>
      </p:sp>
      <p:sp>
        <p:nvSpPr>
          <p:cNvPr id="25" name="Прямоугольник 24"/>
          <p:cNvSpPr/>
          <p:nvPr/>
        </p:nvSpPr>
        <p:spPr>
          <a:xfrm>
            <a:off x="1127448" y="146908"/>
            <a:ext cx="9865096" cy="405484"/>
          </a:xfrm>
          <a:prstGeom prst="rect">
            <a:avLst/>
          </a:prstGeom>
        </p:spPr>
        <p:txBody>
          <a:bodyPr wrap="square" lIns="96762" tIns="48381" rIns="96762" bIns="48381">
            <a:spAutoFit/>
          </a:bodyPr>
          <a:lstStyle/>
          <a:p>
            <a:pPr marL="305700" indent="-305700" algn="ctr" defTabSz="1081888"/>
            <a:r>
              <a:rPr lang="ru-RU" sz="2000" b="1" dirty="0">
                <a:solidFill>
                  <a:schemeClr val="tx2">
                    <a:lumMod val="50000"/>
                  </a:schemeClr>
                </a:solidFill>
                <a:latin typeface="Futura PT Medium" pitchFamily="34" charset="-52"/>
              </a:rPr>
              <a:t>КОНТРОЛЬ ЗА ВЫПОЛНЕНИЕМ  РАБОТ</a:t>
            </a:r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917D4D08-1A33-4927-95B5-1EDAC1591120}"/>
              </a:ext>
            </a:extLst>
          </p:cNvPr>
          <p:cNvSpPr/>
          <p:nvPr/>
        </p:nvSpPr>
        <p:spPr>
          <a:xfrm>
            <a:off x="651171" y="1023359"/>
            <a:ext cx="10817650" cy="2252143"/>
          </a:xfrm>
          <a:prstGeom prst="rect">
            <a:avLst/>
          </a:prstGeom>
        </p:spPr>
        <p:txBody>
          <a:bodyPr wrap="square" lIns="96762" tIns="48381" rIns="96762" bIns="48381">
            <a:spAutoFit/>
          </a:bodyPr>
          <a:lstStyle/>
          <a:p>
            <a:pPr indent="450850" algn="just">
              <a:spcAft>
                <a:spcPts val="1200"/>
              </a:spcAft>
            </a:pPr>
            <a:r>
              <a:rPr lang="ru-RU" sz="2000" dirty="0" smtClean="0">
                <a:solidFill>
                  <a:schemeClr val="tx2">
                    <a:lumMod val="5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С </a:t>
            </a:r>
            <a:r>
              <a:rPr lang="ru-RU" sz="2000" dirty="0">
                <a:solidFill>
                  <a:schemeClr val="tx2">
                    <a:lumMod val="5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целью оперативного решения текущих задач и контроля за ходом выполнения ремонтных работ еженедельно </a:t>
            </a:r>
            <a:r>
              <a:rPr lang="ru-RU" sz="2000" dirty="0" smtClean="0">
                <a:solidFill>
                  <a:schemeClr val="tx2">
                    <a:lumMod val="5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проводятся </a:t>
            </a:r>
            <a:r>
              <a:rPr lang="ru-RU" sz="2000" b="1" dirty="0">
                <a:solidFill>
                  <a:schemeClr val="tx2">
                    <a:lumMod val="5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выездные штабы </a:t>
            </a:r>
            <a:r>
              <a:rPr lang="ru-RU" sz="2000" dirty="0">
                <a:solidFill>
                  <a:schemeClr val="tx2">
                    <a:lumMod val="5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при </a:t>
            </a:r>
            <a:r>
              <a:rPr lang="ru-RU" sz="2000" dirty="0" smtClean="0">
                <a:solidFill>
                  <a:schemeClr val="tx2">
                    <a:lumMod val="5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участии подрядных организаций и всех </a:t>
            </a:r>
            <a:r>
              <a:rPr lang="ru-RU" sz="2000" dirty="0">
                <a:solidFill>
                  <a:schemeClr val="tx2">
                    <a:lumMod val="5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заинтересованных </a:t>
            </a:r>
            <a:r>
              <a:rPr lang="ru-RU" sz="2000" dirty="0" smtClean="0">
                <a:solidFill>
                  <a:schemeClr val="tx2">
                    <a:lumMod val="5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лиц</a:t>
            </a:r>
          </a:p>
          <a:p>
            <a:pPr indent="450850">
              <a:spcAft>
                <a:spcPts val="1200"/>
              </a:spcAft>
            </a:pPr>
            <a:r>
              <a:rPr lang="ru-RU" sz="2000" dirty="0" smtClean="0">
                <a:solidFill>
                  <a:schemeClr val="tx2">
                    <a:lumMod val="5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Заключен контракт со специализированной организацией ООО «</a:t>
            </a:r>
            <a:r>
              <a:rPr lang="ru-RU" sz="2000" dirty="0" err="1" smtClean="0">
                <a:solidFill>
                  <a:schemeClr val="tx2">
                    <a:lumMod val="5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СтройКомлект</a:t>
            </a:r>
            <a:r>
              <a:rPr lang="ru-RU" sz="2000" dirty="0" smtClean="0">
                <a:solidFill>
                  <a:schemeClr val="tx2">
                    <a:lumMod val="5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» на строительный и лабораторный контроль</a:t>
            </a:r>
          </a:p>
          <a:p>
            <a:pPr indent="450850">
              <a:spcAft>
                <a:spcPts val="1200"/>
              </a:spcAft>
            </a:pPr>
            <a:r>
              <a:rPr lang="ru-RU" sz="2000" dirty="0" smtClean="0">
                <a:solidFill>
                  <a:schemeClr val="tx2">
                    <a:lumMod val="5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endParaRPr lang="ru-RU" sz="2000" dirty="0">
              <a:solidFill>
                <a:schemeClr val="tx2">
                  <a:lumMod val="50000"/>
                </a:schemeClr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pic>
        <p:nvPicPr>
          <p:cNvPr id="15" name="Picture 2" descr="D:\Work\Bachti\!!!ВНУТРЕННИЕ\декабрь\презентация\фотозона размер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48528" y="81424"/>
            <a:ext cx="1190663" cy="9419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User\Downloads\2022-06-21 10.45.50.HEIC.jpe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172" r="5208" b="20074"/>
          <a:stretch/>
        </p:blipFill>
        <p:spPr bwMode="auto">
          <a:xfrm>
            <a:off x="4295800" y="3079326"/>
            <a:ext cx="3714816" cy="33835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C:\Users\пользователь\Downloads\WhatsApp Image 2022-07-15 at 09.37.23.jpeg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291"/>
          <a:stretch/>
        </p:blipFill>
        <p:spPr bwMode="auto">
          <a:xfrm>
            <a:off x="8472264" y="3040789"/>
            <a:ext cx="3176429" cy="34605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C:\Users\пользователь\Downloads\WhatsApp Image 2022-07-15 at 12.40.09.jpeg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433" b="14474"/>
          <a:stretch/>
        </p:blipFill>
        <p:spPr bwMode="auto">
          <a:xfrm>
            <a:off x="401695" y="3040789"/>
            <a:ext cx="3409976" cy="33835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5210035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7938" y="2704"/>
            <a:ext cx="11104062" cy="6859773"/>
          </a:xfrm>
          <a:prstGeom prst="rect">
            <a:avLst/>
          </a:prstGeom>
        </p:spPr>
      </p:pic>
      <p:sp>
        <p:nvSpPr>
          <p:cNvPr id="10" name="Прямоугольник 9"/>
          <p:cNvSpPr/>
          <p:nvPr/>
        </p:nvSpPr>
        <p:spPr>
          <a:xfrm>
            <a:off x="335360" y="1988840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ru-RU" dirty="0" smtClean="0"/>
          </a:p>
          <a:p>
            <a:endParaRPr lang="ru-RU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802333" y="3767719"/>
            <a:ext cx="11126315" cy="12926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endParaRPr lang="ru-RU" sz="2000" dirty="0" smtClean="0">
              <a:latin typeface="Futura PT Medium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ru-RU" sz="2000" dirty="0" smtClean="0">
                <a:latin typeface="Futura PT Medium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</a:p>
          <a:p>
            <a:pPr algn="just"/>
            <a:endParaRPr lang="ru-RU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11" name="Picture 2" descr="D:\ГЕРБ ГОРОДА\ГЕРБ ПРОКОПЬЕВСК ПОЛНЫЙ 2020.pn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0776520" y="205298"/>
            <a:ext cx="939014" cy="1152000"/>
          </a:xfrm>
          <a:prstGeom prst="rect">
            <a:avLst/>
          </a:prstGeom>
          <a:noFill/>
        </p:spPr>
      </p:pic>
      <p:pic>
        <p:nvPicPr>
          <p:cNvPr id="17" name="Рисунок 7"/>
          <p:cNvPicPr/>
          <p:nvPr/>
        </p:nvPicPr>
        <p:blipFill>
          <a:blip r:embed="rId4" cstate="print"/>
          <a:srcRect l="52837"/>
          <a:stretch/>
        </p:blipFill>
        <p:spPr>
          <a:xfrm>
            <a:off x="9264352" y="136815"/>
            <a:ext cx="1049343" cy="1357298"/>
          </a:xfrm>
          <a:prstGeom prst="rect">
            <a:avLst/>
          </a:prstGeom>
          <a:ln>
            <a:noFill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07568" y="1990384"/>
            <a:ext cx="4821626" cy="651662"/>
          </a:xfrm>
        </p:spPr>
        <p:txBody>
          <a:bodyPr>
            <a:normAutofit fontScale="90000"/>
          </a:bodyPr>
          <a:lstStyle/>
          <a:p>
            <a:pPr hangingPunct="0">
              <a:lnSpc>
                <a:spcPct val="150000"/>
              </a:lnSpc>
            </a:pPr>
            <a:r>
              <a:rPr lang="ru-RU" sz="2200" dirty="0" smtClean="0">
                <a:latin typeface="Futura PT Medium"/>
                <a:ea typeface="Verdana" panose="020B0604030504040204" pitchFamily="34" charset="0"/>
                <a:cs typeface="Verdana" panose="020B0604030504040204" pitchFamily="34" charset="0"/>
              </a:rPr>
              <a:t/>
            </a:r>
            <a:br>
              <a:rPr lang="ru-RU" sz="2200" dirty="0" smtClean="0">
                <a:latin typeface="Futura PT Medium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ru-RU" sz="2700" dirty="0">
                <a:solidFill>
                  <a:schemeClr val="tx2">
                    <a:lumMod val="5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Спасибо за внимание!</a:t>
            </a:r>
            <a:br>
              <a:rPr lang="ru-RU" sz="2700" dirty="0">
                <a:solidFill>
                  <a:schemeClr val="tx2">
                    <a:lumMod val="5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</a:br>
            <a:endParaRPr lang="ru-RU" sz="2700" dirty="0">
              <a:solidFill>
                <a:schemeClr val="tx2">
                  <a:lumMod val="50000"/>
                </a:schemeClr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37250430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5368</TotalTime>
  <Words>319</Words>
  <Application>Microsoft Office PowerPoint</Application>
  <PresentationFormat>Широкоэкранный</PresentationFormat>
  <Paragraphs>69</Paragraphs>
  <Slides>8</Slides>
  <Notes>6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16" baseType="lpstr">
      <vt:lpstr>Arial</vt:lpstr>
      <vt:lpstr>Calibri</vt:lpstr>
      <vt:lpstr>Calibri Light</vt:lpstr>
      <vt:lpstr>Futura PT Medium</vt:lpstr>
      <vt:lpstr>Tahoma</vt:lpstr>
      <vt:lpstr>Times New Roman</vt:lpstr>
      <vt:lpstr>Verdana</vt:lpstr>
      <vt:lpstr>Тема Office</vt:lpstr>
      <vt:lpstr>Благоустройство дворовых и общественных территорий по итогам 1полугодия 2022 года  в городе Прокопьевске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 Спасибо за внимание!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Metod5</dc:creator>
  <cp:lastModifiedBy>user04</cp:lastModifiedBy>
  <cp:revision>421</cp:revision>
  <cp:lastPrinted>2022-07-15T06:14:06Z</cp:lastPrinted>
  <dcterms:created xsi:type="dcterms:W3CDTF">2018-11-15T09:21:33Z</dcterms:created>
  <dcterms:modified xsi:type="dcterms:W3CDTF">2022-08-08T07:43:52Z</dcterms:modified>
</cp:coreProperties>
</file>