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Default Extension="wdp" ContentType="image/vnd.ms-photo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3"/>
  </p:handoutMasterIdLst>
  <p:sldIdLst>
    <p:sldId id="296" r:id="rId2"/>
    <p:sldId id="282" r:id="rId3"/>
    <p:sldId id="284" r:id="rId4"/>
    <p:sldId id="259" r:id="rId5"/>
    <p:sldId id="332" r:id="rId6"/>
    <p:sldId id="291" r:id="rId7"/>
    <p:sldId id="353" r:id="rId8"/>
    <p:sldId id="289" r:id="rId9"/>
    <p:sldId id="333" r:id="rId10"/>
    <p:sldId id="294" r:id="rId11"/>
    <p:sldId id="295" r:id="rId12"/>
    <p:sldId id="299" r:id="rId13"/>
    <p:sldId id="338" r:id="rId14"/>
    <p:sldId id="337" r:id="rId15"/>
    <p:sldId id="340" r:id="rId16"/>
    <p:sldId id="300" r:id="rId17"/>
    <p:sldId id="341" r:id="rId18"/>
    <p:sldId id="350" r:id="rId19"/>
    <p:sldId id="351" r:id="rId20"/>
    <p:sldId id="345" r:id="rId21"/>
    <p:sldId id="346" r:id="rId22"/>
    <p:sldId id="347" r:id="rId23"/>
    <p:sldId id="348" r:id="rId24"/>
    <p:sldId id="349" r:id="rId25"/>
    <p:sldId id="342" r:id="rId26"/>
    <p:sldId id="375" r:id="rId27"/>
    <p:sldId id="376" r:id="rId28"/>
    <p:sldId id="377" r:id="rId29"/>
    <p:sldId id="378" r:id="rId30"/>
    <p:sldId id="379" r:id="rId31"/>
    <p:sldId id="380" r:id="rId32"/>
    <p:sldId id="381" r:id="rId33"/>
    <p:sldId id="382" r:id="rId34"/>
    <p:sldId id="413" r:id="rId35"/>
    <p:sldId id="414" r:id="rId36"/>
    <p:sldId id="384" r:id="rId37"/>
    <p:sldId id="385" r:id="rId38"/>
    <p:sldId id="386" r:id="rId39"/>
    <p:sldId id="387" r:id="rId40"/>
    <p:sldId id="388" r:id="rId41"/>
    <p:sldId id="389" r:id="rId42"/>
    <p:sldId id="390" r:id="rId43"/>
    <p:sldId id="415" r:id="rId44"/>
    <p:sldId id="391" r:id="rId45"/>
    <p:sldId id="392" r:id="rId46"/>
    <p:sldId id="393" r:id="rId47"/>
    <p:sldId id="394" r:id="rId48"/>
    <p:sldId id="395" r:id="rId49"/>
    <p:sldId id="396" r:id="rId50"/>
    <p:sldId id="397" r:id="rId51"/>
    <p:sldId id="398" r:id="rId52"/>
    <p:sldId id="399" r:id="rId53"/>
    <p:sldId id="400" r:id="rId54"/>
    <p:sldId id="401" r:id="rId55"/>
    <p:sldId id="402" r:id="rId56"/>
    <p:sldId id="403" r:id="rId57"/>
    <p:sldId id="404" r:id="rId58"/>
    <p:sldId id="405" r:id="rId59"/>
    <p:sldId id="406" r:id="rId60"/>
    <p:sldId id="407" r:id="rId61"/>
    <p:sldId id="408" r:id="rId62"/>
  </p:sldIdLst>
  <p:sldSz cx="9144000" cy="5143500" type="screen16x9"/>
  <p:notesSz cx="6669088" cy="9928225"/>
  <p:defaultTextStyle>
    <a:defPPr>
      <a:defRPr lang="ru-RU"/>
    </a:defPPr>
    <a:lvl1pPr marL="0" algn="l" defTabSz="9129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458" algn="l" defTabSz="9129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912" algn="l" defTabSz="9129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369" algn="l" defTabSz="9129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826" algn="l" defTabSz="9129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279" algn="l" defTabSz="9129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738" algn="l" defTabSz="9129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192" algn="l" defTabSz="9129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649" algn="l" defTabSz="9129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6F11B"/>
    <a:srgbClr val="005A9E"/>
    <a:srgbClr val="96003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43" autoAdjust="0"/>
    <p:restoredTop sz="94326" autoAdjust="0"/>
  </p:normalViewPr>
  <p:slideViewPr>
    <p:cSldViewPr>
      <p:cViewPr>
        <p:scale>
          <a:sx n="80" d="100"/>
          <a:sy n="80" d="100"/>
        </p:scale>
        <p:origin x="-2526" y="-109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2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2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9.0950028494544768E-2"/>
          <c:y val="6.3200601859317626E-2"/>
          <c:w val="0.68039869584672452"/>
          <c:h val="0.8561487571724556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explosion val="1"/>
          <c:dPt>
            <c:idx val="0"/>
            <c:spPr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spPr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spPr>
              <a:solidFill>
                <a:schemeClr val="bg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18%</a:t>
                    </a:r>
                  </a:p>
                </c:rich>
              </c:tx>
              <c:spPr>
                <a:noFill/>
              </c:spPr>
              <c:showPercent val="1"/>
            </c:dLbl>
            <c:dLbl>
              <c:idx val="3"/>
              <c:layout>
                <c:manualLayout>
                  <c:x val="6.8363719750737552E-3"/>
                  <c:y val="-8.0054785208598864E-2"/>
                </c:manualLayout>
              </c:layout>
              <c:showPercent val="1"/>
            </c:dLbl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  <c:pt idx="2">
                  <c:v>Обеспечение  электической энергией, газом и паром</c:v>
                </c:pt>
                <c:pt idx="3">
                  <c:v>Обеспечение водоснабжением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14238</c:v>
                </c:pt>
                <c:pt idx="1">
                  <c:v>3956.8</c:v>
                </c:pt>
                <c:pt idx="2">
                  <c:v>3063</c:v>
                </c:pt>
                <c:pt idx="3">
                  <c:v>628</c:v>
                </c:pt>
              </c:numCache>
            </c:numRef>
          </c:val>
        </c:ser>
        <c:firstSliceAng val="0"/>
        <c:holeSize val="34"/>
      </c:doughnutChart>
    </c:plotArea>
    <c:plotVisOnly val="1"/>
    <c:dispBlanksAs val="zero"/>
  </c:chart>
  <c:txPr>
    <a:bodyPr/>
    <a:lstStyle/>
    <a:p>
      <a:pPr>
        <a:defRPr sz="1400">
          <a:solidFill>
            <a:schemeClr val="tx1"/>
          </a:solidFill>
        </a:defRPr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4.5356138542647258E-3"/>
                  <c:y val="-5.4083274715982024E-2"/>
                </c:manualLayout>
              </c:layout>
              <c:showVal val="1"/>
            </c:dLbl>
            <c:dLbl>
              <c:idx val="1"/>
              <c:layout>
                <c:manualLayout>
                  <c:x val="1.6630584132303741E-2"/>
                  <c:y val="-7.3593427317159829E-2"/>
                </c:manualLayout>
              </c:layout>
              <c:showVal val="1"/>
            </c:dLbl>
            <c:dLbl>
              <c:idx val="2"/>
              <c:layout>
                <c:manualLayout>
                  <c:x val="1.0583098993284201E-2"/>
                  <c:y val="-7.8075575752365692E-2"/>
                </c:manualLayout>
              </c:layout>
              <c:tx>
                <c:rich>
                  <a:bodyPr/>
                  <a:lstStyle/>
                  <a:p>
                    <a:r>
                      <a:rPr lang="ru-RU" sz="2400" b="1" dirty="0" smtClean="0">
                        <a:latin typeface="Arial Narrow" pitchFamily="34" charset="0"/>
                      </a:rPr>
                      <a:t>11,3</a:t>
                    </a:r>
                    <a:endParaRPr lang="ru-RU" dirty="0" smtClean="0"/>
                  </a:p>
                </c:rich>
              </c:tx>
              <c:showVal val="1"/>
            </c:dLbl>
            <c:dLbl>
              <c:idx val="3"/>
              <c:layout>
                <c:manualLayout>
                  <c:x val="1.0583098993284201E-2"/>
                  <c:y val="-6.6193541541299569E-2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>
                    <a:latin typeface="Arial Narrow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15.9</c:v>
                </c:pt>
                <c:pt idx="1">
                  <c:v>15.4</c:v>
                </c:pt>
                <c:pt idx="2">
                  <c:v>11.3</c:v>
                </c:pt>
                <c:pt idx="3">
                  <c:v>10.8</c:v>
                </c:pt>
              </c:numCache>
            </c:numRef>
          </c:val>
        </c:ser>
        <c:shape val="box"/>
        <c:axId val="155251072"/>
        <c:axId val="155252608"/>
        <c:axId val="0"/>
      </c:bar3DChart>
      <c:catAx>
        <c:axId val="155251072"/>
        <c:scaling>
          <c:orientation val="minMax"/>
        </c:scaling>
        <c:axPos val="b"/>
        <c:tickLblPos val="nextTo"/>
        <c:crossAx val="155252608"/>
        <c:crosses val="autoZero"/>
        <c:auto val="1"/>
        <c:lblAlgn val="ctr"/>
        <c:lblOffset val="100"/>
      </c:catAx>
      <c:valAx>
        <c:axId val="155252608"/>
        <c:scaling>
          <c:orientation val="minMax"/>
          <c:min val="5"/>
        </c:scaling>
        <c:delete val="1"/>
        <c:axPos val="l"/>
        <c:numFmt formatCode="General" sourceLinked="1"/>
        <c:tickLblPos val="nextTo"/>
        <c:crossAx val="15525107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9.0712277085293128E-3"/>
                  <c:y val="-0.36980508107885768"/>
                </c:manualLayout>
              </c:layout>
              <c:spPr/>
              <c:txPr>
                <a:bodyPr anchor="t" anchorCtr="1"/>
                <a:lstStyle/>
                <a:p>
                  <a:pPr>
                    <a:defRPr sz="2400" b="1">
                      <a:latin typeface="Arial Narrow" pitchFamily="34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3.0237425695097712E-3"/>
                  <c:y val="-0.31495554099306838"/>
                </c:manualLayout>
              </c:layout>
              <c:showVal val="1"/>
            </c:dLbl>
            <c:dLbl>
              <c:idx val="2"/>
              <c:layout>
                <c:manualLayout>
                  <c:x val="1.9654326701813541E-2"/>
                  <c:y val="-0.30638525239621583"/>
                </c:manualLayout>
              </c:layout>
              <c:showVal val="1"/>
            </c:dLbl>
            <c:dLbl>
              <c:idx val="3"/>
              <c:layout>
                <c:manualLayout>
                  <c:x val="1.209497027803908E-2"/>
                  <c:y val="-0.43584756682879394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latin typeface="Arial Narrow" pitchFamily="34" charset="0"/>
                      </a:rPr>
                      <a:t>196,94</a:t>
                    </a:r>
                    <a:endParaRPr lang="en-US" b="1" dirty="0">
                      <a:latin typeface="Arial Narrow" pitchFamily="34" charset="0"/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400" b="1">
                    <a:latin typeface="Arial Narrow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195.25</c:v>
                </c:pt>
                <c:pt idx="1">
                  <c:v>194.85000000000099</c:v>
                </c:pt>
                <c:pt idx="2">
                  <c:v>195.04</c:v>
                </c:pt>
                <c:pt idx="3">
                  <c:v>196.94</c:v>
                </c:pt>
              </c:numCache>
            </c:numRef>
          </c:val>
        </c:ser>
        <c:shape val="box"/>
        <c:axId val="155300608"/>
        <c:axId val="155302144"/>
        <c:axId val="0"/>
      </c:bar3DChart>
      <c:catAx>
        <c:axId val="155300608"/>
        <c:scaling>
          <c:orientation val="minMax"/>
        </c:scaling>
        <c:axPos val="b"/>
        <c:tickLblPos val="nextTo"/>
        <c:crossAx val="155302144"/>
        <c:crosses val="autoZero"/>
        <c:auto val="1"/>
        <c:lblAlgn val="ctr"/>
        <c:lblOffset val="100"/>
      </c:catAx>
      <c:valAx>
        <c:axId val="155302144"/>
        <c:scaling>
          <c:orientation val="minMax"/>
        </c:scaling>
        <c:delete val="1"/>
        <c:axPos val="l"/>
        <c:numFmt formatCode="General" sourceLinked="1"/>
        <c:tickLblPos val="nextTo"/>
        <c:crossAx val="1553006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1.9066950519011437E-2"/>
          <c:y val="2.2653847720360082E-2"/>
          <c:w val="0.96504392404848061"/>
          <c:h val="0.8078136153192336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2.0091279281984686E-2"/>
                  <c:y val="-2.8354710515670012E-2"/>
                </c:manualLayout>
              </c:layout>
              <c:showVal val="1"/>
            </c:dLbl>
            <c:dLbl>
              <c:idx val="1"/>
              <c:layout>
                <c:manualLayout>
                  <c:x val="1.6412122265787442E-2"/>
                  <c:y val="-2.151500368845639E-2"/>
                </c:manualLayout>
              </c:layout>
              <c:showVal val="1"/>
            </c:dLbl>
            <c:dLbl>
              <c:idx val="2"/>
              <c:layout>
                <c:manualLayout>
                  <c:x val="2.1166018775513652E-2"/>
                  <c:y val="-1.2488696666111415E-2"/>
                </c:manualLayout>
              </c:layout>
              <c:showVal val="1"/>
            </c:dLbl>
            <c:dLbl>
              <c:idx val="3"/>
              <c:layout>
                <c:manualLayout>
                  <c:x val="9.4829955311383895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>
                    <a:latin typeface="Arial Narrow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66.8</c:v>
                </c:pt>
                <c:pt idx="1">
                  <c:v>68.900000000000006</c:v>
                </c:pt>
                <c:pt idx="2">
                  <c:v>76.099999999999994</c:v>
                </c:pt>
                <c:pt idx="3">
                  <c:v>80</c:v>
                </c:pt>
              </c:numCache>
            </c:numRef>
          </c:val>
        </c:ser>
        <c:shape val="box"/>
        <c:axId val="155419392"/>
        <c:axId val="155420928"/>
        <c:axId val="0"/>
      </c:bar3DChart>
      <c:catAx>
        <c:axId val="155419392"/>
        <c:scaling>
          <c:orientation val="minMax"/>
        </c:scaling>
        <c:axPos val="b"/>
        <c:tickLblPos val="nextTo"/>
        <c:crossAx val="155420928"/>
        <c:crosses val="autoZero"/>
        <c:auto val="1"/>
        <c:lblAlgn val="ctr"/>
        <c:lblOffset val="100"/>
      </c:catAx>
      <c:valAx>
        <c:axId val="155420928"/>
        <c:scaling>
          <c:orientation val="minMax"/>
        </c:scaling>
        <c:delete val="1"/>
        <c:axPos val="l"/>
        <c:numFmt formatCode="General" sourceLinked="1"/>
        <c:tickLblPos val="nextTo"/>
        <c:crossAx val="1554193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1.209497027803908E-2"/>
                  <c:y val="-7.9534227523502504E-2"/>
                </c:manualLayout>
              </c:layout>
              <c:showVal val="1"/>
            </c:dLbl>
            <c:dLbl>
              <c:idx val="1"/>
              <c:layout>
                <c:manualLayout>
                  <c:x val="1.8142455417058782E-2"/>
                  <c:y val="-5.7264643816921958E-2"/>
                </c:manualLayout>
              </c:layout>
              <c:showVal val="1"/>
            </c:dLbl>
            <c:dLbl>
              <c:idx val="2"/>
              <c:layout>
                <c:manualLayout>
                  <c:x val="1.5118712847548852E-3"/>
                  <c:y val="-7.3171489321621902E-2"/>
                </c:manualLayout>
              </c:layout>
              <c:showVal val="1"/>
            </c:dLbl>
            <c:dLbl>
              <c:idx val="3"/>
              <c:layout>
                <c:manualLayout>
                  <c:x val="1.5118712847548852E-3"/>
                  <c:y val="-4.7720536514101533E-2"/>
                </c:manualLayout>
              </c:layout>
              <c:tx>
                <c:rich>
                  <a:bodyPr/>
                  <a:lstStyle/>
                  <a:p>
                    <a:r>
                      <a:rPr lang="ru-RU" sz="2400" b="1" smtClean="0">
                        <a:latin typeface="Arial Narrow" pitchFamily="34" charset="0"/>
                      </a:rPr>
                      <a:t>65</a:t>
                    </a:r>
                    <a:endParaRPr lang="en-US" sz="2400" b="1">
                      <a:latin typeface="Arial Narrow" pitchFamily="34" charset="0"/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400" b="1">
                    <a:latin typeface="Arial Narrow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42.7</c:v>
                </c:pt>
                <c:pt idx="1">
                  <c:v>46</c:v>
                </c:pt>
                <c:pt idx="2">
                  <c:v>54</c:v>
                </c:pt>
                <c:pt idx="3">
                  <c:v>59</c:v>
                </c:pt>
              </c:numCache>
            </c:numRef>
          </c:val>
        </c:ser>
        <c:shape val="box"/>
        <c:axId val="155374336"/>
        <c:axId val="155375872"/>
        <c:axId val="0"/>
      </c:bar3DChart>
      <c:catAx>
        <c:axId val="155374336"/>
        <c:scaling>
          <c:orientation val="minMax"/>
        </c:scaling>
        <c:axPos val="b"/>
        <c:tickLblPos val="nextTo"/>
        <c:crossAx val="155375872"/>
        <c:crosses val="autoZero"/>
        <c:auto val="1"/>
        <c:lblAlgn val="ctr"/>
        <c:lblOffset val="100"/>
      </c:catAx>
      <c:valAx>
        <c:axId val="155375872"/>
        <c:scaling>
          <c:orientation val="minMax"/>
          <c:min val="30"/>
        </c:scaling>
        <c:delete val="1"/>
        <c:axPos val="l"/>
        <c:numFmt formatCode="General" sourceLinked="1"/>
        <c:tickLblPos val="nextTo"/>
        <c:crossAx val="15537433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1.2514751539822505E-2"/>
                  <c:y val="-1.8719230192810642E-2"/>
                </c:manualLayout>
              </c:layout>
              <c:showVal val="1"/>
            </c:dLbl>
            <c:dLbl>
              <c:idx val="1"/>
              <c:layout>
                <c:manualLayout>
                  <c:x val="1.209497027803914E-2"/>
                  <c:y val="-1.4854898406965073E-2"/>
                </c:manualLayout>
              </c:layout>
              <c:showVal val="1"/>
            </c:dLbl>
            <c:dLbl>
              <c:idx val="2"/>
              <c:layout>
                <c:manualLayout>
                  <c:x val="1.0583098993284201E-2"/>
                  <c:y val="-1.4854898406965073E-2"/>
                </c:manualLayout>
              </c:layout>
              <c:showVal val="1"/>
            </c:dLbl>
            <c:dLbl>
              <c:idx val="3"/>
              <c:layout>
                <c:manualLayout>
                  <c:x val="1.0583098993284201E-2"/>
                  <c:y val="-1.4600444466653813E-2"/>
                </c:manualLayout>
              </c:layout>
              <c:showVal val="1"/>
            </c:dLbl>
            <c:txPr>
              <a:bodyPr/>
              <a:lstStyle/>
              <a:p>
                <a:pPr>
                  <a:defRPr sz="2200" b="1">
                    <a:latin typeface="Arial Narrow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shape val="box"/>
        <c:axId val="155022080"/>
        <c:axId val="155023616"/>
        <c:axId val="0"/>
      </c:bar3DChart>
      <c:catAx>
        <c:axId val="155022080"/>
        <c:scaling>
          <c:orientation val="minMax"/>
        </c:scaling>
        <c:axPos val="b"/>
        <c:tickLblPos val="nextTo"/>
        <c:crossAx val="155023616"/>
        <c:crosses val="autoZero"/>
        <c:auto val="1"/>
        <c:lblAlgn val="ctr"/>
        <c:lblOffset val="100"/>
      </c:catAx>
      <c:valAx>
        <c:axId val="155023616"/>
        <c:scaling>
          <c:orientation val="minMax"/>
        </c:scaling>
        <c:delete val="1"/>
        <c:axPos val="l"/>
        <c:numFmt formatCode="General" sourceLinked="1"/>
        <c:tickLblPos val="nextTo"/>
        <c:crossAx val="15502208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1.6630584132303741E-2"/>
                  <c:y val="-6.4241965500638973E-2"/>
                </c:manualLayout>
              </c:layout>
              <c:showVal val="1"/>
            </c:dLbl>
            <c:dLbl>
              <c:idx val="1"/>
              <c:layout>
                <c:manualLayout>
                  <c:x val="1.3606841562793967E-2"/>
                  <c:y val="-5.8401786818762721E-2"/>
                </c:manualLayout>
              </c:layout>
              <c:showVal val="1"/>
            </c:dLbl>
            <c:dLbl>
              <c:idx val="2"/>
              <c:layout>
                <c:manualLayout>
                  <c:x val="1.0583098993284201E-2"/>
                  <c:y val="-5.2561608136886533E-2"/>
                </c:manualLayout>
              </c:layout>
              <c:showVal val="1"/>
            </c:dLbl>
            <c:dLbl>
              <c:idx val="3"/>
              <c:layout>
                <c:manualLayout>
                  <c:x val="-1.5118712847548852E-3"/>
                  <c:y val="-1.4600446704690675E-2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>
                    <a:latin typeface="Arial Narrow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72</c:v>
                </c:pt>
                <c:pt idx="1">
                  <c:v>85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shape val="box"/>
        <c:axId val="155644672"/>
        <c:axId val="155646208"/>
        <c:axId val="0"/>
      </c:bar3DChart>
      <c:catAx>
        <c:axId val="155644672"/>
        <c:scaling>
          <c:orientation val="minMax"/>
        </c:scaling>
        <c:axPos val="b"/>
        <c:tickLblPos val="nextTo"/>
        <c:crossAx val="155646208"/>
        <c:crosses val="autoZero"/>
        <c:auto val="1"/>
        <c:lblAlgn val="ctr"/>
        <c:lblOffset val="100"/>
      </c:catAx>
      <c:valAx>
        <c:axId val="155646208"/>
        <c:scaling>
          <c:orientation val="minMax"/>
        </c:scaling>
        <c:delete val="1"/>
        <c:axPos val="l"/>
        <c:numFmt formatCode="General" sourceLinked="1"/>
        <c:tickLblPos val="nextTo"/>
        <c:crossAx val="15564467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1.6630584132303741E-2"/>
          <c:y val="4.2668344486559512E-2"/>
          <c:w val="0.96069134659637534"/>
          <c:h val="0.8025555192435156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1.3858660013830412E-17"/>
                  <c:y val="-5.4083274715981844E-2"/>
                </c:manualLayout>
              </c:layout>
              <c:tx>
                <c:rich>
                  <a:bodyPr/>
                  <a:lstStyle/>
                  <a:p>
                    <a:r>
                      <a:rPr lang="ru-RU" sz="2400" b="1" smtClean="0">
                        <a:latin typeface="Arial Narrow" pitchFamily="34" charset="0"/>
                      </a:rPr>
                      <a:t>40,3</a:t>
                    </a:r>
                    <a:endParaRPr lang="en-US" sz="2400" b="1">
                      <a:latin typeface="Arial Narrow" pitchFamily="34" charset="0"/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7.5593564237744467E-3"/>
                  <c:y val="-5.6567168281873741E-2"/>
                </c:manualLayout>
              </c:layout>
              <c:tx>
                <c:rich>
                  <a:bodyPr/>
                  <a:lstStyle/>
                  <a:p>
                    <a:r>
                      <a:rPr lang="ru-RU" sz="2400" b="1" smtClean="0">
                        <a:latin typeface="Arial Narrow" pitchFamily="34" charset="0"/>
                      </a:rPr>
                      <a:t>30,0</a:t>
                    </a:r>
                    <a:endParaRPr lang="en-US" sz="2400" b="1">
                      <a:latin typeface="Arial Narrow" pitchFamily="34" charset="0"/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4.5356138542647475E-3"/>
                  <c:y val="-5.4083274715981879E-2"/>
                </c:manualLayout>
              </c:layout>
              <c:tx>
                <c:rich>
                  <a:bodyPr/>
                  <a:lstStyle/>
                  <a:p>
                    <a:r>
                      <a:rPr lang="ru-RU" sz="2400" b="1" smtClean="0">
                        <a:latin typeface="Arial Narrow" pitchFamily="34" charset="0"/>
                      </a:rPr>
                      <a:t>32,0</a:t>
                    </a:r>
                    <a:endParaRPr lang="en-US" sz="2400" b="1">
                      <a:latin typeface="Arial Narrow" pitchFamily="34" charset="0"/>
                    </a:endParaRPr>
                  </a:p>
                </c:rich>
              </c:tx>
              <c:showVal val="1"/>
            </c:dLbl>
            <c:dLbl>
              <c:idx val="3"/>
              <c:layout>
                <c:manualLayout>
                  <c:x val="7.5593564237744848E-3"/>
                  <c:y val="-5.7264894318425533E-2"/>
                </c:manualLayout>
              </c:layout>
              <c:tx>
                <c:rich>
                  <a:bodyPr/>
                  <a:lstStyle/>
                  <a:p>
                    <a:r>
                      <a:rPr lang="ru-RU" sz="2400" b="1" dirty="0" smtClean="0">
                        <a:latin typeface="Arial Narrow" pitchFamily="34" charset="0"/>
                      </a:rPr>
                      <a:t>40,0</a:t>
                    </a:r>
                    <a:endParaRPr lang="en-US" sz="2400" b="1" dirty="0">
                      <a:latin typeface="Arial Narrow" pitchFamily="34" charset="0"/>
                    </a:endParaRPr>
                  </a:p>
                </c:rich>
              </c:tx>
              <c:showVal val="1"/>
            </c:dLbl>
            <c:dLbl>
              <c:idx val="4"/>
              <c:layout>
                <c:manualLayout>
                  <c:x val="1.360684156279408E-2"/>
                  <c:y val="-4.654728489442881E-2"/>
                </c:manualLayout>
              </c:layout>
              <c:tx>
                <c:rich>
                  <a:bodyPr/>
                  <a:lstStyle/>
                  <a:p>
                    <a:r>
                      <a:rPr lang="ru-RU" sz="2400" b="1" dirty="0" smtClean="0">
                        <a:latin typeface="Arial Narrow" pitchFamily="34" charset="0"/>
                      </a:rPr>
                      <a:t>50,0</a:t>
                    </a:r>
                    <a:endParaRPr lang="en-US" sz="2400" b="1" dirty="0">
                      <a:latin typeface="Arial Narrow" pitchFamily="34" charset="0"/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400" b="1">
                    <a:latin typeface="Arial Narrow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2017 г.</c:v>
                </c:pt>
                <c:pt idx="1">
                  <c:v>2018 г.</c:v>
                </c:pt>
                <c:pt idx="2">
                  <c:v>к 2020 г.</c:v>
                </c:pt>
                <c:pt idx="3">
                  <c:v>к 2024 г.</c:v>
                </c:pt>
                <c:pt idx="4">
                  <c:v>к 2035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1003</c:v>
                </c:pt>
                <c:pt idx="1">
                  <c:v>715</c:v>
                </c:pt>
                <c:pt idx="2">
                  <c:v>760</c:v>
                </c:pt>
                <c:pt idx="3">
                  <c:v>1000</c:v>
                </c:pt>
                <c:pt idx="4">
                  <c:v>1200</c:v>
                </c:pt>
              </c:numCache>
            </c:numRef>
          </c:val>
        </c:ser>
        <c:shape val="box"/>
        <c:axId val="155919104"/>
        <c:axId val="155920640"/>
        <c:axId val="0"/>
      </c:bar3DChart>
      <c:catAx>
        <c:axId val="155919104"/>
        <c:scaling>
          <c:orientation val="minMax"/>
        </c:scaling>
        <c:axPos val="b"/>
        <c:tickLblPos val="nextTo"/>
        <c:crossAx val="155920640"/>
        <c:crosses val="autoZero"/>
        <c:auto val="1"/>
        <c:lblAlgn val="ctr"/>
        <c:lblOffset val="100"/>
      </c:catAx>
      <c:valAx>
        <c:axId val="155920640"/>
        <c:scaling>
          <c:orientation val="minMax"/>
        </c:scaling>
        <c:delete val="1"/>
        <c:axPos val="l"/>
        <c:numFmt formatCode="General" sourceLinked="1"/>
        <c:tickLblPos val="nextTo"/>
        <c:crossAx val="15591910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1.6951560884437125E-2"/>
          <c:y val="8.0287517819719503E-2"/>
          <c:w val="0.93527585844124062"/>
          <c:h val="0.7740940858214370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7.5593564237744848E-3"/>
                  <c:y val="-6.292907595836772E-2"/>
                </c:manualLayout>
              </c:layout>
              <c:showVal val="1"/>
            </c:dLbl>
            <c:dLbl>
              <c:idx val="1"/>
              <c:layout>
                <c:manualLayout>
                  <c:x val="9.0712277085293128E-3"/>
                  <c:y val="-5.7684986295170403E-2"/>
                </c:manualLayout>
              </c:layout>
              <c:showVal val="1"/>
            </c:dLbl>
            <c:dLbl>
              <c:idx val="2"/>
              <c:layout>
                <c:manualLayout>
                  <c:x val="1.0583098993284201E-2"/>
                  <c:y val="-5.2440896631973093E-2"/>
                </c:manualLayout>
              </c:layout>
              <c:showVal val="1"/>
            </c:dLbl>
            <c:dLbl>
              <c:idx val="3"/>
              <c:layout>
                <c:manualLayout>
                  <c:x val="6.0767159451089814E-3"/>
                  <c:y val="4.744262416619819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latin typeface="Arial Narrow" pitchFamily="34" charset="0"/>
                      </a:rPr>
                      <a:t>7,0</a:t>
                    </a:r>
                  </a:p>
                  <a:p>
                    <a:endParaRPr lang="en-US" b="1" dirty="0">
                      <a:latin typeface="Arial Narrow" pitchFamily="34" charset="0"/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400" b="1">
                    <a:latin typeface="Arial Narrow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0.9</c:v>
                </c:pt>
                <c:pt idx="1">
                  <c:v>1.1000000000000001</c:v>
                </c:pt>
                <c:pt idx="2">
                  <c:v>3.1</c:v>
                </c:pt>
                <c:pt idx="3">
                  <c:v>7</c:v>
                </c:pt>
              </c:numCache>
            </c:numRef>
          </c:val>
        </c:ser>
        <c:shape val="box"/>
        <c:axId val="155976832"/>
        <c:axId val="155978368"/>
        <c:axId val="0"/>
      </c:bar3DChart>
      <c:catAx>
        <c:axId val="155976832"/>
        <c:scaling>
          <c:orientation val="minMax"/>
        </c:scaling>
        <c:axPos val="b"/>
        <c:tickLblPos val="nextTo"/>
        <c:crossAx val="155978368"/>
        <c:crosses val="autoZero"/>
        <c:auto val="1"/>
        <c:lblAlgn val="ctr"/>
        <c:lblOffset val="100"/>
      </c:catAx>
      <c:valAx>
        <c:axId val="155978368"/>
        <c:scaling>
          <c:orientation val="minMax"/>
        </c:scaling>
        <c:delete val="1"/>
        <c:axPos val="l"/>
        <c:numFmt formatCode="General" sourceLinked="1"/>
        <c:tickLblPos val="nextTo"/>
        <c:crossAx val="15597683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864983584574508E-2"/>
          <c:y val="5.9792539817177234E-2"/>
          <c:w val="0.96120551759705664"/>
          <c:h val="0.6821807015779272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дворов</c:v>
                </c:pt>
              </c:strCache>
            </c:strRef>
          </c:tx>
          <c:spPr>
            <a:gradFill>
              <a:gsLst>
                <a:gs pos="0">
                  <a:srgbClr val="245794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6"/>
                <c:pt idx="0">
                  <c:v>2017г.</c:v>
                </c:pt>
                <c:pt idx="1">
                  <c:v>2018г.</c:v>
                </c:pt>
                <c:pt idx="2">
                  <c:v>2019г.</c:v>
                </c:pt>
                <c:pt idx="3">
                  <c:v>2020г.</c:v>
                </c:pt>
                <c:pt idx="4">
                  <c:v>2021г.</c:v>
                </c:pt>
                <c:pt idx="5">
                  <c:v>2022г.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6"/>
                <c:pt idx="0">
                  <c:v>7</c:v>
                </c:pt>
                <c:pt idx="1">
                  <c:v>39</c:v>
                </c:pt>
                <c:pt idx="2">
                  <c:v>112</c:v>
                </c:pt>
                <c:pt idx="3">
                  <c:v>112</c:v>
                </c:pt>
                <c:pt idx="4">
                  <c:v>113</c:v>
                </c:pt>
                <c:pt idx="5">
                  <c:v>113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финансирование, млн. р.</c:v>
                </c:pt>
              </c:strCache>
            </c:strRef>
          </c:tx>
          <c:spPr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5400000" scaled="0"/>
            </a:gra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6"/>
                <c:pt idx="0">
                  <c:v>2017г.</c:v>
                </c:pt>
                <c:pt idx="1">
                  <c:v>2018г.</c:v>
                </c:pt>
                <c:pt idx="2">
                  <c:v>2019г.</c:v>
                </c:pt>
                <c:pt idx="3">
                  <c:v>2020г.</c:v>
                </c:pt>
                <c:pt idx="4">
                  <c:v>2021г.</c:v>
                </c:pt>
                <c:pt idx="5">
                  <c:v>2022г.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6"/>
                <c:pt idx="0">
                  <c:v>15</c:v>
                </c:pt>
                <c:pt idx="1">
                  <c:v>84</c:v>
                </c:pt>
                <c:pt idx="2">
                  <c:v>241</c:v>
                </c:pt>
                <c:pt idx="3">
                  <c:v>241</c:v>
                </c:pt>
                <c:pt idx="4">
                  <c:v>243</c:v>
                </c:pt>
                <c:pt idx="5">
                  <c:v>243</c:v>
                </c:pt>
              </c:numCache>
            </c:numRef>
          </c:val>
        </c:ser>
        <c:gapWidth val="219"/>
        <c:overlap val="-27"/>
        <c:axId val="158032640"/>
        <c:axId val="158034176"/>
      </c:barChart>
      <c:catAx>
        <c:axId val="15803264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ru-RU"/>
          </a:p>
        </c:txPr>
        <c:crossAx val="158034176"/>
        <c:crosses val="autoZero"/>
        <c:auto val="1"/>
        <c:lblAlgn val="ctr"/>
        <c:lblOffset val="100"/>
      </c:catAx>
      <c:valAx>
        <c:axId val="15803417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58032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4.5356138542647032E-3"/>
                  <c:y val="-4.5940744737986726E-2"/>
                </c:manualLayout>
              </c:layout>
              <c:showVal val="1"/>
            </c:dLbl>
            <c:dLbl>
              <c:idx val="1"/>
              <c:layout>
                <c:manualLayout>
                  <c:x val="7.5593564237744848E-3"/>
                  <c:y val="-4.3238347988693339E-2"/>
                </c:manualLayout>
              </c:layout>
              <c:showVal val="1"/>
            </c:dLbl>
            <c:dLbl>
              <c:idx val="2"/>
              <c:layout>
                <c:manualLayout>
                  <c:x val="1.0583098993284201E-2"/>
                  <c:y val="-5.1345538236573368E-2"/>
                </c:manualLayout>
              </c:layout>
              <c:showVal val="1"/>
            </c:dLbl>
            <c:dLbl>
              <c:idx val="3"/>
              <c:layout>
                <c:manualLayout>
                  <c:x val="1.209497027803908E-2"/>
                  <c:y val="3.6031956657244573E-3"/>
                </c:manualLayout>
              </c:layout>
              <c:tx>
                <c:rich>
                  <a:bodyPr/>
                  <a:lstStyle/>
                  <a:p>
                    <a:r>
                      <a:rPr lang="ru-RU" b="1" smtClean="0">
                        <a:latin typeface="Arial Narrow" pitchFamily="34" charset="0"/>
                      </a:rPr>
                      <a:t>90</a:t>
                    </a:r>
                  </a:p>
                  <a:p>
                    <a:endParaRPr lang="en-US" b="1">
                      <a:latin typeface="Arial Narrow" pitchFamily="34" charset="0"/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400" b="1">
                    <a:latin typeface="Arial Narrow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41</c:v>
                </c:pt>
                <c:pt idx="1">
                  <c:v>56</c:v>
                </c:pt>
                <c:pt idx="2">
                  <c:v>76</c:v>
                </c:pt>
                <c:pt idx="3">
                  <c:v>95</c:v>
                </c:pt>
              </c:numCache>
            </c:numRef>
          </c:val>
        </c:ser>
        <c:shape val="box"/>
        <c:axId val="157906816"/>
        <c:axId val="157908352"/>
        <c:axId val="0"/>
      </c:bar3DChart>
      <c:catAx>
        <c:axId val="157906816"/>
        <c:scaling>
          <c:orientation val="minMax"/>
        </c:scaling>
        <c:axPos val="b"/>
        <c:tickLblPos val="nextTo"/>
        <c:crossAx val="157908352"/>
        <c:crosses val="autoZero"/>
        <c:auto val="1"/>
        <c:lblAlgn val="ctr"/>
        <c:lblOffset val="100"/>
      </c:catAx>
      <c:valAx>
        <c:axId val="157908352"/>
        <c:scaling>
          <c:orientation val="minMax"/>
        </c:scaling>
        <c:delete val="1"/>
        <c:axPos val="l"/>
        <c:numFmt formatCode="General" sourceLinked="1"/>
        <c:tickLblPos val="nextTo"/>
        <c:crossAx val="15790681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plotArea>
      <c:layout>
        <c:manualLayout>
          <c:layoutTarget val="inner"/>
          <c:xMode val="edge"/>
          <c:yMode val="edge"/>
          <c:x val="0.10942907051420729"/>
          <c:y val="0.15611661385658149"/>
          <c:w val="0.84747358803183437"/>
          <c:h val="0.539117628901349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полезных ископаемых</c:v>
                </c:pt>
              </c:strCache>
            </c:strRef>
          </c:tx>
          <c:dLbls>
            <c:dLbl>
              <c:idx val="3"/>
              <c:layout>
                <c:manualLayout>
                  <c:x val="-2.7377888151626493E-3"/>
                  <c:y val="-2.3037993512563835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aseline="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2016г.</c:v>
                </c:pt>
                <c:pt idx="1">
                  <c:v>2017г.</c:v>
                </c:pt>
                <c:pt idx="2">
                  <c:v>2018-2019гг.</c:v>
                </c:pt>
                <c:pt idx="3">
                  <c:v>2020-2024гг.</c:v>
                </c:pt>
                <c:pt idx="4">
                  <c:v>2025-2035гг.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6494</c:v>
                </c:pt>
                <c:pt idx="1">
                  <c:v>7819</c:v>
                </c:pt>
                <c:pt idx="2">
                  <c:v>12800</c:v>
                </c:pt>
                <c:pt idx="3">
                  <c:v>30400</c:v>
                </c:pt>
                <c:pt idx="4">
                  <c:v>32914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Выпуск концентрата</c:v>
                </c:pt>
              </c:strCache>
            </c:strRef>
          </c:tx>
          <c:dLbls>
            <c:dLbl>
              <c:idx val="0"/>
              <c:layout>
                <c:manualLayout>
                  <c:x val="1.3467919204362268E-2"/>
                  <c:y val="-5.2287215734581893E-3"/>
                </c:manualLayout>
              </c:layout>
              <c:showVal val="1"/>
            </c:dLbl>
            <c:dLbl>
              <c:idx val="1"/>
              <c:layout>
                <c:manualLayout>
                  <c:x val="1.8855086886106792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2.5127187226596674E-2"/>
                  <c:y val="-6.6426115473687708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aseline="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2016г.</c:v>
                </c:pt>
                <c:pt idx="1">
                  <c:v>2017г.</c:v>
                </c:pt>
                <c:pt idx="2">
                  <c:v>2018-2019гг.</c:v>
                </c:pt>
                <c:pt idx="3">
                  <c:v>2020-2024гг.</c:v>
                </c:pt>
                <c:pt idx="4">
                  <c:v>2025-2035гг.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3962</c:v>
                </c:pt>
                <c:pt idx="1">
                  <c:v>3276</c:v>
                </c:pt>
                <c:pt idx="2">
                  <c:v>14030</c:v>
                </c:pt>
                <c:pt idx="3">
                  <c:v>26578</c:v>
                </c:pt>
                <c:pt idx="4">
                  <c:v>52666</c:v>
                </c:pt>
              </c:numCache>
            </c:numRef>
          </c:val>
        </c:ser>
        <c:axId val="144059776"/>
        <c:axId val="144082048"/>
      </c:barChart>
      <c:catAx>
        <c:axId val="144059776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baseline="0"/>
            </a:pPr>
            <a:endParaRPr lang="ru-RU"/>
          </a:p>
        </c:txPr>
        <c:crossAx val="144082048"/>
        <c:crosses val="autoZero"/>
        <c:auto val="1"/>
        <c:lblAlgn val="ctr"/>
        <c:lblOffset val="100"/>
      </c:catAx>
      <c:valAx>
        <c:axId val="144082048"/>
        <c:scaling>
          <c:orientation val="minMax"/>
          <c:max val="400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1440597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4020122484689841E-4"/>
          <c:y val="0.85377286103271"/>
          <c:w val="0.89999983916265325"/>
          <c:h val="0.13410578859286607"/>
        </c:manualLayout>
      </c:layout>
      <c:txPr>
        <a:bodyPr/>
        <a:lstStyle/>
        <a:p>
          <a:pPr>
            <a:defRPr sz="1100" baseline="0"/>
          </a:pPr>
          <a:endParaRPr lang="ru-RU"/>
        </a:p>
      </c:txPr>
    </c:legend>
    <c:plotVisOnly val="1"/>
    <c:dispBlanksAs val="gap"/>
  </c:chart>
  <c:txPr>
    <a:bodyPr/>
    <a:lstStyle/>
    <a:p>
      <a:pPr>
        <a:defRPr sz="1300" b="1" baseline="0"/>
      </a:pPr>
      <a:endParaRPr lang="ru-RU"/>
    </a:p>
  </c:txPr>
  <c:externalData r:id="rId1"/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3.0237425695097712E-3"/>
                  <c:y val="-6.6808751119741924E-2"/>
                </c:manualLayout>
              </c:layout>
              <c:tx>
                <c:rich>
                  <a:bodyPr/>
                  <a:lstStyle/>
                  <a:p>
                    <a:r>
                      <a:rPr lang="ru-RU" sz="2400" b="1" dirty="0" smtClean="0"/>
                      <a:t> </a:t>
                    </a:r>
                    <a:r>
                      <a:rPr lang="en-US" sz="2400" b="1" dirty="0" smtClean="0"/>
                      <a:t>27</a:t>
                    </a:r>
                    <a:r>
                      <a:rPr lang="ru-RU" sz="2400" b="1" dirty="0" smtClean="0"/>
                      <a:t> </a:t>
                    </a:r>
                    <a:r>
                      <a:rPr lang="en-US" sz="2400" b="1" dirty="0" smtClean="0"/>
                      <a:t>621</a:t>
                    </a:r>
                    <a:endParaRPr lang="en-US" sz="2400" b="1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3.0237425695097712E-3"/>
                  <c:y val="-5.408327471598192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 smtClean="0"/>
                      <a:t>40</a:t>
                    </a:r>
                    <a:r>
                      <a:rPr lang="ru-RU" sz="2400" b="1" dirty="0" smtClean="0"/>
                      <a:t> </a:t>
                    </a:r>
                    <a:r>
                      <a:rPr lang="en-US" sz="2400" b="1" dirty="0" smtClean="0"/>
                      <a:t>357</a:t>
                    </a:r>
                    <a:endParaRPr lang="en-US" sz="2400" b="1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5118712847548852E-3"/>
                  <c:y val="-5.0901905615041383E-2"/>
                </c:manualLayout>
              </c:layout>
              <c:tx>
                <c:rich>
                  <a:bodyPr/>
                  <a:lstStyle/>
                  <a:p>
                    <a:r>
                      <a:rPr lang="ru-RU" sz="2400" b="1" dirty="0" smtClean="0"/>
                      <a:t> </a:t>
                    </a:r>
                    <a:r>
                      <a:rPr lang="en-US" sz="2400" b="1" dirty="0" smtClean="0"/>
                      <a:t>68</a:t>
                    </a:r>
                    <a:r>
                      <a:rPr lang="ru-RU" sz="2400" b="1" dirty="0" smtClean="0"/>
                      <a:t> </a:t>
                    </a:r>
                    <a:r>
                      <a:rPr lang="en-US" sz="2400" b="1" dirty="0" smtClean="0"/>
                      <a:t>431</a:t>
                    </a:r>
                    <a:endParaRPr lang="en-US" sz="2400" b="1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6.0474851390195407E-3"/>
                  <c:y val="-4.6558047529187456E-2"/>
                </c:manualLayout>
              </c:layout>
              <c:tx>
                <c:rich>
                  <a:bodyPr/>
                  <a:lstStyle/>
                  <a:p>
                    <a:r>
                      <a:rPr lang="ru-RU" sz="2400" b="1" dirty="0" smtClean="0"/>
                      <a:t> </a:t>
                    </a:r>
                    <a:r>
                      <a:rPr lang="en-US" sz="2400" b="1" dirty="0" smtClean="0"/>
                      <a:t>170</a:t>
                    </a:r>
                    <a:r>
                      <a:rPr lang="ru-RU" sz="2400" b="1" dirty="0" smtClean="0"/>
                      <a:t> </a:t>
                    </a:r>
                    <a:r>
                      <a:rPr lang="en-US" sz="2400" b="1" dirty="0" smtClean="0"/>
                      <a:t>000</a:t>
                    </a:r>
                    <a:endParaRPr lang="en-US" sz="2400" b="1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400" b="1">
                    <a:latin typeface="Arial Narrow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27621</c:v>
                </c:pt>
                <c:pt idx="1">
                  <c:v>40357</c:v>
                </c:pt>
                <c:pt idx="2">
                  <c:v>68431</c:v>
                </c:pt>
                <c:pt idx="3">
                  <c:v>170000</c:v>
                </c:pt>
              </c:numCache>
            </c:numRef>
          </c:val>
        </c:ser>
        <c:shape val="box"/>
        <c:axId val="158440832"/>
        <c:axId val="158446720"/>
        <c:axId val="0"/>
      </c:bar3DChart>
      <c:catAx>
        <c:axId val="158440832"/>
        <c:scaling>
          <c:orientation val="minMax"/>
        </c:scaling>
        <c:axPos val="b"/>
        <c:tickLblPos val="nextTo"/>
        <c:crossAx val="158446720"/>
        <c:crosses val="autoZero"/>
        <c:auto val="1"/>
        <c:lblAlgn val="ctr"/>
        <c:lblOffset val="100"/>
      </c:catAx>
      <c:valAx>
        <c:axId val="158446720"/>
        <c:scaling>
          <c:orientation val="minMax"/>
          <c:min val="-5000"/>
        </c:scaling>
        <c:delete val="1"/>
        <c:axPos val="l"/>
        <c:numFmt formatCode="General" sourceLinked="1"/>
        <c:tickLblPos val="nextTo"/>
        <c:crossAx val="15844083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1.5118712847548852E-2"/>
                  <c:y val="-4.1357798312221104E-2"/>
                </c:manualLayout>
              </c:layout>
              <c:showVal val="1"/>
            </c:dLbl>
            <c:dLbl>
              <c:idx val="1"/>
              <c:layout>
                <c:manualLayout>
                  <c:x val="1.5118712847548852E-2"/>
                  <c:y val="-4.4539167413161149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 smtClean="0">
                        <a:latin typeface="Arial Narrow" pitchFamily="34" charset="0"/>
                      </a:rPr>
                      <a:t>1</a:t>
                    </a:r>
                    <a:r>
                      <a:rPr lang="ru-RU" sz="2400" b="1" dirty="0" smtClean="0">
                        <a:latin typeface="Arial Narrow" pitchFamily="34" charset="0"/>
                      </a:rPr>
                      <a:t>,0</a:t>
                    </a:r>
                    <a:endParaRPr lang="en-US" sz="2400" b="1" dirty="0">
                      <a:latin typeface="Arial Narrow" pitchFamily="34" charset="0"/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1.5118712847548852E-2"/>
                  <c:y val="-5.726464381692202E-2"/>
                </c:manualLayout>
              </c:layout>
              <c:showVal val="1"/>
            </c:dLbl>
            <c:dLbl>
              <c:idx val="3"/>
              <c:layout>
                <c:manualLayout>
                  <c:x val="2.2678069271323549E-2"/>
                  <c:y val="-5.408327471598192E-2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>
                    <a:latin typeface="Arial Narrow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1.3</c:v>
                </c:pt>
                <c:pt idx="1">
                  <c:v>1</c:v>
                </c:pt>
                <c:pt idx="2">
                  <c:v>0.9</c:v>
                </c:pt>
                <c:pt idx="3">
                  <c:v>0.5</c:v>
                </c:pt>
              </c:numCache>
            </c:numRef>
          </c:val>
        </c:ser>
        <c:shape val="box"/>
        <c:axId val="158608768"/>
        <c:axId val="158610560"/>
        <c:axId val="0"/>
      </c:bar3DChart>
      <c:catAx>
        <c:axId val="158608768"/>
        <c:scaling>
          <c:orientation val="minMax"/>
        </c:scaling>
        <c:axPos val="b"/>
        <c:tickLblPos val="nextTo"/>
        <c:crossAx val="158610560"/>
        <c:crosses val="autoZero"/>
        <c:auto val="1"/>
        <c:lblAlgn val="ctr"/>
        <c:lblOffset val="100"/>
      </c:catAx>
      <c:valAx>
        <c:axId val="158610560"/>
        <c:scaling>
          <c:orientation val="minMax"/>
        </c:scaling>
        <c:delete val="1"/>
        <c:axPos val="l"/>
        <c:numFmt formatCode="General" sourceLinked="1"/>
        <c:tickLblPos val="nextTo"/>
        <c:crossAx val="15860876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1.6630584132303877E-2"/>
                  <c:y val="-3.0233732942342342E-2"/>
                </c:manualLayout>
              </c:layout>
              <c:showVal val="1"/>
            </c:dLbl>
            <c:dLbl>
              <c:idx val="1"/>
              <c:layout>
                <c:manualLayout>
                  <c:x val="1.5118712847548853E-2"/>
                  <c:y val="-5.1397346001981814E-2"/>
                </c:manualLayout>
              </c:layout>
              <c:showVal val="1"/>
            </c:dLbl>
            <c:dLbl>
              <c:idx val="2"/>
              <c:layout>
                <c:manualLayout>
                  <c:x val="4.5356138542647128E-3"/>
                  <c:y val="-5.7444092590450052E-2"/>
                </c:manualLayout>
              </c:layout>
              <c:showVal val="1"/>
            </c:dLbl>
            <c:dLbl>
              <c:idx val="3"/>
              <c:layout>
                <c:manualLayout>
                  <c:x val="1.0583098993284201E-2"/>
                  <c:y val="-2.8198550399632531E-2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>
                    <a:latin typeface="Arial Narrow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16.899999999999999</c:v>
                </c:pt>
                <c:pt idx="1">
                  <c:v>26.9</c:v>
                </c:pt>
                <c:pt idx="2">
                  <c:v>38.1</c:v>
                </c:pt>
                <c:pt idx="3">
                  <c:v>68.599999999999994</c:v>
                </c:pt>
              </c:numCache>
            </c:numRef>
          </c:val>
        </c:ser>
        <c:shape val="box"/>
        <c:axId val="71473792"/>
        <c:axId val="72159616"/>
        <c:axId val="0"/>
      </c:bar3DChart>
      <c:catAx>
        <c:axId val="71473792"/>
        <c:scaling>
          <c:orientation val="minMax"/>
        </c:scaling>
        <c:axPos val="b"/>
        <c:tickLblPos val="nextTo"/>
        <c:crossAx val="72159616"/>
        <c:crosses val="autoZero"/>
        <c:auto val="1"/>
        <c:lblAlgn val="ctr"/>
        <c:lblOffset val="100"/>
      </c:catAx>
      <c:valAx>
        <c:axId val="72159616"/>
        <c:scaling>
          <c:orientation val="minMax"/>
        </c:scaling>
        <c:delete val="1"/>
        <c:axPos val="l"/>
        <c:numFmt formatCode="General" sourceLinked="1"/>
        <c:tickLblPos val="nextTo"/>
        <c:crossAx val="714737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6.0474851390195407E-3"/>
                  <c:y val="-5.4420719296215884E-2"/>
                </c:manualLayout>
              </c:layout>
              <c:showVal val="1"/>
            </c:dLbl>
            <c:dLbl>
              <c:idx val="1"/>
              <c:layout>
                <c:manualLayout>
                  <c:x val="2.1166197986568401E-2"/>
                  <c:y val="-6.9537585767386903E-2"/>
                </c:manualLayout>
              </c:layout>
              <c:showVal val="1"/>
            </c:dLbl>
            <c:dLbl>
              <c:idx val="2"/>
              <c:layout>
                <c:manualLayout>
                  <c:x val="1.9654326701813541E-2"/>
                  <c:y val="-5.7444092590450045E-2"/>
                </c:manualLayout>
              </c:layout>
              <c:showVal val="1"/>
            </c:dLbl>
            <c:dLbl>
              <c:idx val="3"/>
              <c:layout>
                <c:manualLayout>
                  <c:x val="2.5701811840833051E-2"/>
                  <c:y val="-5.4420719296215884E-2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>
                    <a:latin typeface="Arial Narrow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1927</c:v>
                </c:pt>
                <c:pt idx="1">
                  <c:v>1345</c:v>
                </c:pt>
                <c:pt idx="2">
                  <c:v>1285</c:v>
                </c:pt>
                <c:pt idx="3">
                  <c:v>1150</c:v>
                </c:pt>
              </c:numCache>
            </c:numRef>
          </c:val>
        </c:ser>
        <c:shape val="box"/>
        <c:axId val="158702976"/>
        <c:axId val="158721152"/>
        <c:axId val="0"/>
      </c:bar3DChart>
      <c:catAx>
        <c:axId val="158702976"/>
        <c:scaling>
          <c:orientation val="minMax"/>
        </c:scaling>
        <c:axPos val="b"/>
        <c:tickLblPos val="nextTo"/>
        <c:crossAx val="158721152"/>
        <c:crosses val="autoZero"/>
        <c:auto val="1"/>
        <c:lblAlgn val="ctr"/>
        <c:lblOffset val="100"/>
      </c:catAx>
      <c:valAx>
        <c:axId val="158721152"/>
        <c:scaling>
          <c:orientation val="minMax"/>
        </c:scaling>
        <c:delete val="1"/>
        <c:axPos val="l"/>
        <c:numFmt formatCode="General" sourceLinked="1"/>
        <c:tickLblPos val="nextTo"/>
        <c:crossAx val="15870297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hape val="box"/>
        <c:axId val="156893184"/>
        <c:axId val="156894720"/>
        <c:axId val="0"/>
      </c:bar3DChart>
      <c:catAx>
        <c:axId val="156893184"/>
        <c:scaling>
          <c:orientation val="minMax"/>
        </c:scaling>
        <c:axPos val="b"/>
        <c:tickLblPos val="nextTo"/>
        <c:crossAx val="156894720"/>
        <c:crosses val="autoZero"/>
        <c:auto val="1"/>
        <c:lblAlgn val="ctr"/>
        <c:lblOffset val="100"/>
      </c:catAx>
      <c:valAx>
        <c:axId val="156894720"/>
        <c:scaling>
          <c:orientation val="minMax"/>
        </c:scaling>
        <c:delete val="1"/>
        <c:axPos val="l"/>
        <c:numFmt formatCode="General" sourceLinked="1"/>
        <c:tickLblPos val="nextTo"/>
        <c:crossAx val="15689318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1.0583098993284201E-2"/>
                  <c:y val="-6.7267519216264546E-2"/>
                </c:manualLayout>
              </c:layout>
              <c:tx>
                <c:rich>
                  <a:bodyPr/>
                  <a:lstStyle/>
                  <a:p>
                    <a:r>
                      <a:rPr lang="ru-RU" sz="2200" b="1" smtClean="0">
                        <a:latin typeface="Arial Narrow" pitchFamily="34" charset="0"/>
                      </a:rPr>
                      <a:t>86,2</a:t>
                    </a:r>
                    <a:endParaRPr lang="en-US" sz="2200" b="1" dirty="0">
                      <a:latin typeface="Arial Narrow" pitchFamily="34" charset="0"/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0"/>
                  <c:y val="-6.3904143255451323E-2"/>
                </c:manualLayout>
              </c:layout>
              <c:tx>
                <c:rich>
                  <a:bodyPr/>
                  <a:lstStyle/>
                  <a:p>
                    <a:r>
                      <a:rPr lang="ru-RU" sz="2200" b="1" smtClean="0">
                        <a:latin typeface="Arial Narrow" pitchFamily="34" charset="0"/>
                      </a:rPr>
                      <a:t>115,0</a:t>
                    </a:r>
                    <a:endParaRPr lang="en-US" sz="2200" b="1">
                      <a:latin typeface="Arial Narrow" pitchFamily="34" charset="0"/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1.0583098993284201E-2"/>
                  <c:y val="-7.3994271137891671E-2"/>
                </c:manualLayout>
              </c:layout>
              <c:tx>
                <c:rich>
                  <a:bodyPr/>
                  <a:lstStyle/>
                  <a:p>
                    <a:r>
                      <a:rPr lang="ru-RU" sz="2200" b="1" dirty="0" smtClean="0">
                        <a:latin typeface="Arial Narrow" pitchFamily="34" charset="0"/>
                      </a:rPr>
                      <a:t>138,0</a:t>
                    </a:r>
                  </a:p>
                </c:rich>
              </c:tx>
              <c:showVal val="1"/>
            </c:dLbl>
            <c:dLbl>
              <c:idx val="3"/>
              <c:layout>
                <c:manualLayout>
                  <c:x val="2.1166197986568401E-2"/>
                  <c:y val="-5.7177391333824913E-2"/>
                </c:manualLayout>
              </c:layout>
              <c:tx>
                <c:rich>
                  <a:bodyPr/>
                  <a:lstStyle/>
                  <a:p>
                    <a:r>
                      <a:rPr lang="ru-RU" sz="2200" b="1" dirty="0" smtClean="0">
                        <a:latin typeface="Arial Narrow" pitchFamily="34" charset="0"/>
                      </a:rPr>
                      <a:t>225,0</a:t>
                    </a:r>
                    <a:endParaRPr lang="en-US" sz="2200" b="1" dirty="0">
                      <a:latin typeface="Arial Narrow" pitchFamily="34" charset="0"/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200" b="1">
                    <a:latin typeface="Arial Narrow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86.2</c:v>
                </c:pt>
                <c:pt idx="1">
                  <c:v>115</c:v>
                </c:pt>
                <c:pt idx="2">
                  <c:v>140</c:v>
                </c:pt>
                <c:pt idx="3">
                  <c:v>225</c:v>
                </c:pt>
              </c:numCache>
            </c:numRef>
          </c:val>
        </c:ser>
        <c:shape val="box"/>
        <c:axId val="143532416"/>
        <c:axId val="143533952"/>
        <c:axId val="0"/>
      </c:bar3DChart>
      <c:catAx>
        <c:axId val="143532416"/>
        <c:scaling>
          <c:orientation val="minMax"/>
        </c:scaling>
        <c:axPos val="b"/>
        <c:tickLblPos val="nextTo"/>
        <c:crossAx val="143533952"/>
        <c:crosses val="autoZero"/>
        <c:auto val="1"/>
        <c:lblAlgn val="ctr"/>
        <c:lblOffset val="100"/>
      </c:catAx>
      <c:valAx>
        <c:axId val="143533952"/>
        <c:scaling>
          <c:orientation val="minMax"/>
        </c:scaling>
        <c:delete val="1"/>
        <c:axPos val="l"/>
        <c:numFmt formatCode="General" sourceLinked="1"/>
        <c:tickLblPos val="nextTo"/>
        <c:crossAx val="14353241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2.1166197986568401E-2"/>
                  <c:y val="-6.0446012917861593E-2"/>
                </c:manualLayout>
              </c:layout>
              <c:tx>
                <c:rich>
                  <a:bodyPr/>
                  <a:lstStyle/>
                  <a:p>
                    <a:r>
                      <a:rPr lang="ru-RU" sz="2200" b="1" dirty="0" smtClean="0">
                        <a:latin typeface="Arial Narrow" pitchFamily="34" charset="0"/>
                      </a:rPr>
                      <a:t>7,4</a:t>
                    </a:r>
                    <a:endParaRPr lang="en-US" sz="2200" b="1" dirty="0">
                      <a:latin typeface="Arial Narrow" pitchFamily="34" charset="0"/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1.8142455417058789E-2"/>
                  <c:y val="-6.6808751119741924E-2"/>
                </c:manualLayout>
              </c:layout>
              <c:tx>
                <c:rich>
                  <a:bodyPr/>
                  <a:lstStyle/>
                  <a:p>
                    <a:r>
                      <a:rPr lang="ru-RU" sz="2200" b="1" dirty="0" smtClean="0">
                        <a:latin typeface="Arial Narrow" pitchFamily="34" charset="0"/>
                      </a:rPr>
                      <a:t>8,0</a:t>
                    </a:r>
                    <a:endParaRPr lang="en-US" sz="2200" b="1" dirty="0">
                      <a:latin typeface="Arial Narrow" pitchFamily="34" charset="0"/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2.5701811840833051E-2"/>
                  <c:y val="-6.9990120220681934E-2"/>
                </c:manualLayout>
              </c:layout>
              <c:tx>
                <c:rich>
                  <a:bodyPr/>
                  <a:lstStyle/>
                  <a:p>
                    <a:r>
                      <a:rPr lang="ru-RU" sz="2200" b="1" dirty="0" smtClean="0">
                        <a:latin typeface="Arial Narrow" pitchFamily="34" charset="0"/>
                      </a:rPr>
                      <a:t>14,0</a:t>
                    </a:r>
                    <a:endParaRPr lang="en-US" sz="2200" b="1" dirty="0">
                      <a:latin typeface="Arial Narrow" pitchFamily="34" charset="0"/>
                    </a:endParaRPr>
                  </a:p>
                </c:rich>
              </c:tx>
              <c:showVal val="1"/>
            </c:dLbl>
            <c:dLbl>
              <c:idx val="3"/>
              <c:layout>
                <c:manualLayout>
                  <c:x val="9.0712277085293128E-3"/>
                  <c:y val="-6.3627382018801637E-2"/>
                </c:manualLayout>
              </c:layout>
              <c:tx>
                <c:rich>
                  <a:bodyPr/>
                  <a:lstStyle/>
                  <a:p>
                    <a:r>
                      <a:rPr lang="ru-RU" sz="2200" b="1" dirty="0" smtClean="0">
                        <a:latin typeface="Arial Narrow" pitchFamily="34" charset="0"/>
                      </a:rPr>
                      <a:t>18,0</a:t>
                    </a:r>
                    <a:endParaRPr lang="en-US" sz="2200" b="1" dirty="0">
                      <a:latin typeface="Arial Narrow" pitchFamily="34" charset="0"/>
                    </a:endParaRPr>
                  </a:p>
                </c:rich>
              </c:tx>
              <c:showVal val="1"/>
            </c:dLbl>
            <c:txPr>
              <a:bodyPr rot="0" anchor="t" anchorCtr="0"/>
              <a:lstStyle/>
              <a:p>
                <a:pPr>
                  <a:defRPr sz="2200" b="1">
                    <a:latin typeface="Arial Narrow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7.3</c:v>
                </c:pt>
                <c:pt idx="1">
                  <c:v>11</c:v>
                </c:pt>
                <c:pt idx="2">
                  <c:v>17.2</c:v>
                </c:pt>
                <c:pt idx="3">
                  <c:v>27</c:v>
                </c:pt>
              </c:numCache>
            </c:numRef>
          </c:val>
        </c:ser>
        <c:shape val="box"/>
        <c:axId val="152237952"/>
        <c:axId val="152239488"/>
        <c:axId val="0"/>
      </c:bar3DChart>
      <c:catAx>
        <c:axId val="152237952"/>
        <c:scaling>
          <c:orientation val="minMax"/>
        </c:scaling>
        <c:axPos val="b"/>
        <c:tickLblPos val="nextTo"/>
        <c:crossAx val="152239488"/>
        <c:crosses val="autoZero"/>
        <c:auto val="1"/>
        <c:lblAlgn val="ctr"/>
        <c:lblOffset val="100"/>
      </c:catAx>
      <c:valAx>
        <c:axId val="152239488"/>
        <c:scaling>
          <c:orientation val="minMax"/>
        </c:scaling>
        <c:delete val="1"/>
        <c:axPos val="l"/>
        <c:numFmt formatCode="General" sourceLinked="1"/>
        <c:tickLblPos val="nextTo"/>
        <c:crossAx val="1522379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3243033511705696"/>
          <c:y val="0.11539875934751682"/>
          <c:w val="0.84377092276695553"/>
          <c:h val="0.77320436393809322"/>
        </c:manualLayout>
      </c:layout>
      <c:barChart>
        <c:barDir val="col"/>
        <c:grouping val="stacked"/>
        <c:ser>
          <c:idx val="1"/>
          <c:order val="0"/>
          <c:dLbls>
            <c:dLbl>
              <c:idx val="0"/>
              <c:delete val="1"/>
            </c:dLbl>
            <c:dLbl>
              <c:idx val="6"/>
              <c:numFmt formatCode="#,##0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</c:dLbl>
            <c:numFmt formatCode="#,##0" sourceLinked="0"/>
            <c:dLblPos val="inEnd"/>
            <c:showVal val="1"/>
          </c:dLbls>
          <c:cat>
            <c:strRef>
              <c:f>Лист1!$A$2:$A$5</c:f>
              <c:strCache>
                <c:ptCount val="4"/>
                <c:pt idx="0">
                  <c:v>2017г.</c:v>
                </c:pt>
                <c:pt idx="1">
                  <c:v>2018-2019гг.</c:v>
                </c:pt>
                <c:pt idx="2">
                  <c:v>2020-2024гг.</c:v>
                </c:pt>
                <c:pt idx="3">
                  <c:v>2025-2035гг.</c:v>
                </c:pt>
              </c:strCache>
            </c:strRef>
          </c:cat>
          <c:val>
            <c:numLit>
              <c:formatCode>General</c:formatCode>
              <c:ptCount val="1"/>
              <c:pt idx="0">
                <c:v>0</c:v>
              </c:pt>
            </c:numLit>
          </c:val>
        </c:ser>
        <c:ser>
          <c:idx val="0"/>
          <c:order val="1"/>
          <c:tx>
            <c:strRef>
              <c:f>Лист1!$B$1</c:f>
              <c:strCache>
                <c:ptCount val="1"/>
                <c:pt idx="0">
                  <c:v>Кол-во воспитанников ДОУ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0"/>
            </a:gradFill>
          </c:spPr>
          <c:dLbls>
            <c:dLbl>
              <c:idx val="0"/>
              <c:layout>
                <c:manualLayout>
                  <c:x val="2.4617870558074494E-3"/>
                  <c:y val="-8.8249789670661188E-2"/>
                </c:manualLayout>
              </c:layout>
              <c:dLblPos val="inEnd"/>
              <c:showVal val="1"/>
            </c:dLbl>
            <c:dLbl>
              <c:idx val="1"/>
              <c:layout>
                <c:manualLayout>
                  <c:x val="-7.3853611674221161E-3"/>
                  <c:y val="-0.11766604307781808"/>
                </c:manualLayout>
              </c:layout>
              <c:dLblPos val="inEnd"/>
              <c:showVal val="1"/>
            </c:dLbl>
            <c:dLbl>
              <c:idx val="2"/>
              <c:layout>
                <c:manualLayout>
                  <c:x val="0"/>
                  <c:y val="-0.12420304547103081"/>
                </c:manualLayout>
              </c:layout>
              <c:dLblPos val="inEnd"/>
              <c:showVal val="1"/>
            </c:dLbl>
            <c:dLbl>
              <c:idx val="3"/>
              <c:layout>
                <c:manualLayout>
                  <c:x val="0"/>
                  <c:y val="-0.10132379445708529"/>
                </c:manualLayout>
              </c:layout>
              <c:dLblPos val="inEnd"/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Лист1!$A$2:$A$5</c:f>
              <c:strCache>
                <c:ptCount val="4"/>
                <c:pt idx="0">
                  <c:v>2017г.</c:v>
                </c:pt>
                <c:pt idx="1">
                  <c:v>2018-2019гг.</c:v>
                </c:pt>
                <c:pt idx="2">
                  <c:v>2020-2024гг.</c:v>
                </c:pt>
                <c:pt idx="3">
                  <c:v>2025-2035гг.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9108</c:v>
                </c:pt>
                <c:pt idx="1">
                  <c:v>9250</c:v>
                </c:pt>
                <c:pt idx="2">
                  <c:v>9370</c:v>
                </c:pt>
                <c:pt idx="3">
                  <c:v>9700</c:v>
                </c:pt>
              </c:numCache>
            </c:numRef>
          </c:val>
        </c:ser>
        <c:dLbls>
          <c:showVal val="1"/>
        </c:dLbls>
        <c:overlap val="100"/>
        <c:axId val="153265280"/>
        <c:axId val="153266816"/>
      </c:barChart>
      <c:catAx>
        <c:axId val="153265280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000" b="1"/>
            </a:pPr>
            <a:endParaRPr lang="ru-RU"/>
          </a:p>
        </c:txPr>
        <c:crossAx val="153266816"/>
        <c:crosses val="autoZero"/>
        <c:auto val="1"/>
        <c:lblAlgn val="ctr"/>
        <c:lblOffset val="100"/>
      </c:catAx>
      <c:valAx>
        <c:axId val="153266816"/>
        <c:scaling>
          <c:orientation val="minMax"/>
          <c:max val="10000"/>
        </c:scaling>
        <c:axPos val="l"/>
        <c:majorGridlines>
          <c:spPr>
            <a:ln>
              <a:solidFill>
                <a:schemeClr val="tx1">
                  <a:alpha val="22000"/>
                </a:schemeClr>
              </a:solidFill>
            </a:ln>
          </c:spPr>
        </c:majorGridlines>
        <c:numFmt formatCode="General" sourceLinked="1"/>
        <c:tickLblPos val="nextTo"/>
        <c:txPr>
          <a:bodyPr rot="0" vert="horz"/>
          <a:lstStyle/>
          <a:p>
            <a:pPr>
              <a:defRPr sz="1000" b="1">
                <a:solidFill>
                  <a:schemeClr val="tx1"/>
                </a:solidFill>
              </a:defRPr>
            </a:pPr>
            <a:endParaRPr lang="ru-RU"/>
          </a:p>
        </c:txPr>
        <c:crossAx val="153265280"/>
        <c:crosses val="autoZero"/>
        <c:crossBetween val="between"/>
        <c:majorUnit val="2000"/>
      </c:valAx>
      <c:spPr>
        <a:noFill/>
        <a:ln w="25379">
          <a:noFill/>
        </a:ln>
      </c:spPr>
    </c:plotArea>
    <c:plotVisOnly val="1"/>
    <c:dispBlanksAs val="gap"/>
  </c:chart>
  <c:txPr>
    <a:bodyPr/>
    <a:lstStyle/>
    <a:p>
      <a:pPr>
        <a:defRPr sz="1198" b="0" i="0" u="none" strike="noStrike" baseline="0">
          <a:solidFill>
            <a:srgbClr val="000000"/>
          </a:solidFill>
          <a:latin typeface="+mn-lt"/>
          <a:ea typeface="Times New Roman"/>
          <a:cs typeface="Times New Roman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0317598077053949"/>
          <c:y val="2.2632609799637951E-2"/>
          <c:w val="0.85618938300144376"/>
          <c:h val="0.8383609040077955"/>
        </c:manualLayout>
      </c:layout>
      <c:barChart>
        <c:barDir val="col"/>
        <c:grouping val="stacked"/>
        <c:ser>
          <c:idx val="1"/>
          <c:order val="0"/>
          <c:tx>
            <c:strRef>
              <c:f>Лист1!$B$1</c:f>
              <c:strCache>
                <c:ptCount val="1"/>
                <c:pt idx="0">
                  <c:v>Кол-во учащихся школ</c:v>
                </c:pt>
              </c:strCache>
            </c:strRef>
          </c:tx>
          <c:spPr>
            <a:gradFill>
              <a:gsLst>
                <a:gs pos="0">
                  <a:srgbClr val="C00000"/>
                </a:gs>
                <a:gs pos="100000">
                  <a:schemeClr val="accent6">
                    <a:lumMod val="75000"/>
                  </a:schemeClr>
                </a:gs>
              </a:gsLst>
              <a:lin ang="5400000" scaled="0"/>
            </a:gradFill>
          </c:spPr>
          <c:dLbls>
            <c:dLbl>
              <c:idx val="0"/>
              <c:layout>
                <c:manualLayout>
                  <c:x val="-1.0932813020775481E-3"/>
                  <c:y val="-0.33761658752537216"/>
                </c:manualLayout>
              </c:layout>
              <c:dLblPos val="ctr"/>
              <c:showVal val="1"/>
            </c:dLbl>
            <c:dLbl>
              <c:idx val="1"/>
              <c:layout>
                <c:manualLayout>
                  <c:x val="2.5089804836499695E-4"/>
                  <c:y val="-0.34979390499358076"/>
                </c:manualLayout>
              </c:layout>
              <c:dLblPos val="ctr"/>
              <c:showVal val="1"/>
            </c:dLbl>
            <c:dLbl>
              <c:idx val="2"/>
              <c:layout>
                <c:manualLayout>
                  <c:x val="-2.8140391808317592E-3"/>
                  <c:y val="-0.37002950649818683"/>
                </c:manualLayout>
              </c:layout>
              <c:dLblPos val="ctr"/>
              <c:showVal val="1"/>
            </c:dLbl>
            <c:dLbl>
              <c:idx val="3"/>
              <c:layout>
                <c:manualLayout>
                  <c:x val="3.0649372291968119E-3"/>
                  <c:y val="-0.37892445640266997"/>
                </c:manualLayout>
              </c:layout>
              <c:dLblPos val="ctr"/>
              <c:showVal val="1"/>
            </c:dLbl>
            <c:dLbl>
              <c:idx val="4"/>
              <c:layout>
                <c:manualLayout>
                  <c:x val="1.4696283746250421E-3"/>
                  <c:y val="-0.3904276906506865"/>
                </c:manualLayout>
              </c:layout>
              <c:dLblPos val="ctr"/>
              <c:showVal val="1"/>
            </c:dLbl>
            <c:dLbl>
              <c:idx val="5"/>
              <c:layout>
                <c:manualLayout>
                  <c:x val="1.4697441025071278E-3"/>
                  <c:y val="-0.38847096548293508"/>
                </c:manualLayout>
              </c:layout>
              <c:dLblPos val="ctr"/>
              <c:showVal val="1"/>
            </c:dLbl>
            <c:dLbl>
              <c:idx val="6"/>
              <c:layout>
                <c:manualLayout>
                  <c:x val="5.0191182461208029E-4"/>
                  <c:y val="-0.37587551984471546"/>
                </c:manualLayout>
              </c:layout>
              <c:dLblPos val="ctr"/>
              <c:showVal val="1"/>
            </c:dLbl>
            <c:dLbl>
              <c:idx val="7"/>
              <c:layout>
                <c:manualLayout>
                  <c:x val="1.3442950783246321E-3"/>
                  <c:y val="-0.37698247424581416"/>
                </c:manualLayout>
              </c:layout>
              <c:dLblPos val="ctr"/>
              <c:showVal val="1"/>
            </c:dLbl>
            <c:dLbl>
              <c:idx val="8"/>
              <c:layout>
                <c:manualLayout>
                  <c:x val="4.7856951079511866E-3"/>
                  <c:y val="-0.3908482759891751"/>
                </c:manualLayout>
              </c:layout>
              <c:dLblPos val="ctr"/>
              <c:showVal val="1"/>
            </c:dLbl>
            <c:dLbl>
              <c:idx val="9"/>
              <c:layout>
                <c:manualLayout>
                  <c:x val="4.7855793800690534E-3"/>
                  <c:y val="-0.38072637995606617"/>
                </c:manualLayout>
              </c:layout>
              <c:dLblPos val="ctr"/>
              <c:showVal val="1"/>
            </c:dLbl>
            <c:numFmt formatCode="#,##0" sourceLinked="0"/>
            <c:txPr>
              <a:bodyPr/>
              <a:lstStyle/>
              <a:p>
                <a:pPr>
                  <a:defRPr sz="1400" b="1">
                    <a:latin typeface="+mn-lt"/>
                  </a:defRPr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Лист1!$A$2:$A$5</c:f>
              <c:strCache>
                <c:ptCount val="4"/>
                <c:pt idx="0">
                  <c:v>2017г.</c:v>
                </c:pt>
                <c:pt idx="1">
                  <c:v>2018-2019гг.</c:v>
                </c:pt>
                <c:pt idx="2">
                  <c:v>2020-2024гг.</c:v>
                </c:pt>
                <c:pt idx="3">
                  <c:v>2025-2035гг.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21426</c:v>
                </c:pt>
                <c:pt idx="1">
                  <c:v>21650</c:v>
                </c:pt>
                <c:pt idx="2">
                  <c:v>21810</c:v>
                </c:pt>
                <c:pt idx="3">
                  <c:v>22000</c:v>
                </c:pt>
              </c:numCache>
            </c:numRef>
          </c:val>
        </c:ser>
        <c:overlap val="100"/>
        <c:axId val="153184128"/>
        <c:axId val="153185664"/>
      </c:barChart>
      <c:catAx>
        <c:axId val="153184128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000" b="1">
                <a:latin typeface="+mn-lt"/>
              </a:defRPr>
            </a:pPr>
            <a:endParaRPr lang="ru-RU"/>
          </a:p>
        </c:txPr>
        <c:crossAx val="153185664"/>
        <c:crosses val="autoZero"/>
        <c:auto val="1"/>
        <c:lblAlgn val="ctr"/>
        <c:lblOffset val="100"/>
      </c:catAx>
      <c:valAx>
        <c:axId val="153185664"/>
        <c:scaling>
          <c:orientation val="minMax"/>
          <c:max val="25000"/>
        </c:scaling>
        <c:axPos val="l"/>
        <c:majorGridlines>
          <c:spPr>
            <a:ln>
              <a:solidFill>
                <a:schemeClr val="tx1">
                  <a:alpha val="25000"/>
                </a:schemeClr>
              </a:solidFill>
            </a:ln>
          </c:spPr>
        </c:majorGridlines>
        <c:numFmt formatCode="0" sourceLinked="1"/>
        <c:tickLblPos val="nextTo"/>
        <c:txPr>
          <a:bodyPr rot="0" vert="horz"/>
          <a:lstStyle/>
          <a:p>
            <a:pPr>
              <a:defRPr sz="1000" b="1">
                <a:latin typeface="+mn-lt"/>
              </a:defRPr>
            </a:pPr>
            <a:endParaRPr lang="ru-RU"/>
          </a:p>
        </c:txPr>
        <c:crossAx val="153184128"/>
        <c:crosses val="autoZero"/>
        <c:crossBetween val="between"/>
        <c:majorUnit val="5000"/>
      </c:valAx>
      <c:spPr>
        <a:noFill/>
        <a:ln w="25357">
          <a:noFill/>
        </a:ln>
      </c:spPr>
    </c:plotArea>
    <c:plotVisOnly val="1"/>
    <c:dispBlanksAs val="gap"/>
  </c:chart>
  <c:txPr>
    <a:bodyPr/>
    <a:lstStyle/>
    <a:p>
      <a:pPr>
        <a:defRPr sz="1396" b="0" i="0" u="none" strike="noStrike" baseline="0">
          <a:solidFill>
            <a:srgbClr val="000000"/>
          </a:solidFill>
          <a:latin typeface="+mj-lt"/>
          <a:ea typeface="Times New Roman"/>
          <a:cs typeface="Times New Roman"/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1.6630584132303741E-2"/>
          <c:y val="4.8387096774193554E-2"/>
          <c:w val="0.96673883173539377"/>
          <c:h val="0.7553394081788180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3.0237425695097712E-3"/>
                  <c:y val="-6.044601291786153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latin typeface="Arial Narrow" pitchFamily="34" charset="0"/>
                      </a:rPr>
                      <a:t>8 000</a:t>
                    </a:r>
                    <a:endParaRPr lang="en-US" sz="2000" b="1" dirty="0">
                      <a:latin typeface="Arial Narrow" pitchFamily="34" charset="0"/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-3.0237425695097712E-3"/>
                  <c:y val="-4.4539167413161107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latin typeface="Arial Narrow" pitchFamily="34" charset="0"/>
                      </a:rPr>
                      <a:t>9 000</a:t>
                    </a:r>
                    <a:endParaRPr lang="en-US" sz="2000" b="1" dirty="0">
                      <a:latin typeface="Arial Narrow" pitchFamily="34" charset="0"/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-3.0237425695097712E-3"/>
                  <c:y val="-6.0446012917861593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latin typeface="Arial Narrow" pitchFamily="34" charset="0"/>
                      </a:rPr>
                      <a:t>10 000</a:t>
                    </a:r>
                    <a:endParaRPr lang="en-US" sz="2000" b="1" dirty="0">
                      <a:latin typeface="Arial Narrow" pitchFamily="34" charset="0"/>
                    </a:endParaRPr>
                  </a:p>
                </c:rich>
              </c:tx>
              <c:showVal val="1"/>
            </c:dLbl>
            <c:dLbl>
              <c:idx val="3"/>
              <c:layout>
                <c:manualLayout>
                  <c:x val="4.5356138542647301E-3"/>
                  <c:y val="-6.0446012917861593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latin typeface="Arial Narrow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7500</c:v>
                </c:pt>
                <c:pt idx="1">
                  <c:v>9000</c:v>
                </c:pt>
                <c:pt idx="2">
                  <c:v>10000</c:v>
                </c:pt>
                <c:pt idx="3">
                  <c:v>12000</c:v>
                </c:pt>
              </c:numCache>
            </c:numRef>
          </c:val>
        </c:ser>
        <c:shape val="box"/>
        <c:axId val="154010368"/>
        <c:axId val="154011904"/>
        <c:axId val="0"/>
      </c:bar3DChart>
      <c:catAx>
        <c:axId val="154010368"/>
        <c:scaling>
          <c:orientation val="minMax"/>
        </c:scaling>
        <c:axPos val="b"/>
        <c:tickLblPos val="nextTo"/>
        <c:crossAx val="154011904"/>
        <c:crosses val="autoZero"/>
        <c:auto val="1"/>
        <c:lblAlgn val="ctr"/>
        <c:lblOffset val="100"/>
      </c:catAx>
      <c:valAx>
        <c:axId val="154011904"/>
        <c:scaling>
          <c:orientation val="minMax"/>
          <c:min val="5"/>
        </c:scaling>
        <c:delete val="1"/>
        <c:axPos val="l"/>
        <c:numFmt formatCode="#,##0" sourceLinked="1"/>
        <c:tickLblPos val="nextTo"/>
        <c:crossAx val="15401036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3.0237425695097712E-3"/>
                  <c:y val="-6.044601291786153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latin typeface="Arial Narrow" pitchFamily="34" charset="0"/>
                      </a:rPr>
                      <a:t>5 000</a:t>
                    </a:r>
                    <a:endParaRPr lang="en-US" sz="2000" b="1" dirty="0">
                      <a:latin typeface="Arial Narrow" pitchFamily="34" charset="0"/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-3.0237425695097712E-3"/>
                  <c:y val="-4.4539167413161107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latin typeface="Arial Narrow" pitchFamily="34" charset="0"/>
                      </a:rPr>
                      <a:t>5 500</a:t>
                    </a:r>
                    <a:endParaRPr lang="en-US" sz="2000" b="1" dirty="0">
                      <a:latin typeface="Arial Narrow" pitchFamily="34" charset="0"/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-3.0237425695097712E-3"/>
                  <c:y val="-6.0446012917861593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latin typeface="Arial Narrow" pitchFamily="34" charset="0"/>
                      </a:rPr>
                      <a:t>6 000</a:t>
                    </a:r>
                    <a:endParaRPr lang="en-US" sz="2000" b="1" dirty="0">
                      <a:latin typeface="Arial Narrow" pitchFamily="34" charset="0"/>
                    </a:endParaRPr>
                  </a:p>
                </c:rich>
              </c:tx>
              <c:showVal val="1"/>
            </c:dLbl>
            <c:dLbl>
              <c:idx val="3"/>
              <c:layout>
                <c:manualLayout>
                  <c:x val="4.5356138542647301E-3"/>
                  <c:y val="-6.0446012917861593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latin typeface="Arial Narrow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5000</c:v>
                </c:pt>
                <c:pt idx="1">
                  <c:v>5500</c:v>
                </c:pt>
                <c:pt idx="2">
                  <c:v>6000</c:v>
                </c:pt>
                <c:pt idx="3">
                  <c:v>7000</c:v>
                </c:pt>
              </c:numCache>
            </c:numRef>
          </c:val>
        </c:ser>
        <c:shape val="box"/>
        <c:axId val="154080000"/>
        <c:axId val="154081536"/>
        <c:axId val="0"/>
      </c:bar3DChart>
      <c:catAx>
        <c:axId val="154080000"/>
        <c:scaling>
          <c:orientation val="minMax"/>
        </c:scaling>
        <c:axPos val="b"/>
        <c:tickLblPos val="nextTo"/>
        <c:crossAx val="154081536"/>
        <c:crosses val="autoZero"/>
        <c:auto val="1"/>
        <c:lblAlgn val="ctr"/>
        <c:lblOffset val="100"/>
      </c:catAx>
      <c:valAx>
        <c:axId val="154081536"/>
        <c:scaling>
          <c:orientation val="minMax"/>
          <c:min val="5"/>
        </c:scaling>
        <c:delete val="1"/>
        <c:axPos val="l"/>
        <c:numFmt formatCode="#,##0" sourceLinked="1"/>
        <c:tickLblPos val="nextTo"/>
        <c:crossAx val="15408000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1.6630584132303741E-2"/>
          <c:y val="4.5304368661029881E-2"/>
          <c:w val="0.96673883173539366"/>
          <c:h val="0.7709266645936865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2.2678069271323504E-2"/>
                  <c:y val="-4.6288497013968997E-2"/>
                </c:manualLayout>
              </c:layout>
              <c:tx>
                <c:rich>
                  <a:bodyPr/>
                  <a:lstStyle/>
                  <a:p>
                    <a:r>
                      <a:rPr lang="ru-RU" b="1" smtClean="0">
                        <a:latin typeface="Arial Narrow" pitchFamily="34" charset="0"/>
                      </a:rPr>
                      <a:t>10,0</a:t>
                    </a:r>
                    <a:endParaRPr lang="en-US" b="1">
                      <a:latin typeface="Arial Narrow" pitchFamily="34" charset="0"/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1.9654326701813541E-2"/>
                  <c:y val="-4.4539195196309299E-2"/>
                </c:manualLayout>
              </c:layout>
              <c:tx>
                <c:rich>
                  <a:bodyPr/>
                  <a:lstStyle/>
                  <a:p>
                    <a:r>
                      <a:rPr lang="ru-RU" b="1" smtClean="0">
                        <a:latin typeface="Arial Narrow" pitchFamily="34" charset="0"/>
                      </a:rPr>
                      <a:t>10,0</a:t>
                    </a:r>
                    <a:endParaRPr lang="en-US" b="1">
                      <a:latin typeface="Arial Narrow" pitchFamily="34" charset="0"/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2.2678069271323504E-2"/>
                  <c:y val="-5.7614590862696477E-2"/>
                </c:manualLayout>
              </c:layout>
              <c:tx>
                <c:rich>
                  <a:bodyPr/>
                  <a:lstStyle/>
                  <a:p>
                    <a:r>
                      <a:rPr lang="ru-RU" b="1" smtClean="0">
                        <a:latin typeface="Arial Narrow" pitchFamily="34" charset="0"/>
                      </a:rPr>
                      <a:t>10,5</a:t>
                    </a:r>
                    <a:endParaRPr lang="en-US" b="1">
                      <a:latin typeface="Arial Narrow" pitchFamily="34" charset="0"/>
                    </a:endParaRPr>
                  </a:p>
                </c:rich>
              </c:tx>
              <c:showVal val="1"/>
            </c:dLbl>
            <c:dLbl>
              <c:idx val="3"/>
              <c:layout>
                <c:manualLayout>
                  <c:x val="2.2678069271323358E-2"/>
                  <c:y val="-4.911183817422205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</a:t>
                    </a:r>
                    <a:r>
                      <a:rPr lang="ru-RU" dirty="0" smtClean="0"/>
                      <a:t>,0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400" b="1">
                    <a:latin typeface="Arial Narrow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10.5</c:v>
                </c:pt>
                <c:pt idx="3">
                  <c:v>12</c:v>
                </c:pt>
              </c:numCache>
            </c:numRef>
          </c:val>
        </c:ser>
        <c:shape val="box"/>
        <c:axId val="155177344"/>
        <c:axId val="155178880"/>
        <c:axId val="0"/>
      </c:bar3DChart>
      <c:catAx>
        <c:axId val="155177344"/>
        <c:scaling>
          <c:orientation val="minMax"/>
        </c:scaling>
        <c:axPos val="b"/>
        <c:tickLblPos val="nextTo"/>
        <c:crossAx val="155178880"/>
        <c:crosses val="autoZero"/>
        <c:auto val="1"/>
        <c:lblAlgn val="ctr"/>
        <c:lblOffset val="100"/>
      </c:catAx>
      <c:valAx>
        <c:axId val="155178880"/>
        <c:scaling>
          <c:orientation val="minMax"/>
          <c:min val="5"/>
        </c:scaling>
        <c:delete val="1"/>
        <c:axPos val="l"/>
        <c:numFmt formatCode="General" sourceLinked="1"/>
        <c:tickLblPos val="nextTo"/>
        <c:crossAx val="1551773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0.53846</cdr:x>
      <cdr:y>0.02703</cdr:y>
    </cdr:from>
    <cdr:to>
      <cdr:x>0.95</cdr:x>
      <cdr:y>0.14821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07990" y="78173"/>
          <a:ext cx="1763975" cy="3504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0.81449</cdr:x>
      <cdr:y>0.13333</cdr:y>
    </cdr:from>
    <cdr:to>
      <cdr:x>1</cdr:x>
      <cdr:y>0.39515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286148" y="428628"/>
          <a:ext cx="742132" cy="8416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0.32143</cdr:x>
      <cdr:y>0</cdr:y>
    </cdr:from>
    <cdr:to>
      <cdr:x>0.78572</cdr:x>
      <cdr:y>0.06667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285884" y="0"/>
          <a:ext cx="1857388" cy="21431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0.55358</cdr:x>
      <cdr:y>0.82609</cdr:y>
    </cdr:from>
    <cdr:to>
      <cdr:x>0.94644</cdr:x>
      <cdr:y>0.91498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2214578" y="2035983"/>
          <a:ext cx="1571635" cy="21907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0.06667</cdr:y>
    </cdr:from>
    <cdr:to>
      <cdr:x>0.39286</cdr:x>
      <cdr:y>0.22222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0" y="164316"/>
          <a:ext cx="1571635" cy="38337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0.68116</cdr:y>
    </cdr:from>
    <cdr:to>
      <cdr:x>0.33929</cdr:x>
      <cdr:y>0.83671</cdr:y>
    </cdr:to>
    <cdr:pic>
      <cdr:nvPicPr>
        <cdr:cNvPr id="8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/>
        <a:stretch xmlns:a="http://schemas.openxmlformats.org/drawingml/2006/main">
          <a:fillRect/>
        </a:stretch>
      </cdr:blipFill>
      <cdr:spPr>
        <a:xfrm xmlns:a="http://schemas.openxmlformats.org/drawingml/2006/main">
          <a:off x="-214282" y="1678793"/>
          <a:ext cx="1357328" cy="38337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0.13636</cdr:x>
      <cdr:y>0</cdr:y>
    </cdr:from>
    <cdr:to>
      <cdr:x>0.3303</cdr:x>
      <cdr:y>0.11765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2942" y="0"/>
          <a:ext cx="914400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0.80606</cdr:x>
      <cdr:y>0</cdr:y>
    </cdr:from>
    <cdr:to>
      <cdr:x>1</cdr:x>
      <cdr:y>0.11814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370613" y="0"/>
          <a:ext cx="1773387" cy="3375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/>
            <a:t>52666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0.10796</cdr:x>
      <cdr:y>0</cdr:y>
    </cdr:from>
    <cdr:to>
      <cdr:x>0.17187</cdr:x>
      <cdr:y>0.02783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987187" y="0"/>
          <a:ext cx="584418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200" b="1" dirty="0" smtClean="0"/>
            <a:t>тыс. тонн</a:t>
          </a:r>
          <a:endParaRPr lang="ru-RU" sz="12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Picture 2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xmlns="" val="0"/>
            </a:ext>
          </a:extLst>
        </a:blip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0" y="0"/>
          <a:ext cx="16198598" cy="90730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90612" cy="4957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6921" y="0"/>
            <a:ext cx="2890611" cy="4957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05B54-68DC-4FED-9827-5A181BA2D3F4}" type="datetimeFigureOut">
              <a:rPr lang="ru-RU" smtClean="0"/>
              <a:pPr/>
              <a:t>09.08.2018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851"/>
            <a:ext cx="2890612" cy="4957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6921" y="9430851"/>
            <a:ext cx="2890611" cy="4957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07BBC-8AA1-4F8F-9DAB-BAC416C3A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988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8E9D-273B-46EE-8E75-E360252D4782}" type="datetimeFigureOut">
              <a:rPr lang="ru-RU" smtClean="0"/>
              <a:pPr/>
              <a:t>09.08.2018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8970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8E9D-273B-46EE-8E75-E360252D4782}" type="datetimeFigureOut">
              <a:rPr lang="ru-RU" smtClean="0"/>
              <a:pPr/>
              <a:t>09.08.2018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7126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8E9D-273B-46EE-8E75-E360252D4782}" type="datetimeFigureOut">
              <a:rPr lang="ru-RU" smtClean="0"/>
              <a:pPr/>
              <a:t>09.08.2018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653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8E9D-273B-46EE-8E75-E360252D4782}" type="datetimeFigureOut">
              <a:rPr lang="ru-RU" smtClean="0"/>
              <a:pPr/>
              <a:t>09.08.2018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790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9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1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8E9D-273B-46EE-8E75-E360252D4782}" type="datetimeFigureOut">
              <a:rPr lang="ru-RU" smtClean="0"/>
              <a:pPr/>
              <a:t>09.08.2018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912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1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8E9D-273B-46EE-8E75-E360252D4782}" type="datetimeFigureOut">
              <a:rPr lang="ru-RU" smtClean="0"/>
              <a:pPr/>
              <a:t>09.08.2018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465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8" indent="0">
              <a:buNone/>
              <a:defRPr sz="2000" b="1"/>
            </a:lvl2pPr>
            <a:lvl3pPr marL="912912" indent="0">
              <a:buNone/>
              <a:defRPr sz="1800" b="1"/>
            </a:lvl3pPr>
            <a:lvl4pPr marL="1369369" indent="0">
              <a:buNone/>
              <a:defRPr sz="1600" b="1"/>
            </a:lvl4pPr>
            <a:lvl5pPr marL="1825826" indent="0">
              <a:buNone/>
              <a:defRPr sz="1600" b="1"/>
            </a:lvl5pPr>
            <a:lvl6pPr marL="2282279" indent="0">
              <a:buNone/>
              <a:defRPr sz="1600" b="1"/>
            </a:lvl6pPr>
            <a:lvl7pPr marL="2738738" indent="0">
              <a:buNone/>
              <a:defRPr sz="1600" b="1"/>
            </a:lvl7pPr>
            <a:lvl8pPr marL="3195192" indent="0">
              <a:buNone/>
              <a:defRPr sz="1600" b="1"/>
            </a:lvl8pPr>
            <a:lvl9pPr marL="365164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8" indent="0">
              <a:buNone/>
              <a:defRPr sz="2000" b="1"/>
            </a:lvl2pPr>
            <a:lvl3pPr marL="912912" indent="0">
              <a:buNone/>
              <a:defRPr sz="1800" b="1"/>
            </a:lvl3pPr>
            <a:lvl4pPr marL="1369369" indent="0">
              <a:buNone/>
              <a:defRPr sz="1600" b="1"/>
            </a:lvl4pPr>
            <a:lvl5pPr marL="1825826" indent="0">
              <a:buNone/>
              <a:defRPr sz="1600" b="1"/>
            </a:lvl5pPr>
            <a:lvl6pPr marL="2282279" indent="0">
              <a:buNone/>
              <a:defRPr sz="1600" b="1"/>
            </a:lvl6pPr>
            <a:lvl7pPr marL="2738738" indent="0">
              <a:buNone/>
              <a:defRPr sz="1600" b="1"/>
            </a:lvl7pPr>
            <a:lvl8pPr marL="3195192" indent="0">
              <a:buNone/>
              <a:defRPr sz="1600" b="1"/>
            </a:lvl8pPr>
            <a:lvl9pPr marL="365164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6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8E9D-273B-46EE-8E75-E360252D4782}" type="datetimeFigureOut">
              <a:rPr lang="ru-RU" smtClean="0"/>
              <a:pPr/>
              <a:t>09.08.2018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390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8E9D-273B-46EE-8E75-E360252D4782}" type="datetimeFigureOut">
              <a:rPr lang="ru-RU" smtClean="0"/>
              <a:pPr/>
              <a:t>09.08.2018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906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8E9D-273B-46EE-8E75-E360252D4782}" type="datetimeFigureOut">
              <a:rPr lang="ru-RU" smtClean="0"/>
              <a:pPr/>
              <a:t>09.08.2018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2385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0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0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458" indent="0">
              <a:buNone/>
              <a:defRPr sz="1200"/>
            </a:lvl2pPr>
            <a:lvl3pPr marL="912912" indent="0">
              <a:buNone/>
              <a:defRPr sz="1000"/>
            </a:lvl3pPr>
            <a:lvl4pPr marL="1369369" indent="0">
              <a:buNone/>
              <a:defRPr sz="900"/>
            </a:lvl4pPr>
            <a:lvl5pPr marL="1825826" indent="0">
              <a:buNone/>
              <a:defRPr sz="900"/>
            </a:lvl5pPr>
            <a:lvl6pPr marL="2282279" indent="0">
              <a:buNone/>
              <a:defRPr sz="900"/>
            </a:lvl6pPr>
            <a:lvl7pPr marL="2738738" indent="0">
              <a:buNone/>
              <a:defRPr sz="900"/>
            </a:lvl7pPr>
            <a:lvl8pPr marL="3195192" indent="0">
              <a:buNone/>
              <a:defRPr sz="900"/>
            </a:lvl8pPr>
            <a:lvl9pPr marL="365164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8E9D-273B-46EE-8E75-E360252D4782}" type="datetimeFigureOut">
              <a:rPr lang="ru-RU" smtClean="0"/>
              <a:pPr/>
              <a:t>09.08.2018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0833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458" indent="0">
              <a:buNone/>
              <a:defRPr sz="2800"/>
            </a:lvl2pPr>
            <a:lvl3pPr marL="912912" indent="0">
              <a:buNone/>
              <a:defRPr sz="2400"/>
            </a:lvl3pPr>
            <a:lvl4pPr marL="1369369" indent="0">
              <a:buNone/>
              <a:defRPr sz="2000"/>
            </a:lvl4pPr>
            <a:lvl5pPr marL="1825826" indent="0">
              <a:buNone/>
              <a:defRPr sz="2000"/>
            </a:lvl5pPr>
            <a:lvl6pPr marL="2282279" indent="0">
              <a:buNone/>
              <a:defRPr sz="2000"/>
            </a:lvl6pPr>
            <a:lvl7pPr marL="2738738" indent="0">
              <a:buNone/>
              <a:defRPr sz="2000"/>
            </a:lvl7pPr>
            <a:lvl8pPr marL="3195192" indent="0">
              <a:buNone/>
              <a:defRPr sz="2000"/>
            </a:lvl8pPr>
            <a:lvl9pPr marL="365164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458" indent="0">
              <a:buNone/>
              <a:defRPr sz="1200"/>
            </a:lvl2pPr>
            <a:lvl3pPr marL="912912" indent="0">
              <a:buNone/>
              <a:defRPr sz="1000"/>
            </a:lvl3pPr>
            <a:lvl4pPr marL="1369369" indent="0">
              <a:buNone/>
              <a:defRPr sz="900"/>
            </a:lvl4pPr>
            <a:lvl5pPr marL="1825826" indent="0">
              <a:buNone/>
              <a:defRPr sz="900"/>
            </a:lvl5pPr>
            <a:lvl6pPr marL="2282279" indent="0">
              <a:buNone/>
              <a:defRPr sz="900"/>
            </a:lvl6pPr>
            <a:lvl7pPr marL="2738738" indent="0">
              <a:buNone/>
              <a:defRPr sz="900"/>
            </a:lvl7pPr>
            <a:lvl8pPr marL="3195192" indent="0">
              <a:buNone/>
              <a:defRPr sz="900"/>
            </a:lvl8pPr>
            <a:lvl9pPr marL="365164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8E9D-273B-46EE-8E75-E360252D4782}" type="datetimeFigureOut">
              <a:rPr lang="ru-RU" smtClean="0"/>
              <a:pPr/>
              <a:t>09.08.2018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4743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292" tIns="45647" rIns="91292" bIns="4564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292" tIns="45647" rIns="91292" bIns="4564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292" tIns="45647" rIns="91292" bIns="4564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68E9D-273B-46EE-8E75-E360252D4782}" type="datetimeFigureOut">
              <a:rPr lang="ru-RU" smtClean="0"/>
              <a:pPr/>
              <a:t>09.08.2018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4767267"/>
            <a:ext cx="2895600" cy="273844"/>
          </a:xfrm>
          <a:prstGeom prst="rect">
            <a:avLst/>
          </a:prstGeom>
        </p:spPr>
        <p:txBody>
          <a:bodyPr vert="horz" lIns="91292" tIns="45647" rIns="91292" bIns="4564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292" tIns="45647" rIns="91292" bIns="4564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434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291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2" indent="-342342" algn="l" defTabSz="91291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43" indent="-285287" algn="l" defTabSz="912912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41" indent="-228228" algn="l" defTabSz="91291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95" indent="-228228" algn="l" defTabSz="912912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54" indent="-228228" algn="l" defTabSz="912912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08" indent="-228228" algn="l" defTabSz="91291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64" indent="-228228" algn="l" defTabSz="91291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22" indent="-228228" algn="l" defTabSz="91291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77" indent="-228228" algn="l" defTabSz="91291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58" algn="l" defTabSz="912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12" algn="l" defTabSz="912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69" algn="l" defTabSz="912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26" algn="l" defTabSz="912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79" algn="l" defTabSz="912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38" algn="l" defTabSz="912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92" algn="l" defTabSz="912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49" algn="l" defTabSz="9129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1.png"/><Relationship Id="rId7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4.xml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chart" Target="../charts/chart6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1.png"/><Relationship Id="rId7" Type="http://schemas.openxmlformats.org/officeDocument/2006/relationships/image" Target="../media/image3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3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7.xml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8.xml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1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microsoft.com/office/2007/relationships/hdphoto" Target="../media/hdphoto1.wdp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7.jpeg"/><Relationship Id="rId7" Type="http://schemas.openxmlformats.org/officeDocument/2006/relationships/image" Target="../media/image1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9.xml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10.xml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11.xml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12.xml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13.xml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14.xml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15.xml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16.xml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17.xml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1.png"/><Relationship Id="rId7" Type="http://schemas.openxmlformats.org/officeDocument/2006/relationships/image" Target="../media/image5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5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chart" Target="../charts/chart18.xml"/><Relationship Id="rId7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2.jpeg"/><Relationship Id="rId10" Type="http://schemas.microsoft.com/office/2007/relationships/hdphoto" Target="../media/hdphoto1.wdp"/><Relationship Id="rId4" Type="http://schemas.openxmlformats.org/officeDocument/2006/relationships/image" Target="../media/image61.jpeg"/><Relationship Id="rId9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19.xml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2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2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20.xml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21.xml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1.png"/><Relationship Id="rId7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22.xml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23.xml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6.jpeg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7.jpeg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8.jpeg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9.jpeg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0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7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2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3.xml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Shamgunov\2,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59" y="0"/>
            <a:ext cx="9148760" cy="5143500"/>
          </a:xfrm>
          <a:prstGeom prst="rect">
            <a:avLst/>
          </a:prstGeom>
          <a:noFill/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500299" y="4693592"/>
            <a:ext cx="6400800" cy="396348"/>
          </a:xfrm>
          <a:prstGeom prst="rect">
            <a:avLst/>
          </a:prstGeom>
        </p:spPr>
        <p:txBody>
          <a:bodyPr vert="horz" lIns="91292" tIns="45647" rIns="91292" bIns="45647" rtlCol="0">
            <a:normAutofit fontScale="77500" lnSpcReduction="20000"/>
          </a:bodyPr>
          <a:lstStyle/>
          <a:p>
            <a:pPr marL="342342" indent="-342342">
              <a:spcBef>
                <a:spcPct val="20000"/>
              </a:spcBef>
              <a:defRPr/>
            </a:pPr>
            <a:r>
              <a:rPr lang="ru-RU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ПРОКОПЬЕВСКИЙ ГОРОДСКОЙ ОКРУГ- 2018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5720" y="857238"/>
            <a:ext cx="7215238" cy="2428892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КЛЮЧЕВЫЕ ПОЛОЖЕНИЯ СТРАТЕГИИ СОЦИАЛЬНО-ЭКОНОМИЧЕСКОГО РАЗВИТИЯ ПРОКОПЬЕВСКОГО ГОРОДСКОГО ОКРУГА</a:t>
            </a:r>
            <a:br>
              <a:rPr lang="ru-RU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 ПЕРИОД ДО 2035 ГОДА</a:t>
            </a:r>
            <a:endParaRPr lang="ru-RU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5786" y="71421"/>
            <a:ext cx="548567" cy="720000"/>
          </a:xfrm>
          <a:prstGeom prst="rect">
            <a:avLst/>
          </a:prstGeom>
          <a:noFill/>
        </p:spPr>
      </p:pic>
      <p:pic>
        <p:nvPicPr>
          <p:cNvPr id="13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785818" cy="78581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6072198" y="142859"/>
            <a:ext cx="2928958" cy="169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342" indent="-342342">
              <a:spcBef>
                <a:spcPct val="20000"/>
              </a:spcBef>
              <a:defRPr/>
            </a:pPr>
            <a:r>
              <a:rPr lang="ru-RU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Утверждаю: </a:t>
            </a:r>
          </a:p>
          <a:p>
            <a:pPr marL="342342" indent="-342342">
              <a:spcBef>
                <a:spcPct val="20000"/>
              </a:spcBef>
              <a:defRPr/>
            </a:pPr>
            <a:r>
              <a:rPr lang="ru-RU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Глава города Прокопьевска</a:t>
            </a:r>
          </a:p>
          <a:p>
            <a:pPr marL="342342" indent="-342342">
              <a:spcBef>
                <a:spcPct val="20000"/>
              </a:spcBef>
              <a:defRPr/>
            </a:pPr>
            <a:r>
              <a:rPr lang="ru-RU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А.Б. Мамаев ____________</a:t>
            </a:r>
          </a:p>
          <a:p>
            <a:pPr marL="342342" indent="-342342" algn="r">
              <a:spcBef>
                <a:spcPct val="20000"/>
              </a:spcBef>
              <a:defRPr/>
            </a:pPr>
            <a:r>
              <a:rPr lang="ru-RU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09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.08.2018г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342" indent="-342342">
              <a:spcBef>
                <a:spcPct val="20000"/>
              </a:spcBef>
              <a:defRPr/>
            </a:pPr>
            <a:endParaRPr lang="ru-RU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344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0"/>
            <a:ext cx="9294319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71472" y="1017974"/>
            <a:ext cx="3571900" cy="428628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Arial Narrow" pitchFamily="34" charset="0"/>
                <a:cs typeface="Arial" panose="020B0604020202020204" pitchFamily="34" charset="0"/>
              </a:rPr>
              <a:t>2018</a:t>
            </a:r>
            <a:r>
              <a:rPr lang="en-US" sz="2000" b="1" dirty="0">
                <a:latin typeface="Arial Narrow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 Narrow" pitchFamily="34" charset="0"/>
                <a:cs typeface="Arial" panose="020B0604020202020204" pitchFamily="34" charset="0"/>
              </a:rPr>
              <a:t>-</a:t>
            </a:r>
            <a:r>
              <a:rPr lang="en-US" sz="2000" b="1" dirty="0">
                <a:latin typeface="Arial Narrow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 Narrow" pitchFamily="34" charset="0"/>
                <a:cs typeface="Arial" panose="020B0604020202020204" pitchFamily="34" charset="0"/>
              </a:rPr>
              <a:t>2019</a:t>
            </a:r>
            <a:r>
              <a:rPr lang="en-US" sz="2000" b="1" dirty="0">
                <a:latin typeface="Arial Narrow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 Narrow" pitchFamily="34" charset="0"/>
                <a:cs typeface="Arial" panose="020B0604020202020204" pitchFamily="34" charset="0"/>
              </a:rPr>
              <a:t>гг.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191342" y="642924"/>
            <a:ext cx="6909050" cy="500066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Малый бизнес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9" name="Прямоугольник 18"/>
          <p:cNvSpPr/>
          <p:nvPr/>
        </p:nvSpPr>
        <p:spPr>
          <a:xfrm>
            <a:off x="5500694" y="1017978"/>
            <a:ext cx="3214710" cy="400035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algn="ctr"/>
            <a:r>
              <a:rPr lang="ru-RU" sz="2000" b="1" dirty="0">
                <a:latin typeface="Arial Narrow" pitchFamily="34" charset="0"/>
                <a:cs typeface="Arial" panose="020B0604020202020204" pitchFamily="34" charset="0"/>
              </a:rPr>
              <a:t>2020</a:t>
            </a:r>
            <a:r>
              <a:rPr lang="en-US" sz="2000" b="1" dirty="0">
                <a:latin typeface="Arial Narrow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 Narrow" pitchFamily="34" charset="0"/>
                <a:cs typeface="Arial" panose="020B0604020202020204" pitchFamily="34" charset="0"/>
              </a:rPr>
              <a:t>-</a:t>
            </a:r>
            <a:r>
              <a:rPr lang="en-US" sz="2000" b="1" dirty="0">
                <a:latin typeface="Arial Narrow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 Narrow" pitchFamily="34" charset="0"/>
                <a:cs typeface="Arial" panose="020B0604020202020204" pitchFamily="34" charset="0"/>
              </a:rPr>
              <a:t>2024</a:t>
            </a:r>
            <a:r>
              <a:rPr lang="en-US" sz="2000" b="1" dirty="0">
                <a:latin typeface="Arial Narrow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 Narrow" pitchFamily="34" charset="0"/>
                <a:cs typeface="Arial" panose="020B0604020202020204" pitchFamily="34" charset="0"/>
              </a:rPr>
              <a:t>гг.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14282" y="1357308"/>
            <a:ext cx="4143404" cy="738589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algn="ctr"/>
            <a:r>
              <a:rPr lang="ru-RU" sz="1400" b="1" dirty="0">
                <a:latin typeface="Arial Narrow" pitchFamily="34" charset="0"/>
                <a:cs typeface="Aharoni" panose="02010803020104030203" pitchFamily="2" charset="-79"/>
              </a:rPr>
              <a:t>Реализация 6 проектов</a:t>
            </a:r>
          </a:p>
          <a:p>
            <a:pPr algn="ctr"/>
            <a:r>
              <a:rPr lang="ru-RU" sz="1400" b="1" dirty="0">
                <a:latin typeface="Arial Narrow" pitchFamily="34" charset="0"/>
                <a:cs typeface="Aharoni" panose="02010803020104030203" pitchFamily="2" charset="-79"/>
              </a:rPr>
              <a:t>Объем инвестиций 60 млн рублей</a:t>
            </a:r>
          </a:p>
          <a:p>
            <a:pPr algn="ctr"/>
            <a:r>
              <a:rPr lang="ru-RU" sz="1400" b="1" dirty="0">
                <a:latin typeface="Arial Narrow" pitchFamily="34" charset="0"/>
                <a:cs typeface="Aharoni" panose="02010803020104030203" pitchFamily="2" charset="-79"/>
              </a:rPr>
              <a:t>Создание 80 рабочих мест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0" y="2071684"/>
            <a:ext cx="9144000" cy="384646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algn="ctr"/>
            <a:r>
              <a:rPr lang="ru-RU" sz="1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anose="02010803020104030203" pitchFamily="2" charset="-79"/>
              </a:rPr>
              <a:t>Реализация 9 проектов    Объем инвестиций 105 млн. рублей   140 новых рабочих мест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143504" y="1357309"/>
            <a:ext cx="3714776" cy="738589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algn="ctr"/>
            <a:r>
              <a:rPr lang="ru-RU" sz="1400" b="1" dirty="0">
                <a:latin typeface="Arial Narrow" pitchFamily="34" charset="0"/>
                <a:cs typeface="Aharoni" panose="02010803020104030203" pitchFamily="2" charset="-79"/>
              </a:rPr>
              <a:t>Реализация 3 проектов</a:t>
            </a:r>
          </a:p>
          <a:p>
            <a:pPr algn="ctr"/>
            <a:r>
              <a:rPr lang="ru-RU" sz="1400" b="1" dirty="0">
                <a:latin typeface="Arial Narrow" pitchFamily="34" charset="0"/>
                <a:cs typeface="Aharoni" panose="02010803020104030203" pitchFamily="2" charset="-79"/>
              </a:rPr>
              <a:t>Объем инвестиций 45 млн рублей</a:t>
            </a:r>
          </a:p>
          <a:p>
            <a:pPr algn="ctr"/>
            <a:r>
              <a:rPr lang="ru-RU" sz="1400" b="1" dirty="0">
                <a:latin typeface="Arial Narrow" pitchFamily="34" charset="0"/>
                <a:cs typeface="Aharoni" panose="02010803020104030203" pitchFamily="2" charset="-79"/>
              </a:rPr>
              <a:t>Создание 60 рабочих мест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57159" y="2428874"/>
            <a:ext cx="8786842" cy="738654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pPr algn="ctr"/>
            <a:r>
              <a:rPr lang="ru-RU" sz="1400" b="1" dirty="0">
                <a:latin typeface="Arial Narrow" pitchFamily="34" charset="0"/>
                <a:cs typeface="Aharoni" panose="02010803020104030203" pitchFamily="2" charset="-79"/>
              </a:rPr>
              <a:t>Переход от торговых операций к производственным процессам</a:t>
            </a:r>
          </a:p>
          <a:p>
            <a:pPr algn="ctr"/>
            <a:r>
              <a:rPr lang="ru-RU" sz="1400" b="1" dirty="0">
                <a:latin typeface="Arial Narrow" pitchFamily="34" charset="0"/>
                <a:cs typeface="Aharoni" panose="02010803020104030203" pitchFamily="2" charset="-79"/>
              </a:rPr>
              <a:t>Рост доли оборота организаций с 30% до 40%</a:t>
            </a:r>
          </a:p>
          <a:p>
            <a:pPr algn="ctr"/>
            <a:r>
              <a:rPr lang="ru-RU" sz="1400" b="1" dirty="0">
                <a:latin typeface="Arial Narrow" pitchFamily="34" charset="0"/>
                <a:cs typeface="Aharoni" panose="02010803020104030203" pitchFamily="2" charset="-79"/>
              </a:rPr>
              <a:t>Поступления в местный бюджет  - 110 млн рублей</a:t>
            </a:r>
          </a:p>
        </p:txBody>
      </p:sp>
      <p:pic>
        <p:nvPicPr>
          <p:cNvPr id="41986" name="Picture 2" descr="http://hardcorecase.ru/wp-content/uploads/2015/07/proizvodstvo-pelmene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8" y="3214692"/>
            <a:ext cx="3143271" cy="1232306"/>
          </a:xfrm>
          <a:prstGeom prst="rect">
            <a:avLst/>
          </a:prstGeom>
          <a:noFill/>
        </p:spPr>
      </p:pic>
      <p:pic>
        <p:nvPicPr>
          <p:cNvPr id="41990" name="Picture 6" descr="https://pbs.twimg.com/media/C07njw_XgAA5Xp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214692"/>
            <a:ext cx="2928958" cy="1232306"/>
          </a:xfrm>
          <a:prstGeom prst="rect">
            <a:avLst/>
          </a:prstGeom>
          <a:noFill/>
        </p:spPr>
      </p:pic>
      <p:pic>
        <p:nvPicPr>
          <p:cNvPr id="41992" name="Picture 8" descr="http://sstechno.ru/upload/medialibrary/521/521a34da46d938a59362dbeb20a7f64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32" y="3214692"/>
            <a:ext cx="2773351" cy="1232306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214284" y="4500577"/>
            <a:ext cx="3357586" cy="307766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sz="1400" b="1" dirty="0">
                <a:latin typeface="Arial Narrow" pitchFamily="34" charset="0"/>
              </a:rPr>
              <a:t>* Приложение слайды 58, 59</a:t>
            </a:r>
            <a:endParaRPr lang="ru-RU" sz="1400" dirty="0"/>
          </a:p>
        </p:txBody>
      </p:sp>
      <p:pic>
        <p:nvPicPr>
          <p:cNvPr id="27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28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791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2870920992"/>
              </p:ext>
            </p:extLst>
          </p:nvPr>
        </p:nvGraphicFramePr>
        <p:xfrm>
          <a:off x="348279" y="1923678"/>
          <a:ext cx="8400186" cy="2993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28597" y="1214428"/>
            <a:ext cx="8358246" cy="753978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ЧИСЛЕННОСТЬ ЗАНЯТЫХ В СФЕРЕ МАЛОГО И</a:t>
            </a: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СРЕДНЕГО ПРЕДПРИНИМАТЕЛЬСТВА (включая ИП),</a:t>
            </a:r>
          </a:p>
          <a:p>
            <a:pPr algn="ctr"/>
            <a:endParaRPr lang="ru-RU" sz="1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% от численности населения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191342" y="642924"/>
            <a:ext cx="6909050" cy="571504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Малый бизнес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8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4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20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0736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278" y="1000117"/>
            <a:ext cx="8459804" cy="339331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Arial Black" pitchFamily="34" charset="0"/>
              </a:rPr>
              <a:t>ОБРАЗОВАНИЕ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191342" y="642924"/>
            <a:ext cx="6909050" cy="315948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339449"/>
            <a:ext cx="9144000" cy="326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18"/>
            <a:ext cx="612000" cy="612000"/>
          </a:xfrm>
          <a:prstGeom prst="rect">
            <a:avLst/>
          </a:prstGeom>
          <a:noFill/>
        </p:spPr>
      </p:pic>
      <p:pic>
        <p:nvPicPr>
          <p:cNvPr id="18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0349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83933" y="964395"/>
            <a:ext cx="8459804" cy="589364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191342" y="519527"/>
            <a:ext cx="6909050" cy="439349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</a:p>
        </p:txBody>
      </p:sp>
      <p:grpSp>
        <p:nvGrpSpPr>
          <p:cNvPr id="2" name="Группа 14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7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2428860" y="964403"/>
            <a:ext cx="4429155" cy="400035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algn="ctr"/>
            <a:r>
              <a:rPr lang="ru-RU" sz="2000" b="1" dirty="0">
                <a:latin typeface="Arial Black" pitchFamily="34" charset="0"/>
              </a:rPr>
              <a:t>ОБРАЗОВАНИЕ</a:t>
            </a:r>
            <a:endParaRPr lang="ru-RU" sz="2000" b="1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5" y="1339450"/>
            <a:ext cx="8858312" cy="332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18"/>
            <a:ext cx="612000" cy="612000"/>
          </a:xfrm>
          <a:prstGeom prst="rect">
            <a:avLst/>
          </a:prstGeom>
          <a:noFill/>
        </p:spPr>
      </p:pic>
      <p:pic>
        <p:nvPicPr>
          <p:cNvPr id="20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627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83933" y="964400"/>
            <a:ext cx="8459804" cy="535785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191342" y="519527"/>
            <a:ext cx="6909050" cy="439349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</a:p>
        </p:txBody>
      </p:sp>
      <p:grpSp>
        <p:nvGrpSpPr>
          <p:cNvPr id="2" name="Группа 14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7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2571736" y="964403"/>
            <a:ext cx="4214842" cy="400035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algn="ctr"/>
            <a:r>
              <a:rPr lang="ru-RU" sz="2000" b="1" dirty="0">
                <a:latin typeface="Arial Black" pitchFamily="34" charset="0"/>
                <a:cs typeface="Arial" pitchFamily="34" charset="0"/>
              </a:rPr>
              <a:t>ОБРАЗОВАНИЕ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4282" y="1393024"/>
            <a:ext cx="4071966" cy="646256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algn="ctr"/>
            <a:r>
              <a:rPr lang="ru-RU" altLang="ru-RU" b="1" dirty="0" smtClean="0">
                <a:latin typeface="Arial Narrow" pitchFamily="34" charset="0"/>
                <a:cs typeface="Times New Roman" pitchFamily="18" charset="0"/>
              </a:rPr>
              <a:t>Численность воспитанников дошкольных учреждений, человек</a:t>
            </a:r>
            <a:endParaRPr lang="ru-RU" altLang="ru-RU" b="1" dirty="0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286380" y="1393024"/>
            <a:ext cx="3643338" cy="646256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algn="ctr"/>
            <a:r>
              <a:rPr lang="ru-RU" altLang="ru-RU" b="1" dirty="0" smtClean="0">
                <a:latin typeface="Arial Narrow" pitchFamily="34" charset="0"/>
                <a:cs typeface="Times New Roman" pitchFamily="18" charset="0"/>
              </a:rPr>
              <a:t>Численность учащихся школ, человек</a:t>
            </a:r>
            <a:endParaRPr lang="ru-RU" altLang="ru-RU" b="1" dirty="0">
              <a:latin typeface="Arial Narrow" pitchFamily="34" charset="0"/>
              <a:cs typeface="Times New Roman" pitchFamily="18" charset="0"/>
            </a:endParaRPr>
          </a:p>
        </p:txBody>
      </p:sp>
      <p:graphicFrame>
        <p:nvGraphicFramePr>
          <p:cNvPr id="21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45451966"/>
              </p:ext>
            </p:extLst>
          </p:nvPr>
        </p:nvGraphicFramePr>
        <p:xfrm>
          <a:off x="0" y="1875230"/>
          <a:ext cx="4572000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7242795"/>
              </p:ext>
            </p:extLst>
          </p:nvPr>
        </p:nvGraphicFramePr>
        <p:xfrm>
          <a:off x="4643438" y="2143123"/>
          <a:ext cx="4500562" cy="2518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5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26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627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357422" y="928676"/>
            <a:ext cx="3929090" cy="357190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Arial Black" pitchFamily="34" charset="0"/>
                <a:cs typeface="Arial" panose="020B0604020202020204" pitchFamily="34" charset="0"/>
              </a:rPr>
              <a:t>  СПОРТ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191342" y="519527"/>
            <a:ext cx="6909050" cy="439349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</a:p>
        </p:txBody>
      </p:sp>
      <p:grpSp>
        <p:nvGrpSpPr>
          <p:cNvPr id="2" name="Группа 14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7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500034" y="1268006"/>
            <a:ext cx="2636902" cy="33754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pPr>
              <a:spcBef>
                <a:spcPts val="582"/>
              </a:spcBef>
              <a:spcAft>
                <a:spcPts val="582"/>
              </a:spcAft>
              <a:buFont typeface="Arial" pitchFamily="34" charset="0"/>
              <a:buChar char="•"/>
            </a:pPr>
            <a:endParaRPr lang="ru-RU" sz="1100" b="1" dirty="0">
              <a:solidFill>
                <a:schemeClr val="tx2"/>
              </a:solidFill>
              <a:cs typeface="Arial" pitchFamily="34" charset="0"/>
            </a:endParaRPr>
          </a:p>
          <a:p>
            <a:pPr>
              <a:spcBef>
                <a:spcPts val="582"/>
              </a:spcBef>
              <a:spcAft>
                <a:spcPts val="582"/>
              </a:spcAft>
              <a:buFont typeface="Arial" pitchFamily="34" charset="0"/>
              <a:buChar char="•"/>
            </a:pPr>
            <a:endParaRPr lang="ru-RU" sz="1100" b="1" dirty="0">
              <a:solidFill>
                <a:schemeClr val="tx2"/>
              </a:solidFill>
              <a:cs typeface="Arial" pitchFamily="34" charset="0"/>
            </a:endParaRPr>
          </a:p>
          <a:p>
            <a:pPr>
              <a:spcBef>
                <a:spcPts val="582"/>
              </a:spcBef>
              <a:spcAft>
                <a:spcPts val="582"/>
              </a:spcAft>
            </a:pPr>
            <a:endParaRPr lang="ru-RU" sz="1100" b="1" dirty="0">
              <a:solidFill>
                <a:schemeClr val="tx2"/>
              </a:solidFill>
              <a:cs typeface="Arial" pitchFamily="34" charset="0"/>
            </a:endParaRPr>
          </a:p>
          <a:p>
            <a:pPr>
              <a:spcBef>
                <a:spcPts val="582"/>
              </a:spcBef>
              <a:spcAft>
                <a:spcPts val="582"/>
              </a:spcAft>
            </a:pPr>
            <a:endParaRPr lang="ru-RU" sz="1100" b="1" dirty="0">
              <a:solidFill>
                <a:schemeClr val="tx1"/>
              </a:solidFill>
              <a:cs typeface="Arial" pitchFamily="34" charset="0"/>
            </a:endParaRPr>
          </a:p>
          <a:p>
            <a:pPr>
              <a:spcBef>
                <a:spcPts val="582"/>
              </a:spcBef>
              <a:spcAft>
                <a:spcPts val="582"/>
              </a:spcAft>
              <a:buFont typeface="Arial" pitchFamily="34" charset="0"/>
              <a:buChar char="•"/>
            </a:pPr>
            <a:r>
              <a:rPr lang="ru-RU" sz="1100" b="1" dirty="0">
                <a:solidFill>
                  <a:schemeClr val="tx1"/>
                </a:solidFill>
                <a:cs typeface="Arial" pitchFamily="34" charset="0"/>
              </a:rPr>
              <a:t> 5 школ</a:t>
            </a:r>
          </a:p>
          <a:p>
            <a:pPr>
              <a:spcBef>
                <a:spcPts val="582"/>
              </a:spcBef>
              <a:spcAft>
                <a:spcPts val="582"/>
              </a:spcAft>
              <a:buFont typeface="Arial" pitchFamily="34" charset="0"/>
              <a:buChar char="•"/>
            </a:pPr>
            <a:r>
              <a:rPr lang="ru-RU" sz="1100" b="1" dirty="0">
                <a:solidFill>
                  <a:schemeClr val="tx1"/>
                </a:solidFill>
                <a:cs typeface="Arial" pitchFamily="34" charset="0"/>
              </a:rPr>
              <a:t> 23 вида спорта</a:t>
            </a:r>
          </a:p>
          <a:p>
            <a:pPr>
              <a:spcBef>
                <a:spcPts val="582"/>
              </a:spcBef>
              <a:spcAft>
                <a:spcPts val="582"/>
              </a:spcAft>
              <a:buFont typeface="Arial" pitchFamily="34" charset="0"/>
              <a:buChar char="•"/>
            </a:pPr>
            <a:r>
              <a:rPr lang="ru-RU" sz="1100" b="1" dirty="0">
                <a:solidFill>
                  <a:schemeClr val="tx1"/>
                </a:solidFill>
                <a:cs typeface="Arial" pitchFamily="34" charset="0"/>
              </a:rPr>
              <a:t> ЗОЦ «Ёлочка»  300 мест</a:t>
            </a:r>
          </a:p>
          <a:p>
            <a:pPr>
              <a:spcBef>
                <a:spcPts val="582"/>
              </a:spcBef>
              <a:spcAft>
                <a:spcPts val="582"/>
              </a:spcAft>
              <a:buFont typeface="Arial" pitchFamily="34" charset="0"/>
              <a:buChar char="•"/>
            </a:pPr>
            <a:r>
              <a:rPr lang="ru-RU" sz="1100" b="1" dirty="0">
                <a:solidFill>
                  <a:schemeClr val="tx1"/>
                </a:solidFill>
                <a:cs typeface="Arial" pitchFamily="34" charset="0"/>
              </a:rPr>
              <a:t> Центр тестирования ГТО </a:t>
            </a:r>
          </a:p>
          <a:p>
            <a:pPr>
              <a:spcBef>
                <a:spcPts val="582"/>
              </a:spcBef>
              <a:spcAft>
                <a:spcPts val="582"/>
              </a:spcAft>
            </a:pPr>
            <a:r>
              <a:rPr lang="en-US" sz="1100" b="1" dirty="0">
                <a:solidFill>
                  <a:schemeClr val="tx1"/>
                </a:solidFill>
                <a:cs typeface="Arial" pitchFamily="34" charset="0"/>
                <a:sym typeface="Arial" charset="0"/>
              </a:rPr>
              <a:t>  </a:t>
            </a:r>
            <a:r>
              <a:rPr lang="ru-RU" sz="1100" b="1" dirty="0">
                <a:solidFill>
                  <a:schemeClr val="tx1"/>
                </a:solidFill>
                <a:cs typeface="Arial" pitchFamily="34" charset="0"/>
                <a:sym typeface="Arial" charset="0"/>
              </a:rPr>
              <a:t>1 474 обладателя знаков </a:t>
            </a:r>
            <a:r>
              <a:rPr lang="en-US" sz="1100" b="1" dirty="0">
                <a:solidFill>
                  <a:schemeClr val="tx1"/>
                </a:solidFill>
                <a:cs typeface="Arial" pitchFamily="34" charset="0"/>
                <a:sym typeface="Arial" charset="0"/>
              </a:rPr>
              <a:t> </a:t>
            </a:r>
            <a:r>
              <a:rPr lang="ru-RU" sz="1100" b="1" dirty="0">
                <a:solidFill>
                  <a:schemeClr val="tx1"/>
                </a:solidFill>
                <a:cs typeface="Arial" pitchFamily="34" charset="0"/>
                <a:sym typeface="Arial" charset="0"/>
              </a:rPr>
              <a:t>отличия</a:t>
            </a:r>
          </a:p>
          <a:p>
            <a:pPr algn="ctr">
              <a:spcBef>
                <a:spcPts val="582"/>
              </a:spcBef>
              <a:spcAft>
                <a:spcPts val="582"/>
              </a:spcAft>
            </a:pPr>
            <a:endParaRPr lang="ru-RU" sz="800" b="1" dirty="0">
              <a:solidFill>
                <a:schemeClr val="tx1"/>
              </a:solidFill>
              <a:cs typeface="Arial" pitchFamily="34" charset="0"/>
              <a:sym typeface="Arial" charset="0"/>
            </a:endParaRPr>
          </a:p>
          <a:p>
            <a:pPr algn="ctr">
              <a:spcBef>
                <a:spcPts val="582"/>
              </a:spcBef>
              <a:spcAft>
                <a:spcPts val="582"/>
              </a:spcAft>
            </a:pPr>
            <a:r>
              <a:rPr lang="ru-RU" sz="1400" b="1" dirty="0">
                <a:solidFill>
                  <a:schemeClr val="tx1"/>
                </a:solidFill>
                <a:cs typeface="Arial" pitchFamily="34" charset="0"/>
                <a:sym typeface="Arial" charset="0"/>
              </a:rPr>
              <a:t>7 000     ЗАНИМАЮЩИХСЯ</a:t>
            </a:r>
            <a:endParaRPr lang="ru-RU" sz="1400" b="1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15" name="Picture 12" descr="C:\Documents and Settings\Спортотдел\Рабочий стол\sport-field-and-track-game-athletic-winner-icon-pictogram-400-50146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469" t="67578" r="36328" b="6881"/>
          <a:stretch>
            <a:fillRect/>
          </a:stretch>
        </p:blipFill>
        <p:spPr bwMode="auto">
          <a:xfrm>
            <a:off x="1214425" y="1285867"/>
            <a:ext cx="1357323" cy="642942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3500430" y="1268006"/>
            <a:ext cx="2638800" cy="33754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pPr marL="166104" indent="-166104">
              <a:spcBef>
                <a:spcPts val="582"/>
              </a:spcBef>
              <a:spcAft>
                <a:spcPts val="582"/>
              </a:spcAft>
              <a:defRPr/>
            </a:pPr>
            <a:endParaRPr lang="ru-RU" sz="1400" b="1" dirty="0">
              <a:solidFill>
                <a:srgbClr val="C00000"/>
              </a:solidFill>
              <a:cs typeface="Arial" pitchFamily="34" charset="0"/>
              <a:sym typeface="Arial" charset="0"/>
            </a:endParaRPr>
          </a:p>
          <a:p>
            <a:pPr marL="166104" indent="-166104">
              <a:spcBef>
                <a:spcPts val="582"/>
              </a:spcBef>
              <a:spcAft>
                <a:spcPts val="582"/>
              </a:spcAft>
              <a:defRPr/>
            </a:pPr>
            <a:endParaRPr lang="ru-RU" sz="1400" b="1" dirty="0">
              <a:solidFill>
                <a:srgbClr val="C00000"/>
              </a:solidFill>
              <a:cs typeface="Arial" pitchFamily="34" charset="0"/>
              <a:sym typeface="Arial" charset="0"/>
            </a:endParaRPr>
          </a:p>
          <a:p>
            <a:pPr marL="166104" indent="-166104">
              <a:spcBef>
                <a:spcPts val="582"/>
              </a:spcBef>
              <a:spcAft>
                <a:spcPts val="582"/>
              </a:spcAft>
              <a:defRPr/>
            </a:pPr>
            <a:endParaRPr lang="ru-RU" sz="800" b="1" dirty="0">
              <a:solidFill>
                <a:srgbClr val="C00000"/>
              </a:solidFill>
              <a:cs typeface="Arial" pitchFamily="34" charset="0"/>
              <a:sym typeface="Arial" charset="0"/>
            </a:endParaRPr>
          </a:p>
          <a:p>
            <a:pPr marL="166104" indent="-166104">
              <a:spcBef>
                <a:spcPts val="582"/>
              </a:spcBef>
              <a:spcAft>
                <a:spcPts val="582"/>
              </a:spcAft>
              <a:defRPr/>
            </a:pPr>
            <a:endParaRPr lang="ru-RU" sz="800" b="1" dirty="0">
              <a:solidFill>
                <a:srgbClr val="C00000"/>
              </a:solidFill>
              <a:cs typeface="Arial" pitchFamily="34" charset="0"/>
              <a:sym typeface="Arial" charset="0"/>
            </a:endParaRPr>
          </a:p>
          <a:p>
            <a:pPr marL="166104" indent="-166104">
              <a:spcBef>
                <a:spcPts val="582"/>
              </a:spcBef>
              <a:spcAft>
                <a:spcPts val="582"/>
              </a:spcAft>
              <a:buFont typeface="Arial" pitchFamily="34" charset="0"/>
              <a:buChar char="•"/>
              <a:defRPr/>
            </a:pPr>
            <a:r>
              <a:rPr lang="ru-RU" sz="1100" b="1" dirty="0">
                <a:solidFill>
                  <a:schemeClr val="tx1"/>
                </a:solidFill>
                <a:cs typeface="Arial" pitchFamily="34" charset="0"/>
                <a:sym typeface="Arial" charset="0"/>
              </a:rPr>
              <a:t>5 объектов  </a:t>
            </a:r>
          </a:p>
          <a:p>
            <a:pPr marL="166104" indent="-166104">
              <a:spcBef>
                <a:spcPts val="582"/>
              </a:spcBef>
              <a:spcAft>
                <a:spcPts val="582"/>
              </a:spcAft>
              <a:buFont typeface="Arial" pitchFamily="34" charset="0"/>
              <a:buChar char="•"/>
              <a:defRPr/>
            </a:pPr>
            <a:r>
              <a:rPr lang="ru-RU" sz="1100" b="1" dirty="0">
                <a:solidFill>
                  <a:schemeClr val="tx1"/>
                </a:solidFill>
                <a:cs typeface="Arial" pitchFamily="34" charset="0"/>
                <a:sym typeface="Arial" charset="0"/>
              </a:rPr>
              <a:t>2 профессиональные команды (футбол, хоккей)</a:t>
            </a:r>
          </a:p>
          <a:p>
            <a:pPr marL="166104" indent="-166104">
              <a:spcBef>
                <a:spcPts val="582"/>
              </a:spcBef>
              <a:spcAft>
                <a:spcPts val="582"/>
              </a:spcAft>
              <a:buFont typeface="Arial" pitchFamily="34" charset="0"/>
              <a:buChar char="•"/>
              <a:defRPr/>
            </a:pPr>
            <a:r>
              <a:rPr lang="ru-RU" sz="1100" b="1" dirty="0">
                <a:solidFill>
                  <a:schemeClr val="tx1"/>
                </a:solidFill>
                <a:cs typeface="Arial" pitchFamily="34" charset="0"/>
                <a:sym typeface="Arial" charset="0"/>
              </a:rPr>
              <a:t>Молодёжный парк – 30 га</a:t>
            </a:r>
          </a:p>
          <a:p>
            <a:pPr marL="166104" indent="-166104">
              <a:spcBef>
                <a:spcPts val="582"/>
              </a:spcBef>
              <a:spcAft>
                <a:spcPts val="582"/>
              </a:spcAft>
              <a:buFont typeface="Arial" pitchFamily="34" charset="0"/>
              <a:buChar char="•"/>
              <a:defRPr/>
            </a:pPr>
            <a:r>
              <a:rPr lang="ru-RU" sz="1100" b="1" dirty="0">
                <a:solidFill>
                  <a:schemeClr val="tx1"/>
                </a:solidFill>
                <a:cs typeface="Arial" pitchFamily="34" charset="0"/>
                <a:sym typeface="Arial" charset="0"/>
              </a:rPr>
              <a:t>Зенковский парк – </a:t>
            </a:r>
            <a:r>
              <a:rPr lang="ru-RU" sz="1100" b="1" dirty="0" smtClean="0">
                <a:solidFill>
                  <a:schemeClr val="tx1"/>
                </a:solidFill>
                <a:cs typeface="Arial" pitchFamily="34" charset="0"/>
                <a:sym typeface="Arial" charset="0"/>
              </a:rPr>
              <a:t>140 </a:t>
            </a:r>
            <a:r>
              <a:rPr lang="ru-RU" sz="1100" b="1" dirty="0">
                <a:solidFill>
                  <a:schemeClr val="tx1"/>
                </a:solidFill>
                <a:cs typeface="Arial" pitchFamily="34" charset="0"/>
                <a:sym typeface="Arial" charset="0"/>
              </a:rPr>
              <a:t>га</a:t>
            </a:r>
            <a:endParaRPr lang="ru-RU" sz="1400" b="1" dirty="0">
              <a:solidFill>
                <a:schemeClr val="tx1"/>
              </a:solidFill>
              <a:cs typeface="Arial" pitchFamily="34" charset="0"/>
              <a:sym typeface="Arial" charset="0"/>
            </a:endParaRPr>
          </a:p>
          <a:p>
            <a:pPr marL="166104" indent="-166104" algn="ctr">
              <a:spcBef>
                <a:spcPts val="582"/>
              </a:spcBef>
              <a:spcAft>
                <a:spcPts val="582"/>
              </a:spcAft>
              <a:defRPr/>
            </a:pPr>
            <a:endParaRPr lang="ru-RU" sz="100" b="1" dirty="0">
              <a:solidFill>
                <a:schemeClr val="tx1"/>
              </a:solidFill>
              <a:cs typeface="Arial" pitchFamily="34" charset="0"/>
              <a:sym typeface="Arial" charset="0"/>
            </a:endParaRPr>
          </a:p>
          <a:p>
            <a:pPr marL="166104" indent="-166104" algn="ctr">
              <a:spcBef>
                <a:spcPts val="582"/>
              </a:spcBef>
              <a:spcAft>
                <a:spcPts val="582"/>
              </a:spcAft>
              <a:defRPr/>
            </a:pPr>
            <a:endParaRPr lang="ru-RU" sz="100" b="1" dirty="0">
              <a:solidFill>
                <a:schemeClr val="tx1"/>
              </a:solidFill>
              <a:cs typeface="Arial" pitchFamily="34" charset="0"/>
              <a:sym typeface="Arial" charset="0"/>
            </a:endParaRPr>
          </a:p>
          <a:p>
            <a:pPr marL="166104" indent="-166104" algn="ctr">
              <a:spcBef>
                <a:spcPts val="582"/>
              </a:spcBef>
              <a:spcAft>
                <a:spcPts val="582"/>
              </a:spcAft>
              <a:defRPr/>
            </a:pPr>
            <a:r>
              <a:rPr lang="ru-RU" sz="1400" b="1" dirty="0">
                <a:solidFill>
                  <a:schemeClr val="tx1"/>
                </a:solidFill>
                <a:cs typeface="Arial" pitchFamily="34" charset="0"/>
                <a:sym typeface="Arial" charset="0"/>
              </a:rPr>
              <a:t>300 000 </a:t>
            </a:r>
            <a:r>
              <a:rPr lang="ru-RU" sz="800" b="1" dirty="0">
                <a:solidFill>
                  <a:schemeClr val="tx1"/>
                </a:solidFill>
                <a:cs typeface="Arial" pitchFamily="34" charset="0"/>
                <a:sym typeface="Arial" charset="0"/>
              </a:rPr>
              <a:t>    </a:t>
            </a:r>
            <a:r>
              <a:rPr lang="ru-RU" sz="1400" b="1" dirty="0">
                <a:solidFill>
                  <a:schemeClr val="tx1"/>
                </a:solidFill>
                <a:cs typeface="Arial" pitchFamily="34" charset="0"/>
                <a:sym typeface="Arial" charset="0"/>
              </a:rPr>
              <a:t>ПОСЕЩЕНИЙ</a:t>
            </a:r>
          </a:p>
        </p:txBody>
      </p:sp>
      <p:pic>
        <p:nvPicPr>
          <p:cNvPr id="21" name="Picture 13" descr="C:\Documents and Settings\Спортотдел\Рабочий стол\no-translate-detected_318-59032 (1).jp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3382" y="1178709"/>
            <a:ext cx="1285885" cy="91083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500034" y="2000246"/>
            <a:ext cx="2786082" cy="428628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Детско-юношеские спортивные школы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286512" y="1266652"/>
            <a:ext cx="2638800" cy="337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pPr>
              <a:spcBef>
                <a:spcPts val="582"/>
              </a:spcBef>
              <a:spcAft>
                <a:spcPts val="582"/>
              </a:spcAft>
              <a:buFont typeface="Arial" pitchFamily="34" charset="0"/>
              <a:buChar char="•"/>
              <a:defRPr/>
            </a:pPr>
            <a:endParaRPr lang="ru-RU" sz="1400" b="1" dirty="0">
              <a:solidFill>
                <a:srgbClr val="C00000"/>
              </a:solidFill>
              <a:cs typeface="Arial" pitchFamily="34" charset="0"/>
              <a:sym typeface="Arial" charset="0"/>
            </a:endParaRPr>
          </a:p>
          <a:p>
            <a:pPr>
              <a:spcBef>
                <a:spcPts val="582"/>
              </a:spcBef>
              <a:spcAft>
                <a:spcPts val="582"/>
              </a:spcAft>
              <a:buFont typeface="Arial" pitchFamily="34" charset="0"/>
              <a:buChar char="•"/>
              <a:defRPr/>
            </a:pPr>
            <a:endParaRPr lang="ru-RU" sz="1400" b="1" dirty="0">
              <a:solidFill>
                <a:srgbClr val="C00000"/>
              </a:solidFill>
              <a:cs typeface="Arial" pitchFamily="34" charset="0"/>
              <a:sym typeface="Arial" charset="0"/>
            </a:endParaRPr>
          </a:p>
          <a:p>
            <a:pPr>
              <a:spcBef>
                <a:spcPts val="582"/>
              </a:spcBef>
              <a:spcAft>
                <a:spcPts val="582"/>
              </a:spcAft>
              <a:buFont typeface="Arial" pitchFamily="34" charset="0"/>
              <a:buChar char="•"/>
              <a:defRPr/>
            </a:pPr>
            <a:endParaRPr lang="ru-RU" sz="1100" b="1" dirty="0">
              <a:solidFill>
                <a:srgbClr val="C00000"/>
              </a:solidFill>
              <a:cs typeface="Arial" pitchFamily="34" charset="0"/>
              <a:sym typeface="Arial" charset="0"/>
            </a:endParaRPr>
          </a:p>
          <a:p>
            <a:pPr>
              <a:spcBef>
                <a:spcPts val="582"/>
              </a:spcBef>
              <a:spcAft>
                <a:spcPts val="582"/>
              </a:spcAft>
              <a:defRPr/>
            </a:pPr>
            <a:endParaRPr lang="ru-RU" sz="1100" b="1" dirty="0">
              <a:solidFill>
                <a:srgbClr val="C00000"/>
              </a:solidFill>
              <a:cs typeface="Arial" pitchFamily="34" charset="0"/>
              <a:sym typeface="Arial" charset="0"/>
            </a:endParaRPr>
          </a:p>
          <a:p>
            <a:pPr>
              <a:spcBef>
                <a:spcPts val="582"/>
              </a:spcBef>
              <a:spcAft>
                <a:spcPts val="582"/>
              </a:spcAft>
              <a:buFont typeface="Arial" pitchFamily="34" charset="0"/>
              <a:buChar char="•"/>
              <a:defRPr/>
            </a:pPr>
            <a:r>
              <a:rPr lang="ru-RU" sz="1100" b="1" dirty="0">
                <a:solidFill>
                  <a:schemeClr val="tx1"/>
                </a:solidFill>
                <a:cs typeface="Arial" pitchFamily="34" charset="0"/>
                <a:sym typeface="Arial" charset="0"/>
              </a:rPr>
              <a:t> 6 хоккейных коробок</a:t>
            </a:r>
          </a:p>
          <a:p>
            <a:pPr>
              <a:spcBef>
                <a:spcPts val="582"/>
              </a:spcBef>
              <a:spcAft>
                <a:spcPts val="582"/>
              </a:spcAft>
              <a:buFont typeface="Arial" pitchFamily="34" charset="0"/>
              <a:buChar char="•"/>
              <a:defRPr/>
            </a:pPr>
            <a:r>
              <a:rPr lang="en-US" sz="1100" b="1" dirty="0">
                <a:solidFill>
                  <a:schemeClr val="tx1"/>
                </a:solidFill>
                <a:cs typeface="Arial" pitchFamily="34" charset="0"/>
                <a:sym typeface="Arial" charset="0"/>
              </a:rPr>
              <a:t> </a:t>
            </a:r>
            <a:r>
              <a:rPr lang="ru-RU" sz="1100" b="1" dirty="0">
                <a:solidFill>
                  <a:schemeClr val="tx1"/>
                </a:solidFill>
                <a:cs typeface="Arial" pitchFamily="34" charset="0"/>
                <a:sym typeface="Arial" charset="0"/>
              </a:rPr>
              <a:t> 11 спортивных площадок с комплексом уличных тренажеров</a:t>
            </a:r>
          </a:p>
          <a:p>
            <a:pPr>
              <a:spcBef>
                <a:spcPts val="582"/>
              </a:spcBef>
              <a:spcAft>
                <a:spcPts val="582"/>
              </a:spcAft>
              <a:buFont typeface="Arial" pitchFamily="34" charset="0"/>
              <a:buChar char="•"/>
              <a:defRPr/>
            </a:pPr>
            <a:r>
              <a:rPr lang="ru-RU" sz="1100" b="1" dirty="0">
                <a:solidFill>
                  <a:schemeClr val="tx1"/>
                </a:solidFill>
                <a:cs typeface="Arial" pitchFamily="34" charset="0"/>
                <a:sym typeface="Arial" charset="0"/>
              </a:rPr>
              <a:t>  1 универсальная площадка для ГТО</a:t>
            </a:r>
          </a:p>
          <a:p>
            <a:pPr>
              <a:spcBef>
                <a:spcPts val="582"/>
              </a:spcBef>
              <a:spcAft>
                <a:spcPts val="582"/>
              </a:spcAft>
              <a:buFont typeface="Arial" pitchFamily="34" charset="0"/>
              <a:buChar char="•"/>
              <a:defRPr/>
            </a:pPr>
            <a:r>
              <a:rPr lang="ru-RU" sz="1100" b="1" dirty="0">
                <a:solidFill>
                  <a:schemeClr val="tx1"/>
                </a:solidFill>
                <a:cs typeface="Arial" pitchFamily="34" charset="0"/>
                <a:sym typeface="Arial" charset="0"/>
              </a:rPr>
              <a:t>  55 спортивных залов </a:t>
            </a:r>
          </a:p>
          <a:p>
            <a:pPr>
              <a:spcBef>
                <a:spcPts val="582"/>
              </a:spcBef>
              <a:spcAft>
                <a:spcPts val="582"/>
              </a:spcAft>
              <a:buFont typeface="Arial" pitchFamily="34" charset="0"/>
              <a:buChar char="•"/>
              <a:defRPr/>
            </a:pPr>
            <a:r>
              <a:rPr lang="ru-RU" sz="1100" b="1" dirty="0">
                <a:solidFill>
                  <a:schemeClr val="tx1"/>
                </a:solidFill>
                <a:cs typeface="Arial" pitchFamily="34" charset="0"/>
                <a:sym typeface="Arial" charset="0"/>
              </a:rPr>
              <a:t>  370 </a:t>
            </a:r>
            <a:r>
              <a:rPr lang="ru-RU" sz="1100" b="1" dirty="0" err="1">
                <a:solidFill>
                  <a:schemeClr val="tx1"/>
                </a:solidFill>
                <a:cs typeface="Arial" pitchFamily="34" charset="0"/>
                <a:sym typeface="Arial" charset="0"/>
              </a:rPr>
              <a:t>плосткостных</a:t>
            </a:r>
            <a:r>
              <a:rPr lang="ru-RU" sz="1100" b="1" dirty="0">
                <a:solidFill>
                  <a:schemeClr val="tx1"/>
                </a:solidFill>
                <a:cs typeface="Arial" pitchFamily="34" charset="0"/>
                <a:sym typeface="Arial" charset="0"/>
              </a:rPr>
              <a:t> сооружений</a:t>
            </a:r>
          </a:p>
          <a:p>
            <a:pPr algn="ctr">
              <a:spcBef>
                <a:spcPts val="582"/>
              </a:spcBef>
              <a:spcAft>
                <a:spcPts val="582"/>
              </a:spcAft>
              <a:defRPr/>
            </a:pPr>
            <a:r>
              <a:rPr lang="ru-RU" sz="1400" b="1" dirty="0">
                <a:solidFill>
                  <a:schemeClr val="tx1"/>
                </a:solidFill>
                <a:cs typeface="Arial" pitchFamily="34" charset="0"/>
                <a:sym typeface="Arial" charset="0"/>
              </a:rPr>
              <a:t>200     МЕРОПРИЯТИЙ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500430" y="2035966"/>
            <a:ext cx="2643206" cy="428628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Спортивные сооружения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27" name="Picture 14" descr="D:\Обмен\стратегия\1\спорт.площадка.jpg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2331" y="1393027"/>
            <a:ext cx="1163100" cy="535785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6286512" y="2035966"/>
            <a:ext cx="2714644" cy="428628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Спортивные площадки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29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30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627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83933" y="1437629"/>
            <a:ext cx="8459804" cy="598341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191342" y="519527"/>
            <a:ext cx="6909050" cy="439349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7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2500308" y="964403"/>
            <a:ext cx="4357717" cy="400035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algn="ctr"/>
            <a:r>
              <a:rPr lang="ru-RU" sz="2000" b="1" dirty="0">
                <a:latin typeface="Arial Black" pitchFamily="34" charset="0"/>
                <a:cs typeface="Arial" panose="020B0604020202020204" pitchFamily="34" charset="0"/>
              </a:rPr>
              <a:t>СПОРТ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00034" y="1553761"/>
            <a:ext cx="8215370" cy="369257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lvl="0" algn="ctr" fontAlgn="base">
              <a:spcAft>
                <a:spcPct val="0"/>
              </a:spcAft>
            </a:pP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846" y="1339450"/>
            <a:ext cx="8786874" cy="482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pPr lvl="0" algn="ctr" fontAlgn="base">
              <a:spcAft>
                <a:spcPct val="0"/>
              </a:spcAft>
            </a:pPr>
            <a:r>
              <a:rPr lang="ru-RU" sz="1600" b="1" dirty="0">
                <a:solidFill>
                  <a:schemeClr val="tx1"/>
                </a:solidFill>
                <a:latin typeface="Arial Black" pitchFamily="34" charset="0"/>
              </a:rPr>
              <a:t>Строительство  физкультурно-оздоровительного комплекса </a:t>
            </a:r>
            <a:endParaRPr lang="en-US" sz="1600" b="1" dirty="0">
              <a:solidFill>
                <a:schemeClr val="tx1"/>
              </a:solidFill>
              <a:latin typeface="Arial Black" pitchFamily="34" charset="0"/>
            </a:endParaRPr>
          </a:p>
          <a:p>
            <a:pPr lvl="0" algn="ctr" fontAlgn="base">
              <a:spcAft>
                <a:spcPct val="0"/>
              </a:spcAft>
            </a:pPr>
            <a:r>
              <a:rPr lang="ru-RU" sz="1600" b="1" dirty="0">
                <a:solidFill>
                  <a:schemeClr val="tx1"/>
                </a:solidFill>
                <a:latin typeface="Arial Black" pitchFamily="34" charset="0"/>
              </a:rPr>
              <a:t>с плавательным бассейном 25 метров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53" y="1875235"/>
            <a:ext cx="2857521" cy="1634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14" y="1875230"/>
            <a:ext cx="2786081" cy="1588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6" y="1875234"/>
            <a:ext cx="2714644" cy="1553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sp>
        <p:nvSpPr>
          <p:cNvPr id="25" name="Прямоугольник 24"/>
          <p:cNvSpPr/>
          <p:nvPr/>
        </p:nvSpPr>
        <p:spPr>
          <a:xfrm>
            <a:off x="142844" y="3643326"/>
            <a:ext cx="8643998" cy="1349013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algn="ctr" defTabSz="885891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Arial Narrow" pitchFamily="34" charset="0"/>
                <a:cs typeface="Arial" pitchFamily="34" charset="0"/>
              </a:rPr>
              <a:t>Работа по включению социального проекта в Федеральную  программу  </a:t>
            </a:r>
          </a:p>
          <a:p>
            <a:pPr algn="ctr" defTabSz="885891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Arial Narrow" pitchFamily="34" charset="0"/>
                <a:cs typeface="Arial" pitchFamily="34" charset="0"/>
              </a:rPr>
              <a:t>ведется с 2013 года</a:t>
            </a:r>
          </a:p>
          <a:p>
            <a:pPr algn="ctr" defTabSz="885891" fontAlgn="base">
              <a:lnSpc>
                <a:spcPts val="4996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Arial Narrow" pitchFamily="34" charset="0"/>
                <a:cs typeface="Arial" pitchFamily="34" charset="0"/>
              </a:rPr>
              <a:t>Проведение повторной экспертизы - 2019 г.    </a:t>
            </a:r>
          </a:p>
        </p:txBody>
      </p:sp>
      <p:pic>
        <p:nvPicPr>
          <p:cNvPr id="19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28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627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83933" y="928676"/>
            <a:ext cx="8459804" cy="428628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Arial Black" pitchFamily="34" charset="0"/>
                <a:cs typeface="Arial" panose="020B0604020202020204" pitchFamily="34" charset="0"/>
              </a:rPr>
              <a:t>СПОРТ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191342" y="500048"/>
            <a:ext cx="6909050" cy="458824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</a:p>
        </p:txBody>
      </p:sp>
      <p:grpSp>
        <p:nvGrpSpPr>
          <p:cNvPr id="2" name="Группа 14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7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2" name="Picture 2" descr="Картинки по запросу ск снежинка прокопьевс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6" y="1000114"/>
            <a:ext cx="3286111" cy="178595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857623" y="1178713"/>
            <a:ext cx="5143535" cy="964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ЕДИНСТВЕННЫЙ  В  ГОРОДЕ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СПОРТИВНЫЙ  КОМПЛЕКС  С  ЛЕДОВОЙ  АРЕНОЙ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857621" y="1928808"/>
            <a:ext cx="5143536" cy="803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pPr algn="ctr"/>
            <a:r>
              <a:rPr lang="ru-RU" b="1" dirty="0" smtClean="0">
                <a:solidFill>
                  <a:srgbClr val="005A9E"/>
                </a:solidFill>
                <a:latin typeface="Arial Narrow" pitchFamily="34" charset="0"/>
                <a:cs typeface="Arial" pitchFamily="34" charset="0"/>
              </a:rPr>
              <a:t>На реконструкцию необходимо </a:t>
            </a:r>
          </a:p>
          <a:p>
            <a:pPr algn="ctr"/>
            <a:r>
              <a:rPr lang="ru-RU" b="1" dirty="0" smtClean="0">
                <a:solidFill>
                  <a:srgbClr val="005A9E"/>
                </a:solidFill>
                <a:latin typeface="Arial Narrow" pitchFamily="34" charset="0"/>
                <a:cs typeface="Arial" pitchFamily="34" charset="0"/>
              </a:rPr>
              <a:t>35 млн рублей </a:t>
            </a:r>
            <a:endParaRPr lang="ru-RU" b="1" dirty="0">
              <a:solidFill>
                <a:srgbClr val="005A9E"/>
              </a:solidFill>
              <a:latin typeface="Arial Narrow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2844" y="2786068"/>
            <a:ext cx="3857652" cy="2292531"/>
          </a:xfrm>
          <a:prstGeom prst="rect">
            <a:avLst/>
          </a:prstGeom>
          <a:noFill/>
        </p:spPr>
        <p:txBody>
          <a:bodyPr wrap="square" lIns="92037" tIns="174386" rIns="92037" bIns="46018" rtlCol="0">
            <a:spAutoFit/>
          </a:bodyPr>
          <a:lstStyle/>
          <a:p>
            <a:pPr algn="just"/>
            <a:r>
              <a:rPr lang="ru-RU" sz="1200" b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1300" dirty="0">
                <a:latin typeface="Arial Narrow" pitchFamily="34" charset="0"/>
                <a:cs typeface="Arial" pitchFamily="34" charset="0"/>
              </a:rPr>
              <a:t>Замена  холодильного оборудования, бортов и</a:t>
            </a:r>
          </a:p>
          <a:p>
            <a:pPr algn="just"/>
            <a:r>
              <a:rPr lang="ru-RU" sz="1300" dirty="0">
                <a:latin typeface="Arial Narrow" pitchFamily="34" charset="0"/>
                <a:cs typeface="Arial" pitchFamily="34" charset="0"/>
              </a:rPr>
              <a:t>      плиты хоккейной коробки</a:t>
            </a:r>
            <a:endParaRPr lang="ru-RU" sz="1300" b="1" dirty="0">
              <a:latin typeface="Arial Narrow" pitchFamily="34" charset="0"/>
              <a:cs typeface="Arial" pitchFamily="34" charset="0"/>
            </a:endParaRPr>
          </a:p>
          <a:p>
            <a:pPr algn="just"/>
            <a:r>
              <a:rPr lang="ru-RU" sz="1300" dirty="0">
                <a:latin typeface="Arial Narrow" pitchFamily="34" charset="0"/>
                <a:cs typeface="Arial" pitchFamily="34" charset="0"/>
              </a:rPr>
              <a:t>      Обработка  деревянных конструкций потолка </a:t>
            </a:r>
          </a:p>
          <a:p>
            <a:pPr algn="just"/>
            <a:r>
              <a:rPr lang="ru-RU" sz="1300" dirty="0">
                <a:latin typeface="Arial Narrow" pitchFamily="34" charset="0"/>
                <a:cs typeface="Arial" pitchFamily="34" charset="0"/>
              </a:rPr>
              <a:t>      на ледовой арене – 4 200 м</a:t>
            </a:r>
            <a:r>
              <a:rPr lang="ru-RU" sz="1300" baseline="30000" dirty="0">
                <a:latin typeface="Arial Narrow" pitchFamily="34" charset="0"/>
                <a:cs typeface="Arial" pitchFamily="34" charset="0"/>
              </a:rPr>
              <a:t>2</a:t>
            </a:r>
            <a:endParaRPr lang="ru-RU" sz="1300" b="1" dirty="0">
              <a:latin typeface="Arial Narrow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300" dirty="0">
                <a:latin typeface="Arial Narrow" pitchFamily="34" charset="0"/>
                <a:cs typeface="Arial" pitchFamily="34" charset="0"/>
              </a:rPr>
              <a:t>      Замена светильников на светодиодные </a:t>
            </a:r>
            <a:endParaRPr lang="ru-RU" sz="1300" b="1" dirty="0">
              <a:latin typeface="Arial Narrow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300" dirty="0">
                <a:latin typeface="Arial Narrow" pitchFamily="34" charset="0"/>
                <a:cs typeface="Arial" pitchFamily="34" charset="0"/>
              </a:rPr>
              <a:t>      Ремонт теплотрассы </a:t>
            </a:r>
            <a:endParaRPr lang="ru-RU" sz="1300" b="1" dirty="0">
              <a:latin typeface="Arial Narrow" pitchFamily="34" charset="0"/>
              <a:cs typeface="Arial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ru-RU" sz="1300" dirty="0">
                <a:latin typeface="Arial Narrow" pitchFamily="34" charset="0"/>
                <a:cs typeface="Arial" pitchFamily="34" charset="0"/>
              </a:rPr>
              <a:t>      Ремонт </a:t>
            </a:r>
            <a:r>
              <a:rPr lang="ru-RU" sz="1300" dirty="0" err="1">
                <a:latin typeface="Arial Narrow" pitchFamily="34" charset="0"/>
                <a:cs typeface="Arial" pitchFamily="34" charset="0"/>
              </a:rPr>
              <a:t>ледоуборочной</a:t>
            </a:r>
            <a:r>
              <a:rPr lang="ru-RU" sz="1300" dirty="0">
                <a:latin typeface="Arial Narrow" pitchFamily="34" charset="0"/>
                <a:cs typeface="Arial" pitchFamily="34" charset="0"/>
              </a:rPr>
              <a:t> машины «</a:t>
            </a:r>
            <a:r>
              <a:rPr lang="en-US" sz="1300" dirty="0">
                <a:latin typeface="Arial Narrow" pitchFamily="34" charset="0"/>
                <a:cs typeface="Arial" pitchFamily="34" charset="0"/>
              </a:rPr>
              <a:t>ZAMBONI</a:t>
            </a:r>
            <a:r>
              <a:rPr lang="ru-RU" sz="1300" dirty="0">
                <a:latin typeface="Arial Narrow" pitchFamily="34" charset="0"/>
                <a:cs typeface="Arial" pitchFamily="34" charset="0"/>
              </a:rPr>
              <a:t>»</a:t>
            </a:r>
          </a:p>
          <a:p>
            <a:pPr lvl="0" algn="just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0" y="2714718"/>
            <a:ext cx="4572000" cy="2215410"/>
          </a:xfrm>
          <a:prstGeom prst="rect">
            <a:avLst/>
          </a:prstGeom>
          <a:noFill/>
        </p:spPr>
        <p:txBody>
          <a:bodyPr wrap="square" lIns="92037" tIns="174386" rIns="92037" bIns="46018" rtlCol="0" anchor="ctr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>
                <a:latin typeface="Arial Narrow" pitchFamily="34" charset="0"/>
                <a:cs typeface="Arial" pitchFamily="34" charset="0"/>
              </a:rPr>
              <a:t>   </a:t>
            </a:r>
            <a:r>
              <a:rPr lang="ru-RU" sz="1300" dirty="0">
                <a:latin typeface="Arial Narrow" pitchFamily="34" charset="0"/>
                <a:cs typeface="Arial" pitchFamily="34" charset="0"/>
              </a:rPr>
              <a:t>Установка  пожарной сигнализации в здании АБК </a:t>
            </a:r>
          </a:p>
          <a:p>
            <a:pPr algn="just">
              <a:lnSpc>
                <a:spcPct val="150000"/>
              </a:lnSpc>
            </a:pPr>
            <a:r>
              <a:rPr lang="ru-RU" sz="1300" dirty="0">
                <a:latin typeface="Arial Narrow" pitchFamily="34" charset="0"/>
                <a:cs typeface="Arial" pitchFamily="34" charset="0"/>
              </a:rPr>
              <a:t>   Экспертиза несущих конструкций крыши </a:t>
            </a:r>
            <a:endParaRPr lang="ru-RU" sz="1300" b="1" dirty="0">
              <a:latin typeface="Arial Narrow" pitchFamily="34" charset="0"/>
              <a:cs typeface="Arial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ru-RU" sz="1300" dirty="0">
                <a:latin typeface="Arial Narrow" pitchFamily="34" charset="0"/>
                <a:cs typeface="Arial" pitchFamily="34" charset="0"/>
              </a:rPr>
              <a:t>   Ремонт </a:t>
            </a:r>
            <a:r>
              <a:rPr lang="ru-RU" sz="1300" dirty="0" err="1">
                <a:latin typeface="Arial Narrow" pitchFamily="34" charset="0"/>
                <a:cs typeface="Arial" pitchFamily="34" charset="0"/>
              </a:rPr>
              <a:t>ледоуборочной</a:t>
            </a:r>
            <a:r>
              <a:rPr lang="ru-RU" sz="1300" dirty="0">
                <a:latin typeface="Arial Narrow" pitchFamily="34" charset="0"/>
                <a:cs typeface="Arial" pitchFamily="34" charset="0"/>
              </a:rPr>
              <a:t> машины «</a:t>
            </a:r>
            <a:r>
              <a:rPr lang="en-US" sz="1300" dirty="0">
                <a:latin typeface="Arial Narrow" pitchFamily="34" charset="0"/>
                <a:cs typeface="Arial" pitchFamily="34" charset="0"/>
              </a:rPr>
              <a:t>ZAMBONI</a:t>
            </a:r>
            <a:r>
              <a:rPr lang="ru-RU" sz="1300" dirty="0">
                <a:latin typeface="Arial Narrow" pitchFamily="34" charset="0"/>
                <a:cs typeface="Arial" pitchFamily="34" charset="0"/>
              </a:rPr>
              <a:t>»</a:t>
            </a:r>
          </a:p>
          <a:p>
            <a:pPr lvl="0" algn="just">
              <a:lnSpc>
                <a:spcPct val="150000"/>
              </a:lnSpc>
            </a:pPr>
            <a:r>
              <a:rPr lang="ru-RU" sz="1300" dirty="0">
                <a:latin typeface="Arial Narrow" pitchFamily="34" charset="0"/>
                <a:cs typeface="Arial" pitchFamily="34" charset="0"/>
              </a:rPr>
              <a:t>   Реконструкция санитарных комнат   </a:t>
            </a:r>
            <a:endParaRPr lang="ru-RU" sz="1300" b="1" dirty="0">
              <a:latin typeface="Arial Narrow" pitchFamily="34" charset="0"/>
              <a:cs typeface="Arial" pitchFamily="34" charset="0"/>
            </a:endParaRPr>
          </a:p>
          <a:p>
            <a:pPr algn="l"/>
            <a:r>
              <a:rPr lang="ru-RU" sz="1300" dirty="0">
                <a:latin typeface="Arial Narrow" pitchFamily="34" charset="0"/>
                <a:cs typeface="Arial" pitchFamily="34" charset="0"/>
              </a:rPr>
              <a:t>   Переоборудование торговых площадей в  помещения  спортивного</a:t>
            </a:r>
          </a:p>
          <a:p>
            <a:pPr algn="l"/>
            <a:r>
              <a:rPr lang="ru-RU" sz="1300" dirty="0">
                <a:latin typeface="Arial Narrow" pitchFamily="34" charset="0"/>
                <a:cs typeface="Arial" pitchFamily="34" charset="0"/>
              </a:rPr>
              <a:t>   назначения: тренажерные  залы, зал для   настольного тенниса</a:t>
            </a:r>
            <a:endParaRPr lang="ru-RU" sz="1300" b="1" dirty="0">
              <a:latin typeface="Arial Narrow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2850" y="3053956"/>
            <a:ext cx="255007" cy="160736"/>
          </a:xfrm>
          <a:prstGeom prst="rect">
            <a:avLst/>
          </a:prstGeom>
          <a:noFill/>
        </p:spPr>
      </p:pic>
      <p:pic>
        <p:nvPicPr>
          <p:cNvPr id="24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2848" y="3429006"/>
            <a:ext cx="255007" cy="160736"/>
          </a:xfrm>
          <a:prstGeom prst="rect">
            <a:avLst/>
          </a:prstGeom>
          <a:noFill/>
        </p:spPr>
      </p:pic>
      <p:pic>
        <p:nvPicPr>
          <p:cNvPr id="25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2848" y="3857634"/>
            <a:ext cx="255007" cy="160736"/>
          </a:xfrm>
          <a:prstGeom prst="rect">
            <a:avLst/>
          </a:prstGeom>
          <a:noFill/>
        </p:spPr>
      </p:pic>
      <p:pic>
        <p:nvPicPr>
          <p:cNvPr id="27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2848" y="4143386"/>
            <a:ext cx="255007" cy="160736"/>
          </a:xfrm>
          <a:prstGeom prst="rect">
            <a:avLst/>
          </a:prstGeom>
          <a:noFill/>
        </p:spPr>
      </p:pic>
      <p:pic>
        <p:nvPicPr>
          <p:cNvPr id="28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2848" y="4429138"/>
            <a:ext cx="255007" cy="160736"/>
          </a:xfrm>
          <a:prstGeom prst="rect">
            <a:avLst/>
          </a:prstGeom>
          <a:noFill/>
        </p:spPr>
      </p:pic>
      <p:pic>
        <p:nvPicPr>
          <p:cNvPr id="29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57690" y="3000378"/>
            <a:ext cx="255007" cy="160736"/>
          </a:xfrm>
          <a:prstGeom prst="rect">
            <a:avLst/>
          </a:prstGeom>
          <a:noFill/>
        </p:spPr>
      </p:pic>
      <p:pic>
        <p:nvPicPr>
          <p:cNvPr id="30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57690" y="3357568"/>
            <a:ext cx="255007" cy="160736"/>
          </a:xfrm>
          <a:prstGeom prst="rect">
            <a:avLst/>
          </a:prstGeom>
          <a:noFill/>
        </p:spPr>
      </p:pic>
      <p:pic>
        <p:nvPicPr>
          <p:cNvPr id="31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57690" y="3643320"/>
            <a:ext cx="255007" cy="160736"/>
          </a:xfrm>
          <a:prstGeom prst="rect">
            <a:avLst/>
          </a:prstGeom>
          <a:noFill/>
        </p:spPr>
      </p:pic>
      <p:pic>
        <p:nvPicPr>
          <p:cNvPr id="32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57690" y="3929072"/>
            <a:ext cx="255007" cy="160736"/>
          </a:xfrm>
          <a:prstGeom prst="rect">
            <a:avLst/>
          </a:prstGeom>
          <a:noFill/>
        </p:spPr>
      </p:pic>
      <p:pic>
        <p:nvPicPr>
          <p:cNvPr id="33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57690" y="4214824"/>
            <a:ext cx="255007" cy="160736"/>
          </a:xfrm>
          <a:prstGeom prst="rect">
            <a:avLst/>
          </a:prstGeom>
          <a:noFill/>
        </p:spPr>
      </p:pic>
      <p:pic>
        <p:nvPicPr>
          <p:cNvPr id="35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36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627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2754374347"/>
              </p:ext>
            </p:extLst>
          </p:nvPr>
        </p:nvGraphicFramePr>
        <p:xfrm>
          <a:off x="348279" y="1768072"/>
          <a:ext cx="8400186" cy="314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" y="1500180"/>
            <a:ext cx="9143999" cy="307702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Количество участников мероприятий для молодежи (за год),  человек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91342" y="589351"/>
            <a:ext cx="6909050" cy="369525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9514" y="998609"/>
            <a:ext cx="184577" cy="369257"/>
          </a:xfrm>
          <a:prstGeom prst="rect">
            <a:avLst/>
          </a:prstGeom>
          <a:noFill/>
        </p:spPr>
        <p:txBody>
          <a:bodyPr wrap="none" lIns="91292" tIns="45647" rIns="91292" bIns="45647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800" dirty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6" name="Прямоугольник 15"/>
          <p:cNvSpPr/>
          <p:nvPr/>
        </p:nvSpPr>
        <p:spPr>
          <a:xfrm>
            <a:off x="1857357" y="910823"/>
            <a:ext cx="5643602" cy="584765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cs typeface="Arial" panose="020B0604020202020204" pitchFamily="34" charset="0"/>
              </a:rPr>
              <a:t>        </a:t>
            </a:r>
            <a:r>
              <a:rPr lang="ru-RU" sz="2000" b="1" dirty="0">
                <a:latin typeface="Arial Black" pitchFamily="34" charset="0"/>
                <a:cs typeface="Arial" panose="020B0604020202020204" pitchFamily="34" charset="0"/>
              </a:rPr>
              <a:t>МОЛОДЕЖНАЯ ПОЛИТИКА</a:t>
            </a:r>
          </a:p>
        </p:txBody>
      </p:sp>
      <p:pic>
        <p:nvPicPr>
          <p:cNvPr id="14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15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5107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2754374347"/>
              </p:ext>
            </p:extLst>
          </p:nvPr>
        </p:nvGraphicFramePr>
        <p:xfrm>
          <a:off x="348279" y="1607342"/>
          <a:ext cx="8400186" cy="3310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71605" y="1357308"/>
            <a:ext cx="5357850" cy="369257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  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Численность волонтеров, человек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85786" y="1017974"/>
            <a:ext cx="7314606" cy="339330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000" b="1" dirty="0">
                <a:latin typeface="Arial Black" pitchFamily="34" charset="0"/>
                <a:cs typeface="Arial" panose="020B0604020202020204" pitchFamily="34" charset="0"/>
              </a:rPr>
              <a:t>МОЛОДЕЖНАЯ ПОЛИТИКА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9514" y="998609"/>
            <a:ext cx="184577" cy="369257"/>
          </a:xfrm>
          <a:prstGeom prst="rect">
            <a:avLst/>
          </a:prstGeom>
          <a:noFill/>
        </p:spPr>
        <p:txBody>
          <a:bodyPr wrap="none" lIns="91292" tIns="45647" rIns="91292" bIns="45647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800" dirty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6" name="Прямоугольник 15"/>
          <p:cNvSpPr/>
          <p:nvPr/>
        </p:nvSpPr>
        <p:spPr>
          <a:xfrm>
            <a:off x="2000232" y="500048"/>
            <a:ext cx="5214974" cy="553988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     </a:t>
            </a:r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</a:p>
        </p:txBody>
      </p:sp>
      <p:pic>
        <p:nvPicPr>
          <p:cNvPr id="14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21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5107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дминистратор\Desktop\Shamgunov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"/>
            <a:ext cx="9144000" cy="514082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0034" y="1071552"/>
            <a:ext cx="6929486" cy="3539356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Стратегическая цель</a:t>
            </a:r>
          </a:p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социально-экономического развития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Прокопьевского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городского округа 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до 2035 года – </a:t>
            </a:r>
          </a:p>
          <a:p>
            <a:r>
              <a:rPr lang="ru-RU" sz="2800" b="1" dirty="0">
                <a:solidFill>
                  <a:schemeClr val="tx2"/>
                </a:solidFill>
                <a:latin typeface="Arial Narrow" pitchFamily="34" charset="0"/>
              </a:rPr>
              <a:t>Повышение качества жизни населения </a:t>
            </a:r>
            <a:endParaRPr lang="en-US" sz="2800" b="1" dirty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ru-RU" sz="2800" b="1" dirty="0">
                <a:solidFill>
                  <a:schemeClr val="tx2"/>
                </a:solidFill>
                <a:latin typeface="Arial Narrow" pitchFamily="34" charset="0"/>
              </a:rPr>
              <a:t>и устойчивое социально-экономическое развитие города</a:t>
            </a: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C:\Users\Администратор\Desktop\Shamgunov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 flipH="1">
            <a:off x="4357705" y="357176"/>
            <a:ext cx="5143500" cy="4429154"/>
          </a:xfrm>
          <a:prstGeom prst="rect">
            <a:avLst/>
          </a:prstGeom>
          <a:noFill/>
        </p:spPr>
      </p:pic>
      <p:grpSp>
        <p:nvGrpSpPr>
          <p:cNvPr id="4" name="Группа 3"/>
          <p:cNvGrpSpPr/>
          <p:nvPr/>
        </p:nvGrpSpPr>
        <p:grpSpPr>
          <a:xfrm>
            <a:off x="6814077" y="4407955"/>
            <a:ext cx="2329956" cy="756084"/>
            <a:chOff x="6814076" y="5877272"/>
            <a:chExt cx="2329956" cy="1008112"/>
          </a:xfrm>
        </p:grpSpPr>
        <p:pic>
          <p:nvPicPr>
            <p:cNvPr id="12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4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2" y="1"/>
            <a:ext cx="785818" cy="785818"/>
          </a:xfrm>
          <a:prstGeom prst="rect">
            <a:avLst/>
          </a:prstGeom>
          <a:noFill/>
        </p:spPr>
      </p:pic>
      <p:pic>
        <p:nvPicPr>
          <p:cNvPr id="15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85786" y="71421"/>
            <a:ext cx="548567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270"/>
            <a:ext cx="9144000" cy="515177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152224" y="88240"/>
            <a:ext cx="7883507" cy="397790"/>
          </a:xfrm>
          <a:prstGeom prst="rect">
            <a:avLst/>
          </a:prstGeom>
        </p:spPr>
        <p:txBody>
          <a:bodyPr vert="horz" lIns="51114" tIns="25555" rIns="51114" bIns="2555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00172" y="928676"/>
            <a:ext cx="7407535" cy="359426"/>
          </a:xfrm>
          <a:prstGeom prst="rect">
            <a:avLst/>
          </a:prstGeom>
          <a:noFill/>
        </p:spPr>
        <p:txBody>
          <a:bodyPr wrap="square" lIns="51114" tIns="25555" rIns="51114" bIns="25555" rtlCol="0">
            <a:spAutoFit/>
          </a:bodyPr>
          <a:lstStyle/>
          <a:p>
            <a:r>
              <a:rPr lang="ru-RU" b="1" dirty="0" smtClean="0">
                <a:latin typeface="Arial Narrow" pitchFamily="34" charset="0"/>
                <a:cs typeface="Arial" pitchFamily="34" charset="0"/>
              </a:rPr>
              <a:t>                                                  </a:t>
            </a:r>
            <a:r>
              <a:rPr lang="ru-RU" sz="2000" b="1" dirty="0">
                <a:latin typeface="Arial Black" pitchFamily="34" charset="0"/>
                <a:cs typeface="Arial" pitchFamily="34" charset="0"/>
              </a:rPr>
              <a:t>КУЛЬТУРА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372886" y="1423411"/>
            <a:ext cx="1305427" cy="27221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14" tIns="25555" rIns="51114" bIns="25555"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19772" y="1423410"/>
            <a:ext cx="1121679" cy="2636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14" tIns="25555" rIns="51114" bIns="25555"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74795" y="1423411"/>
            <a:ext cx="1148433" cy="27221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14" tIns="25555" rIns="51114" bIns="25555"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056573" y="1423411"/>
            <a:ext cx="1305427" cy="27221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14" tIns="25555" rIns="51114" bIns="25555"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495344" y="1423411"/>
            <a:ext cx="1305427" cy="27221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14" tIns="25555" rIns="51114" bIns="25555"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934115" y="1423411"/>
            <a:ext cx="1305427" cy="27221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14" tIns="25555" rIns="51114" bIns="25555"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pic>
        <p:nvPicPr>
          <p:cNvPr id="25" name="Picture 6" descr="D:\Рабочее пространство\Презентация\Старые слайды\ДК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193" y="1451404"/>
            <a:ext cx="922979" cy="78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D:\Рабочее пространство\Презентация\Старые слайды\Музеи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731" y="1439844"/>
            <a:ext cx="941882" cy="80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D:\Рабочее пространство\Презентация\Старые слайды\Музыкальная школа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2422" y="1423411"/>
            <a:ext cx="932478" cy="79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Рабочее пространство\Презентация\Старые слайды\ЦБС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7680" y="1451404"/>
            <a:ext cx="922979" cy="78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D:\Рабочее пространство\Презентация\Старые слайды\Школа искусств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1612" y="1433536"/>
            <a:ext cx="924729" cy="78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Рабочее пространство\Презентация\Старые слайды\Вернисаж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9984" y="1443312"/>
            <a:ext cx="941976" cy="80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519764" y="2236970"/>
            <a:ext cx="8158366" cy="5044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47" tIns="51124" rIns="102247" bIns="51124"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19764" y="3598232"/>
            <a:ext cx="1114522" cy="3129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14" tIns="25555" rIns="51114" bIns="25555"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7363" y="2885007"/>
            <a:ext cx="1116924" cy="297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51114" tIns="25555" rIns="51114" bIns="25555" rtlCol="0">
            <a:spAutoFit/>
          </a:bodyPr>
          <a:lstStyle/>
          <a:p>
            <a:pPr algn="ctr"/>
            <a:r>
              <a:rPr lang="ru-RU" sz="1600" b="1" dirty="0">
                <a:latin typeface="+mj-lt"/>
                <a:cs typeface="Arial" pitchFamily="34" charset="0"/>
              </a:rPr>
              <a:t>8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774795" y="3598233"/>
            <a:ext cx="1148433" cy="3388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14" tIns="25555" rIns="51114" bIns="25555"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74796" y="2885007"/>
            <a:ext cx="1148431" cy="297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51114" tIns="25555" rIns="51114" bIns="25555" rtlCol="0">
            <a:spAutoFit/>
          </a:bodyPr>
          <a:lstStyle/>
          <a:p>
            <a:pPr algn="ctr"/>
            <a:r>
              <a:rPr lang="ru-RU" sz="1600" b="1" dirty="0">
                <a:latin typeface="+mj-lt"/>
                <a:cs typeface="Arial" pitchFamily="34" charset="0"/>
              </a:rPr>
              <a:t>1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052614" y="3594480"/>
            <a:ext cx="1305427" cy="3463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14" tIns="25555" rIns="51114" bIns="25555"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484223" y="3593019"/>
            <a:ext cx="1316538" cy="3478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14" tIns="25555" rIns="51114" bIns="25555"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928573" y="3598818"/>
            <a:ext cx="1305427" cy="3478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14" tIns="25555" rIns="51114" bIns="25555"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372713" y="3586258"/>
            <a:ext cx="1305427" cy="3478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14" tIns="25555" rIns="51114" bIns="25555"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56573" y="2885006"/>
            <a:ext cx="1305427" cy="297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51114" tIns="25555" rIns="51114" bIns="25555" rtlCol="0">
            <a:spAutoFit/>
          </a:bodyPr>
          <a:lstStyle/>
          <a:p>
            <a:pPr algn="ctr"/>
            <a:r>
              <a:rPr lang="ru-RU" sz="1600" b="1" dirty="0">
                <a:latin typeface="+mj-lt"/>
                <a:cs typeface="Arial" pitchFamily="34" charset="0"/>
              </a:rPr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95344" y="2885007"/>
            <a:ext cx="1305427" cy="297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51114" tIns="25555" rIns="51114" bIns="25555" rtlCol="0">
            <a:spAutoFit/>
          </a:bodyPr>
          <a:lstStyle/>
          <a:p>
            <a:pPr algn="ctr"/>
            <a:r>
              <a:rPr lang="ru-RU" sz="1600" b="1" dirty="0">
                <a:latin typeface="+mj-lt"/>
                <a:cs typeface="Arial" pitchFamily="34" charset="0"/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36819" y="2885006"/>
            <a:ext cx="1302714" cy="297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51114" tIns="25555" rIns="51114" bIns="25555" rtlCol="0">
            <a:spAutoFit/>
          </a:bodyPr>
          <a:lstStyle/>
          <a:p>
            <a:pPr algn="ctr"/>
            <a:r>
              <a:rPr lang="ru-RU" sz="1600" b="1" dirty="0">
                <a:latin typeface="+mj-lt"/>
                <a:cs typeface="Arial" pitchFamily="34" charset="0"/>
              </a:rPr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372701" y="2885007"/>
            <a:ext cx="1305428" cy="297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51114" tIns="25555" rIns="51114" bIns="25555" rtlCol="0">
            <a:spAutoFit/>
          </a:bodyPr>
          <a:lstStyle/>
          <a:p>
            <a:pPr algn="ctr"/>
            <a:r>
              <a:rPr lang="ru-RU" sz="1600" b="1" dirty="0">
                <a:latin typeface="+mj-lt"/>
                <a:cs typeface="Arial" pitchFamily="34" charset="0"/>
              </a:rPr>
              <a:t>15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519773" y="4031563"/>
            <a:ext cx="3853859" cy="522592"/>
          </a:xfrm>
          <a:prstGeom prst="rect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14" tIns="25555" rIns="51114" bIns="25555"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17363" y="4071949"/>
            <a:ext cx="3844628" cy="375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14" tIns="25555" rIns="51114" bIns="25555" rtlCol="0" anchor="ctr"/>
          <a:lstStyle/>
          <a:p>
            <a:pPr algn="ctr"/>
            <a:r>
              <a:rPr lang="ru-RU" sz="1300" b="1" dirty="0">
                <a:solidFill>
                  <a:schemeClr val="tx1"/>
                </a:solidFill>
                <a:latin typeface="+mj-lt"/>
              </a:rPr>
              <a:t>ОБЛАСТНОЕ УЧРЕЖДЕНИЕ КУЛЬТУРЫ</a:t>
            </a:r>
          </a:p>
          <a:p>
            <a:pPr algn="ctr"/>
            <a:r>
              <a:rPr lang="ru-RU" sz="1300" b="1" dirty="0">
                <a:solidFill>
                  <a:schemeClr val="tx1"/>
                </a:solidFill>
                <a:latin typeface="+mj-lt"/>
              </a:rPr>
              <a:t>ПРОКОПЬЕВСКИЙ ДРАМАТИЧЕСКИЙ ТЕАТР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17363" y="4554155"/>
            <a:ext cx="3840669" cy="2055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51114" tIns="25555" rIns="51114" bIns="25555" rtlCol="0">
            <a:spAutoFit/>
          </a:bodyPr>
          <a:lstStyle/>
          <a:p>
            <a:pPr algn="ctr"/>
            <a:r>
              <a:rPr lang="ru-RU" sz="1000" b="1" dirty="0">
                <a:latin typeface="+mj-lt"/>
                <a:cs typeface="Arial" pitchFamily="34" charset="0"/>
              </a:rPr>
              <a:t>зрителей 65 100 человек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4429126" y="4031566"/>
            <a:ext cx="4267612" cy="683329"/>
          </a:xfrm>
          <a:prstGeom prst="rect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14" tIns="25555" rIns="51114" bIns="25555"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429130" y="4071948"/>
            <a:ext cx="4239063" cy="375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14" tIns="25555" rIns="51114" bIns="25555" rtlCol="0" anchor="ctr"/>
          <a:lstStyle/>
          <a:p>
            <a:pPr algn="ctr"/>
            <a:r>
              <a:rPr lang="ru-RU" sz="1300" b="1" dirty="0">
                <a:solidFill>
                  <a:schemeClr val="tx1"/>
                </a:solidFill>
                <a:latin typeface="+mj-lt"/>
              </a:rPr>
              <a:t>ОБЛАСТНОЕ УЧРЕЖДЕНИЕ КУЛЬТУРЫ</a:t>
            </a:r>
          </a:p>
          <a:p>
            <a:pPr algn="ctr"/>
            <a:r>
              <a:rPr lang="ru-RU" sz="1300" b="1" dirty="0">
                <a:solidFill>
                  <a:schemeClr val="tx1"/>
                </a:solidFill>
                <a:latin typeface="+mj-lt"/>
              </a:rPr>
              <a:t>ПРОКОПЬЕВСКИЙ КОЛЛЕДЖ ИСКУССТВ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476347" y="4554155"/>
            <a:ext cx="4220395" cy="2055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51114" tIns="25555" rIns="51114" bIns="25555" rtlCol="0">
            <a:spAutoFit/>
          </a:bodyPr>
          <a:lstStyle/>
          <a:p>
            <a:pPr algn="ctr"/>
            <a:r>
              <a:rPr lang="ru-RU" sz="1000" b="1" dirty="0">
                <a:latin typeface="+mj-lt"/>
                <a:cs typeface="Arial" pitchFamily="34" charset="0"/>
              </a:rPr>
              <a:t>обучающихся 152 человек</a:t>
            </a:r>
          </a:p>
        </p:txBody>
      </p:sp>
      <p:sp>
        <p:nvSpPr>
          <p:cNvPr id="50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6991551" y="4927146"/>
            <a:ext cx="2133600" cy="273844"/>
          </a:xfrm>
        </p:spPr>
        <p:txBody>
          <a:bodyPr/>
          <a:lstStyle/>
          <a:p>
            <a:fld id="{541347D2-4BCA-4D7A-9929-D3FFFB5FAED0}" type="slidenum">
              <a:rPr lang="ru-RU" smtClean="0">
                <a:latin typeface="+mj-lt"/>
              </a:rPr>
              <a:pPr/>
              <a:t>20</a:t>
            </a:fld>
            <a:endParaRPr lang="ru-RU" dirty="0"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00040" y="3536165"/>
            <a:ext cx="1134253" cy="441882"/>
          </a:xfrm>
          <a:prstGeom prst="rect">
            <a:avLst/>
          </a:prstGeom>
          <a:noFill/>
        </p:spPr>
        <p:txBody>
          <a:bodyPr wrap="square" lIns="102247" tIns="51124" rIns="102247" bIns="51124" rtlCol="0">
            <a:spAutoFit/>
          </a:bodyPr>
          <a:lstStyle/>
          <a:p>
            <a:pPr algn="ctr"/>
            <a:r>
              <a:rPr lang="ru-RU" sz="1100" b="1" dirty="0">
                <a:latin typeface="+mj-lt"/>
              </a:rPr>
              <a:t>УЧАСТНИК 10327 человек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85924" y="3536165"/>
            <a:ext cx="1097765" cy="441882"/>
          </a:xfrm>
          <a:prstGeom prst="rect">
            <a:avLst/>
          </a:prstGeom>
          <a:noFill/>
        </p:spPr>
        <p:txBody>
          <a:bodyPr wrap="square" lIns="102247" tIns="51124" rIns="102247" bIns="51124" rtlCol="0">
            <a:spAutoFit/>
          </a:bodyPr>
          <a:lstStyle/>
          <a:p>
            <a:pPr algn="ctr"/>
            <a:r>
              <a:rPr lang="ru-RU" sz="1100" b="1" dirty="0">
                <a:latin typeface="+mj-lt"/>
              </a:rPr>
              <a:t>ПОСЕТИТЕЛИ</a:t>
            </a:r>
          </a:p>
          <a:p>
            <a:pPr algn="ctr"/>
            <a:r>
              <a:rPr lang="ru-RU" sz="1100" b="1" dirty="0">
                <a:latin typeface="+mj-lt"/>
              </a:rPr>
              <a:t>36112 человек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71424" y="3560178"/>
            <a:ext cx="1178522" cy="441882"/>
          </a:xfrm>
          <a:prstGeom prst="rect">
            <a:avLst/>
          </a:prstGeom>
          <a:noFill/>
        </p:spPr>
        <p:txBody>
          <a:bodyPr wrap="square" lIns="102247" tIns="51124" rIns="102247" bIns="51124" rtlCol="0">
            <a:spAutoFit/>
          </a:bodyPr>
          <a:lstStyle/>
          <a:p>
            <a:pPr algn="ctr"/>
            <a:r>
              <a:rPr lang="ru-RU" sz="1100" b="1" dirty="0">
                <a:latin typeface="+mj-lt"/>
              </a:rPr>
              <a:t>ПОСЕТИТЕЛИ</a:t>
            </a:r>
          </a:p>
          <a:p>
            <a:pPr algn="ctr"/>
            <a:r>
              <a:rPr lang="ru-RU" sz="1100" b="1" dirty="0">
                <a:latin typeface="+mj-lt"/>
              </a:rPr>
              <a:t>63 866 человек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500568" y="3576544"/>
            <a:ext cx="1222183" cy="441882"/>
          </a:xfrm>
          <a:prstGeom prst="rect">
            <a:avLst/>
          </a:prstGeom>
          <a:noFill/>
        </p:spPr>
        <p:txBody>
          <a:bodyPr wrap="square" lIns="102247" tIns="51124" rIns="102247" bIns="51124" rtlCol="0">
            <a:spAutoFit/>
          </a:bodyPr>
          <a:lstStyle/>
          <a:p>
            <a:pPr algn="ctr"/>
            <a:r>
              <a:rPr lang="ru-RU" sz="1100" b="1" dirty="0">
                <a:latin typeface="+mj-lt"/>
              </a:rPr>
              <a:t>ОБУЧАЮЩИЕСЯ</a:t>
            </a:r>
          </a:p>
          <a:p>
            <a:pPr algn="ctr"/>
            <a:r>
              <a:rPr lang="ru-RU" sz="1100" b="1" dirty="0">
                <a:latin typeface="+mj-lt"/>
              </a:rPr>
              <a:t>837 человек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929327" y="3584824"/>
            <a:ext cx="1263303" cy="441882"/>
          </a:xfrm>
          <a:prstGeom prst="rect">
            <a:avLst/>
          </a:prstGeom>
          <a:noFill/>
        </p:spPr>
        <p:txBody>
          <a:bodyPr wrap="square" lIns="102247" tIns="51124" rIns="102247" bIns="51124" rtlCol="0">
            <a:spAutoFit/>
          </a:bodyPr>
          <a:lstStyle/>
          <a:p>
            <a:pPr algn="ctr"/>
            <a:r>
              <a:rPr lang="ru-RU" sz="1100" b="1" dirty="0">
                <a:latin typeface="+mj-lt"/>
              </a:rPr>
              <a:t>ОБУЧАЮЩИЕСЯ</a:t>
            </a:r>
          </a:p>
          <a:p>
            <a:pPr algn="ctr"/>
            <a:r>
              <a:rPr lang="ru-RU" sz="1100" b="1" dirty="0">
                <a:latin typeface="+mj-lt"/>
              </a:rPr>
              <a:t>1 118 человек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456249" y="3576541"/>
            <a:ext cx="1214235" cy="441882"/>
          </a:xfrm>
          <a:prstGeom prst="rect">
            <a:avLst/>
          </a:prstGeom>
          <a:noFill/>
        </p:spPr>
        <p:txBody>
          <a:bodyPr wrap="square" lIns="102247" tIns="51124" rIns="102247" bIns="51124" rtlCol="0">
            <a:spAutoFit/>
          </a:bodyPr>
          <a:lstStyle/>
          <a:p>
            <a:pPr algn="ctr"/>
            <a:r>
              <a:rPr lang="ru-RU" sz="1100" b="1" dirty="0">
                <a:latin typeface="+mj-lt"/>
              </a:rPr>
              <a:t>ЧИТАТЕЛИ</a:t>
            </a:r>
          </a:p>
          <a:p>
            <a:pPr algn="ctr"/>
            <a:r>
              <a:rPr lang="ru-RU" sz="1100" b="1" dirty="0">
                <a:latin typeface="+mj-lt"/>
              </a:rPr>
              <a:t>60 564 человек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52305" y="2272996"/>
            <a:ext cx="1305428" cy="4110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02247" tIns="51124" rIns="102247" bIns="51124" rtlCol="0">
            <a:spAutoFit/>
          </a:bodyPr>
          <a:lstStyle/>
          <a:p>
            <a:pPr algn="ctr"/>
            <a:r>
              <a:rPr lang="ru-RU" sz="1000" b="1" dirty="0">
                <a:latin typeface="+mj-lt"/>
                <a:cs typeface="Arial" pitchFamily="34" charset="0"/>
              </a:rPr>
              <a:t>ДВОРЦЫ КУЛЬТУРЫ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785919" y="2279250"/>
            <a:ext cx="1214446" cy="411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02247" tIns="51124" rIns="102247" bIns="51124" rtlCol="0">
            <a:spAutoFit/>
          </a:bodyPr>
          <a:lstStyle/>
          <a:p>
            <a:pPr algn="ctr"/>
            <a:r>
              <a:rPr lang="ru-RU" sz="1000" b="1" dirty="0">
                <a:latin typeface="+mj-lt"/>
                <a:cs typeface="Arial" pitchFamily="34" charset="0"/>
              </a:rPr>
              <a:t>КРАЕВЕДЧЕСКИЙ МУЗЕЙ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143243" y="2328507"/>
            <a:ext cx="1214445" cy="257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02247" tIns="51124" rIns="102247" bIns="51124" rtlCol="0">
            <a:spAutoFit/>
          </a:bodyPr>
          <a:lstStyle/>
          <a:p>
            <a:pPr algn="ctr"/>
            <a:r>
              <a:rPr lang="ru-RU" sz="1000" b="1" dirty="0">
                <a:latin typeface="+mj-lt"/>
                <a:cs typeface="Arial" pitchFamily="34" charset="0"/>
              </a:rPr>
              <a:t>КВЦ «ВЕРНИСАЖ»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500563" y="2241503"/>
            <a:ext cx="1285884" cy="5188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02247" tIns="51124" rIns="102247" bIns="51124" rtlCol="0">
            <a:spAutoFit/>
          </a:bodyPr>
          <a:lstStyle/>
          <a:p>
            <a:pPr algn="ctr"/>
            <a:r>
              <a:rPr lang="ru-RU" sz="900" b="1" dirty="0">
                <a:latin typeface="+mj-lt"/>
                <a:cs typeface="Arial" pitchFamily="34" charset="0"/>
              </a:rPr>
              <a:t>ХУДОЖЕСТВЕННАЯ ШКОЛА</a:t>
            </a:r>
          </a:p>
          <a:p>
            <a:pPr algn="ctr"/>
            <a:r>
              <a:rPr lang="ru-RU" sz="900" b="1" dirty="0">
                <a:latin typeface="+mj-lt"/>
                <a:cs typeface="Arial" pitchFamily="34" charset="0"/>
              </a:rPr>
              <a:t>ШКОЛА ИСКУССТВ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994804" y="2279250"/>
            <a:ext cx="1305428" cy="411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02247" tIns="51124" rIns="102247" bIns="51124" rtlCol="0">
            <a:spAutoFit/>
          </a:bodyPr>
          <a:lstStyle/>
          <a:p>
            <a:pPr algn="ctr"/>
            <a:r>
              <a:rPr lang="ru-RU" sz="1000" b="1" dirty="0">
                <a:latin typeface="+mj-lt"/>
                <a:cs typeface="Arial" pitchFamily="34" charset="0"/>
              </a:rPr>
              <a:t>МУЗЫКАЛЬНЫЕ</a:t>
            </a:r>
          </a:p>
          <a:p>
            <a:pPr algn="ctr"/>
            <a:r>
              <a:rPr lang="ru-RU" sz="1000" b="1" dirty="0">
                <a:latin typeface="+mj-lt"/>
                <a:cs typeface="Arial" pitchFamily="34" charset="0"/>
              </a:rPr>
              <a:t>ШКОЛЫ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336455" y="2285942"/>
            <a:ext cx="1305426" cy="4726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02247" tIns="51124" rIns="102247" bIns="51124" rtlCol="0">
            <a:spAutoFit/>
          </a:bodyPr>
          <a:lstStyle/>
          <a:p>
            <a:pPr algn="ctr"/>
            <a:endParaRPr lang="ru-RU" sz="700" b="1" dirty="0">
              <a:latin typeface="+mj-lt"/>
              <a:cs typeface="Arial" pitchFamily="34" charset="0"/>
            </a:endParaRPr>
          </a:p>
          <a:p>
            <a:pPr algn="ctr"/>
            <a:r>
              <a:rPr lang="ru-RU" sz="1000" b="1" dirty="0">
                <a:latin typeface="+mj-lt"/>
                <a:cs typeface="Arial" pitchFamily="34" charset="0"/>
              </a:rPr>
              <a:t>БИБЛИОТЕКИ</a:t>
            </a:r>
          </a:p>
          <a:p>
            <a:pPr algn="ctr"/>
            <a:endParaRPr lang="ru-RU" sz="700" b="1" dirty="0">
              <a:latin typeface="+mj-lt"/>
              <a:cs typeface="Arial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519764" y="3168416"/>
            <a:ext cx="1114524" cy="3388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47" tIns="51124" rIns="102247" bIns="51124"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00039" y="3137863"/>
            <a:ext cx="1034033" cy="441882"/>
          </a:xfrm>
          <a:prstGeom prst="rect">
            <a:avLst/>
          </a:prstGeom>
          <a:noFill/>
        </p:spPr>
        <p:txBody>
          <a:bodyPr wrap="square" lIns="102247" tIns="51124" rIns="102247" bIns="51124" rtlCol="0">
            <a:spAutoFit/>
          </a:bodyPr>
          <a:lstStyle/>
          <a:p>
            <a:pPr algn="ctr"/>
            <a:r>
              <a:rPr lang="ru-RU" sz="1100" b="1" dirty="0">
                <a:latin typeface="+mj-lt"/>
              </a:rPr>
              <a:t>ПОСЕЩЕНИЙ</a:t>
            </a:r>
          </a:p>
          <a:p>
            <a:pPr algn="ctr"/>
            <a:r>
              <a:rPr lang="ru-RU" sz="1100" b="1" dirty="0">
                <a:latin typeface="+mj-lt"/>
              </a:rPr>
              <a:t>817 728</a:t>
            </a: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142844" y="1125136"/>
            <a:ext cx="4572032" cy="357439"/>
          </a:xfrm>
          <a:prstGeom prst="rect">
            <a:avLst/>
          </a:prstGeom>
        </p:spPr>
        <p:txBody>
          <a:bodyPr vert="horz" lIns="102247" tIns="51124" rIns="102247" bIns="5112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>
                <a:latin typeface="Arial Narrow" pitchFamily="34" charset="0"/>
                <a:cs typeface="Arial" pitchFamily="34" charset="0"/>
              </a:rPr>
              <a:t>           Ежегодно проходит более  11 тыс. мероприятий</a:t>
            </a:r>
          </a:p>
        </p:txBody>
      </p:sp>
      <p:sp>
        <p:nvSpPr>
          <p:cNvPr id="66" name="Заголовок 1"/>
          <p:cNvSpPr txBox="1">
            <a:spLocks/>
          </p:cNvSpPr>
          <p:nvPr/>
        </p:nvSpPr>
        <p:spPr>
          <a:xfrm>
            <a:off x="4777780" y="1017977"/>
            <a:ext cx="4080500" cy="557921"/>
          </a:xfrm>
          <a:prstGeom prst="rect">
            <a:avLst/>
          </a:prstGeom>
        </p:spPr>
        <p:txBody>
          <a:bodyPr vert="horz" lIns="102247" tIns="51124" rIns="102247" bIns="5112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latin typeface="Arial Narrow" pitchFamily="34" charset="0"/>
                <a:cs typeface="Arial" pitchFamily="34" charset="0"/>
              </a:rPr>
              <a:t>                         Число посетителей более 1 млн человек</a:t>
            </a:r>
          </a:p>
        </p:txBody>
      </p:sp>
      <p:grpSp>
        <p:nvGrpSpPr>
          <p:cNvPr id="2" name="Группа 14"/>
          <p:cNvGrpSpPr/>
          <p:nvPr/>
        </p:nvGrpSpPr>
        <p:grpSpPr>
          <a:xfrm>
            <a:off x="8322631" y="4661435"/>
            <a:ext cx="809711" cy="392776"/>
            <a:chOff x="6814076" y="5877272"/>
            <a:chExt cx="2329956" cy="1008112"/>
          </a:xfrm>
        </p:grpSpPr>
        <p:pic>
          <p:nvPicPr>
            <p:cNvPr id="17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67" name="Прямоугольник 66"/>
          <p:cNvSpPr/>
          <p:nvPr/>
        </p:nvSpPr>
        <p:spPr>
          <a:xfrm>
            <a:off x="2071670" y="500048"/>
            <a:ext cx="5643602" cy="553988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     </a:t>
            </a:r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  <a:endParaRPr lang="ru-RU" sz="3000" dirty="0"/>
          </a:p>
        </p:txBody>
      </p:sp>
      <p:pic>
        <p:nvPicPr>
          <p:cNvPr id="68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71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627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177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152222" y="88240"/>
            <a:ext cx="7883507" cy="397790"/>
          </a:xfrm>
          <a:prstGeom prst="rect">
            <a:avLst/>
          </a:prstGeom>
        </p:spPr>
        <p:txBody>
          <a:bodyPr vert="horz" lIns="51121" tIns="25559" rIns="51121" bIns="2555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244317" y="4353553"/>
            <a:ext cx="8123288" cy="7918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21" tIns="25559" rIns="51121" bIns="25559" rtlCol="0" anchor="ctr"/>
          <a:lstStyle/>
          <a:p>
            <a:pPr algn="ctr"/>
            <a:endParaRPr lang="ru-RU"/>
          </a:p>
        </p:txBody>
      </p:sp>
      <p:sp>
        <p:nvSpPr>
          <p:cNvPr id="101" name="TextBox 100"/>
          <p:cNvSpPr txBox="1"/>
          <p:nvPr/>
        </p:nvSpPr>
        <p:spPr>
          <a:xfrm>
            <a:off x="214282" y="1571622"/>
            <a:ext cx="6643734" cy="267101"/>
          </a:xfrm>
          <a:prstGeom prst="rect">
            <a:avLst/>
          </a:prstGeom>
          <a:noFill/>
        </p:spPr>
        <p:txBody>
          <a:bodyPr wrap="square" lIns="51121" tIns="25559" rIns="51121" bIns="25559" rtlCol="0">
            <a:spAutoFit/>
          </a:bodyPr>
          <a:lstStyle/>
          <a:p>
            <a:r>
              <a:rPr lang="ru-RU" sz="1400" b="1" dirty="0">
                <a:latin typeface="Arial Narrow" pitchFamily="34" charset="0"/>
                <a:cs typeface="Arial" panose="020B0604020202020204" pitchFamily="34" charset="0"/>
              </a:rPr>
              <a:t>РАЗВИТИЕ УЧРЕЖДЕНИЙ    ДОПОЛНИТЕЛЬНОГО ОБРАЗОВАНИЯ В СФЕРЕ КУЛЬТУРЫ</a:t>
            </a:r>
          </a:p>
        </p:txBody>
      </p:sp>
      <p:pic>
        <p:nvPicPr>
          <p:cNvPr id="102" name="Рисунок 10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87" t="3954" r="4036" b="13213"/>
          <a:stretch/>
        </p:blipFill>
        <p:spPr>
          <a:xfrm>
            <a:off x="6750955" y="1303747"/>
            <a:ext cx="2250202" cy="2977819"/>
          </a:xfrm>
          <a:prstGeom prst="rect">
            <a:avLst/>
          </a:prstGeom>
        </p:spPr>
      </p:pic>
      <p:sp>
        <p:nvSpPr>
          <p:cNvPr id="103" name="Прямоугольник 102"/>
          <p:cNvSpPr/>
          <p:nvPr/>
        </p:nvSpPr>
        <p:spPr>
          <a:xfrm>
            <a:off x="1" y="1982391"/>
            <a:ext cx="6929454" cy="349561"/>
          </a:xfrm>
          <a:prstGeom prst="rect">
            <a:avLst/>
          </a:prstGeom>
        </p:spPr>
        <p:txBody>
          <a:bodyPr wrap="square" lIns="102261" tIns="51130" rIns="102261" bIns="51130">
            <a:spAutoFit/>
          </a:bodyPr>
          <a:lstStyle/>
          <a:p>
            <a:r>
              <a:rPr lang="ru-RU" sz="1600" b="1" dirty="0">
                <a:latin typeface="+mj-lt"/>
              </a:rPr>
              <a:t>УВЕЛИЧЕНИЕ:                        2017г.         2018 -2019 гг.         2024г.             2035 г.      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3480106" y="2500312"/>
            <a:ext cx="1020099" cy="380338"/>
          </a:xfrm>
          <a:prstGeom prst="rect">
            <a:avLst/>
          </a:prstGeom>
        </p:spPr>
        <p:txBody>
          <a:bodyPr wrap="square" lIns="102261" tIns="51130" rIns="102261" bIns="51130">
            <a:spAutoFit/>
          </a:bodyPr>
          <a:lstStyle/>
          <a:p>
            <a:pPr lvl="0" algn="ctr"/>
            <a:r>
              <a:rPr lang="ru-RU" b="1" dirty="0" smtClean="0">
                <a:latin typeface="+mj-lt"/>
                <a:cs typeface="Aharoni" panose="02010803020104030203" pitchFamily="2" charset="-79"/>
              </a:rPr>
              <a:t>60%</a:t>
            </a:r>
            <a:endParaRPr lang="ru-RU" b="1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0" y="2928944"/>
            <a:ext cx="2264100" cy="611171"/>
          </a:xfrm>
          <a:prstGeom prst="rect">
            <a:avLst/>
          </a:prstGeom>
        </p:spPr>
        <p:txBody>
          <a:bodyPr wrap="square" lIns="102261" tIns="51130" rIns="102261" bIns="51130">
            <a:spAutoFit/>
          </a:bodyPr>
          <a:lstStyle/>
          <a:p>
            <a:r>
              <a:rPr lang="ru-RU" sz="1100" b="1" dirty="0">
                <a:latin typeface="Arial Narrow" pitchFamily="34" charset="0"/>
              </a:rPr>
              <a:t>доли участников </a:t>
            </a:r>
          </a:p>
          <a:p>
            <a:r>
              <a:rPr lang="ru-RU" sz="1100" b="1" dirty="0">
                <a:latin typeface="Arial Narrow" pitchFamily="34" charset="0"/>
              </a:rPr>
              <a:t>творческих проектов </a:t>
            </a:r>
          </a:p>
          <a:p>
            <a:r>
              <a:rPr lang="ru-RU" sz="1100" b="1" dirty="0">
                <a:latin typeface="Arial Narrow" pitchFamily="34" charset="0"/>
              </a:rPr>
              <a:t>от общего числа обучающихся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0" y="2250283"/>
            <a:ext cx="2214546" cy="611171"/>
          </a:xfrm>
          <a:prstGeom prst="rect">
            <a:avLst/>
          </a:prstGeom>
        </p:spPr>
        <p:txBody>
          <a:bodyPr wrap="square" lIns="102261" tIns="51130" rIns="102261" bIns="51130">
            <a:spAutoFit/>
          </a:bodyPr>
          <a:lstStyle/>
          <a:p>
            <a:pPr lvl="0"/>
            <a:r>
              <a:rPr lang="ru-RU" sz="1100" b="1" dirty="0">
                <a:solidFill>
                  <a:prstClr val="black"/>
                </a:solidFill>
                <a:latin typeface="Arial Narrow" pitchFamily="34" charset="0"/>
              </a:rPr>
              <a:t>доли обучающихся по предпрофессиональным программам</a:t>
            </a:r>
          </a:p>
        </p:txBody>
      </p:sp>
      <p:sp>
        <p:nvSpPr>
          <p:cNvPr id="107" name="Стрелка вправо 106"/>
          <p:cNvSpPr/>
          <p:nvPr/>
        </p:nvSpPr>
        <p:spPr>
          <a:xfrm>
            <a:off x="3357560" y="2571750"/>
            <a:ext cx="250975" cy="2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61" tIns="51130" rIns="102261" bIns="51130" rtlCol="0" anchor="ctr"/>
          <a:lstStyle/>
          <a:p>
            <a:pPr algn="ctr"/>
            <a:endParaRPr lang="ru-RU" sz="1300" b="1" dirty="0">
              <a:latin typeface="+mj-lt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3531314" y="3143254"/>
            <a:ext cx="1010411" cy="380338"/>
          </a:xfrm>
          <a:prstGeom prst="rect">
            <a:avLst/>
          </a:prstGeom>
        </p:spPr>
        <p:txBody>
          <a:bodyPr wrap="square" lIns="102261" tIns="51130" rIns="102261" bIns="51130">
            <a:spAutoFit/>
          </a:bodyPr>
          <a:lstStyle/>
          <a:p>
            <a:pPr lvl="0" algn="ctr"/>
            <a:r>
              <a:rPr lang="ru-RU" b="1" dirty="0" smtClean="0">
                <a:latin typeface="+mj-lt"/>
                <a:cs typeface="Aharoni" panose="02010803020104030203" pitchFamily="2" charset="-79"/>
              </a:rPr>
              <a:t>50%</a:t>
            </a:r>
            <a:endParaRPr lang="ru-RU" sz="1300" b="1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0" y="3589741"/>
            <a:ext cx="1911796" cy="441894"/>
          </a:xfrm>
          <a:prstGeom prst="rect">
            <a:avLst/>
          </a:prstGeom>
        </p:spPr>
        <p:txBody>
          <a:bodyPr wrap="square" lIns="102261" tIns="51130" rIns="102261" bIns="51130">
            <a:spAutoFit/>
          </a:bodyPr>
          <a:lstStyle/>
          <a:p>
            <a:r>
              <a:rPr lang="ru-RU" sz="1100" b="1" dirty="0">
                <a:latin typeface="Arial Narrow" pitchFamily="34" charset="0"/>
              </a:rPr>
              <a:t>доли призёров конкурсов разных уровней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3538861" y="3714758"/>
            <a:ext cx="979973" cy="380338"/>
          </a:xfrm>
          <a:prstGeom prst="rect">
            <a:avLst/>
          </a:prstGeom>
        </p:spPr>
        <p:txBody>
          <a:bodyPr wrap="square" lIns="102261" tIns="51130" rIns="102261" bIns="51130">
            <a:spAutoFit/>
          </a:bodyPr>
          <a:lstStyle/>
          <a:p>
            <a:pPr algn="ctr"/>
            <a:r>
              <a:rPr lang="ru-RU" b="1" dirty="0" smtClean="0">
                <a:latin typeface="+mj-lt"/>
                <a:cs typeface="Aharoni" panose="02010803020104030203" pitchFamily="2" charset="-79"/>
              </a:rPr>
              <a:t>60</a:t>
            </a:r>
            <a:r>
              <a:rPr lang="ru-RU" b="1" dirty="0">
                <a:latin typeface="+mj-lt"/>
                <a:cs typeface="Aharoni" panose="02010803020104030203" pitchFamily="2" charset="-79"/>
              </a:rPr>
              <a:t>%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4" y="4071949"/>
            <a:ext cx="8503779" cy="857392"/>
          </a:xfrm>
          <a:prstGeom prst="rect">
            <a:avLst/>
          </a:prstGeom>
          <a:noFill/>
        </p:spPr>
        <p:txBody>
          <a:bodyPr wrap="square" lIns="102261" tIns="51130" rIns="102261" bIns="51130" rtlCol="0">
            <a:spAutoFit/>
          </a:bodyPr>
          <a:lstStyle/>
          <a:p>
            <a:r>
              <a:rPr lang="ru-RU" sz="1300" b="1" spc="-67" dirty="0">
                <a:solidFill>
                  <a:srgbClr val="C00000"/>
                </a:solidFill>
                <a:latin typeface="+mj-lt"/>
              </a:rPr>
              <a:t>ПРОБЛЕМА:</a:t>
            </a:r>
          </a:p>
          <a:p>
            <a:r>
              <a:rPr lang="ru-RU" sz="1200" b="1" spc="-67" dirty="0">
                <a:latin typeface="+mj-lt"/>
              </a:rPr>
              <a:t>Необходима реставрация объекта культурного наследия регионального значения «Детская музыкальная школа № 10»</a:t>
            </a:r>
          </a:p>
          <a:p>
            <a:r>
              <a:rPr lang="ru-RU" sz="1200" b="1" spc="-67" dirty="0">
                <a:latin typeface="+mj-lt"/>
              </a:rPr>
              <a:t>Выполнен проект, проведена историко-культурная экспертиза, отреставрирована кровля (ВБ: 6,7 млн рублей). </a:t>
            </a:r>
          </a:p>
          <a:p>
            <a:r>
              <a:rPr lang="ru-RU" sz="1200" b="1" spc="-67" dirty="0">
                <a:latin typeface="+mj-lt"/>
              </a:rPr>
              <a:t>2020 год - ориентировочная стоимость реставрации фасада и барельефов - 37 млн рублей (ФБ: 25 млн рублей, ОБ: 12 млн рублей)</a:t>
            </a:r>
          </a:p>
        </p:txBody>
      </p:sp>
      <p:sp>
        <p:nvSpPr>
          <p:cNvPr id="112" name="Стрелка вправо 111"/>
          <p:cNvSpPr/>
          <p:nvPr/>
        </p:nvSpPr>
        <p:spPr>
          <a:xfrm>
            <a:off x="4429130" y="2571750"/>
            <a:ext cx="250975" cy="2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61" tIns="51130" rIns="102261" bIns="51130" rtlCol="0" anchor="ctr"/>
          <a:lstStyle/>
          <a:p>
            <a:pPr algn="ctr"/>
            <a:endParaRPr lang="ru-RU" sz="1300" b="1" dirty="0">
              <a:latin typeface="+mj-lt"/>
            </a:endParaRPr>
          </a:p>
        </p:txBody>
      </p:sp>
      <p:sp>
        <p:nvSpPr>
          <p:cNvPr id="113" name="Стрелка вправо 112"/>
          <p:cNvSpPr/>
          <p:nvPr/>
        </p:nvSpPr>
        <p:spPr>
          <a:xfrm>
            <a:off x="5572138" y="2571750"/>
            <a:ext cx="250975" cy="2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61" tIns="51130" rIns="102261" bIns="51130" rtlCol="0" anchor="ctr"/>
          <a:lstStyle/>
          <a:p>
            <a:pPr algn="ctr"/>
            <a:endParaRPr lang="ru-RU" sz="1300" b="1" dirty="0">
              <a:latin typeface="+mj-lt"/>
            </a:endParaRPr>
          </a:p>
        </p:txBody>
      </p:sp>
      <p:sp>
        <p:nvSpPr>
          <p:cNvPr id="114" name="Стрелка вправо 113"/>
          <p:cNvSpPr/>
          <p:nvPr/>
        </p:nvSpPr>
        <p:spPr>
          <a:xfrm>
            <a:off x="3357560" y="3268270"/>
            <a:ext cx="250975" cy="2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61" tIns="51130" rIns="102261" bIns="51130" rtlCol="0" anchor="ctr"/>
          <a:lstStyle/>
          <a:p>
            <a:pPr algn="ctr"/>
            <a:endParaRPr lang="ru-RU" sz="1300" b="1" dirty="0">
              <a:latin typeface="+mj-lt"/>
            </a:endParaRPr>
          </a:p>
        </p:txBody>
      </p:sp>
      <p:sp>
        <p:nvSpPr>
          <p:cNvPr id="115" name="Стрелка вправо 114"/>
          <p:cNvSpPr/>
          <p:nvPr/>
        </p:nvSpPr>
        <p:spPr>
          <a:xfrm>
            <a:off x="3357560" y="3804055"/>
            <a:ext cx="250975" cy="2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61" tIns="51130" rIns="102261" bIns="51130" rtlCol="0" anchor="ctr"/>
          <a:lstStyle/>
          <a:p>
            <a:pPr algn="ctr"/>
            <a:endParaRPr lang="ru-RU" sz="1300" b="1" dirty="0">
              <a:latin typeface="+mj-lt"/>
            </a:endParaRPr>
          </a:p>
        </p:txBody>
      </p:sp>
      <p:sp>
        <p:nvSpPr>
          <p:cNvPr id="116" name="Стрелка вправо 115"/>
          <p:cNvSpPr/>
          <p:nvPr/>
        </p:nvSpPr>
        <p:spPr>
          <a:xfrm>
            <a:off x="4429130" y="3268270"/>
            <a:ext cx="250975" cy="2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61" tIns="51130" rIns="102261" bIns="51130" rtlCol="0" anchor="ctr"/>
          <a:lstStyle/>
          <a:p>
            <a:pPr algn="ctr"/>
            <a:endParaRPr lang="ru-RU" sz="1300" b="1" dirty="0">
              <a:latin typeface="+mj-lt"/>
            </a:endParaRPr>
          </a:p>
        </p:txBody>
      </p:sp>
      <p:sp>
        <p:nvSpPr>
          <p:cNvPr id="117" name="Стрелка вправо 116"/>
          <p:cNvSpPr/>
          <p:nvPr/>
        </p:nvSpPr>
        <p:spPr>
          <a:xfrm>
            <a:off x="5572138" y="3268270"/>
            <a:ext cx="250975" cy="2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61" tIns="51130" rIns="102261" bIns="51130" rtlCol="0" anchor="ctr"/>
          <a:lstStyle/>
          <a:p>
            <a:pPr algn="ctr"/>
            <a:endParaRPr lang="ru-RU" sz="1300" b="1" dirty="0">
              <a:latin typeface="+mj-lt"/>
            </a:endParaRPr>
          </a:p>
        </p:txBody>
      </p:sp>
      <p:sp>
        <p:nvSpPr>
          <p:cNvPr id="118" name="Стрелка вправо 117"/>
          <p:cNvSpPr/>
          <p:nvPr/>
        </p:nvSpPr>
        <p:spPr>
          <a:xfrm>
            <a:off x="4500568" y="3804055"/>
            <a:ext cx="250975" cy="2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61" tIns="51130" rIns="102261" bIns="51130" rtlCol="0" anchor="ctr"/>
          <a:lstStyle/>
          <a:p>
            <a:pPr algn="ctr"/>
            <a:endParaRPr lang="ru-RU" sz="1300" b="1" dirty="0">
              <a:latin typeface="+mj-lt"/>
            </a:endParaRPr>
          </a:p>
        </p:txBody>
      </p:sp>
      <p:sp>
        <p:nvSpPr>
          <p:cNvPr id="119" name="Стрелка вправо 118"/>
          <p:cNvSpPr/>
          <p:nvPr/>
        </p:nvSpPr>
        <p:spPr>
          <a:xfrm>
            <a:off x="5572138" y="3804055"/>
            <a:ext cx="250975" cy="2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61" tIns="51130" rIns="102261" bIns="51130" rtlCol="0" anchor="ctr"/>
          <a:lstStyle/>
          <a:p>
            <a:pPr algn="ctr"/>
            <a:endParaRPr lang="ru-RU" sz="1300" b="1" dirty="0">
              <a:latin typeface="+mj-lt"/>
            </a:endParaRPr>
          </a:p>
        </p:txBody>
      </p:sp>
      <p:sp>
        <p:nvSpPr>
          <p:cNvPr id="120" name="Прямоугольник 119"/>
          <p:cNvSpPr/>
          <p:nvPr/>
        </p:nvSpPr>
        <p:spPr>
          <a:xfrm>
            <a:off x="4786318" y="2500312"/>
            <a:ext cx="785819" cy="380338"/>
          </a:xfrm>
          <a:prstGeom prst="rect">
            <a:avLst/>
          </a:prstGeom>
        </p:spPr>
        <p:txBody>
          <a:bodyPr wrap="square" lIns="102261" tIns="51130" rIns="102261" bIns="51130">
            <a:spAutoFit/>
          </a:bodyPr>
          <a:lstStyle/>
          <a:p>
            <a:pPr lvl="0" algn="ctr"/>
            <a:r>
              <a:rPr lang="ru-RU" b="1" dirty="0" smtClean="0">
                <a:latin typeface="+mj-lt"/>
                <a:cs typeface="Aharoni" panose="02010803020104030203" pitchFamily="2" charset="-79"/>
              </a:rPr>
              <a:t>70%</a:t>
            </a:r>
            <a:endParaRPr lang="ru-RU" b="1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5835567" y="2500312"/>
            <a:ext cx="879579" cy="380338"/>
          </a:xfrm>
          <a:prstGeom prst="rect">
            <a:avLst/>
          </a:prstGeom>
        </p:spPr>
        <p:txBody>
          <a:bodyPr wrap="square" lIns="102261" tIns="51130" rIns="102261" bIns="51130">
            <a:spAutoFit/>
          </a:bodyPr>
          <a:lstStyle/>
          <a:p>
            <a:pPr lvl="0" algn="ctr"/>
            <a:r>
              <a:rPr lang="ru-RU" b="1" dirty="0" smtClean="0">
                <a:latin typeface="+mj-lt"/>
                <a:cs typeface="Aharoni" panose="02010803020104030203" pitchFamily="2" charset="-79"/>
              </a:rPr>
              <a:t>80%</a:t>
            </a:r>
            <a:endParaRPr lang="ru-RU" b="1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4786316" y="3143254"/>
            <a:ext cx="857256" cy="380338"/>
          </a:xfrm>
          <a:prstGeom prst="rect">
            <a:avLst/>
          </a:prstGeom>
        </p:spPr>
        <p:txBody>
          <a:bodyPr wrap="square" lIns="102261" tIns="51130" rIns="102261" bIns="51130">
            <a:spAutoFit/>
          </a:bodyPr>
          <a:lstStyle/>
          <a:p>
            <a:pPr lvl="0" algn="ctr"/>
            <a:r>
              <a:rPr lang="ru-RU" b="1" dirty="0" smtClean="0">
                <a:latin typeface="+mj-lt"/>
                <a:cs typeface="Aharoni" panose="02010803020104030203" pitchFamily="2" charset="-79"/>
              </a:rPr>
              <a:t>60%</a:t>
            </a:r>
            <a:endParaRPr lang="ru-RU" b="1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5847809" y="3143254"/>
            <a:ext cx="938770" cy="380338"/>
          </a:xfrm>
          <a:prstGeom prst="rect">
            <a:avLst/>
          </a:prstGeom>
        </p:spPr>
        <p:txBody>
          <a:bodyPr wrap="square" lIns="102261" tIns="51130" rIns="102261" bIns="51130">
            <a:spAutoFit/>
          </a:bodyPr>
          <a:lstStyle/>
          <a:p>
            <a:pPr lvl="0" algn="ctr"/>
            <a:r>
              <a:rPr lang="ru-RU" b="1" dirty="0" smtClean="0">
                <a:latin typeface="+mj-lt"/>
                <a:cs typeface="Aharoni" panose="02010803020104030203" pitchFamily="2" charset="-79"/>
              </a:rPr>
              <a:t>75%</a:t>
            </a:r>
            <a:endParaRPr lang="ru-RU" b="1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4694191" y="3714758"/>
            <a:ext cx="1020099" cy="380338"/>
          </a:xfrm>
          <a:prstGeom prst="rect">
            <a:avLst/>
          </a:prstGeom>
        </p:spPr>
        <p:txBody>
          <a:bodyPr wrap="square" lIns="102261" tIns="51130" rIns="102261" bIns="51130">
            <a:spAutoFit/>
          </a:bodyPr>
          <a:lstStyle/>
          <a:p>
            <a:pPr lvl="0" algn="ctr"/>
            <a:r>
              <a:rPr lang="ru-RU" b="1" dirty="0" smtClean="0">
                <a:latin typeface="+mj-lt"/>
                <a:cs typeface="Aharoni" panose="02010803020104030203" pitchFamily="2" charset="-79"/>
              </a:rPr>
              <a:t>70%</a:t>
            </a:r>
            <a:endParaRPr lang="ru-RU" b="1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5715010" y="3714758"/>
            <a:ext cx="1020099" cy="380338"/>
          </a:xfrm>
          <a:prstGeom prst="rect">
            <a:avLst/>
          </a:prstGeom>
        </p:spPr>
        <p:txBody>
          <a:bodyPr wrap="square" lIns="102261" tIns="51130" rIns="102261" bIns="51130">
            <a:spAutoFit/>
          </a:bodyPr>
          <a:lstStyle/>
          <a:p>
            <a:pPr lvl="0" algn="ctr"/>
            <a:r>
              <a:rPr lang="ru-RU" b="1" dirty="0" smtClean="0">
                <a:solidFill>
                  <a:srgbClr val="FF0000"/>
                </a:solidFill>
                <a:latin typeface="+mj-lt"/>
                <a:cs typeface="Aharoni" panose="02010803020104030203" pitchFamily="2" charset="-79"/>
              </a:rPr>
              <a:t>   </a:t>
            </a:r>
            <a:r>
              <a:rPr lang="ru-RU" b="1" dirty="0" smtClean="0">
                <a:latin typeface="+mj-lt"/>
                <a:cs typeface="Aharoni" panose="02010803020104030203" pitchFamily="2" charset="-79"/>
              </a:rPr>
              <a:t>75%</a:t>
            </a:r>
            <a:endParaRPr lang="ru-RU" b="1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2200206" y="2500312"/>
            <a:ext cx="1020099" cy="380338"/>
          </a:xfrm>
          <a:prstGeom prst="rect">
            <a:avLst/>
          </a:prstGeom>
        </p:spPr>
        <p:txBody>
          <a:bodyPr wrap="square" lIns="102261" tIns="51130" rIns="102261" bIns="51130">
            <a:spAutoFit/>
          </a:bodyPr>
          <a:lstStyle/>
          <a:p>
            <a:pPr lvl="0" algn="ctr"/>
            <a:r>
              <a:rPr lang="ru-RU" b="1" dirty="0">
                <a:latin typeface="+mj-lt"/>
                <a:cs typeface="Aharoni" panose="02010803020104030203" pitchFamily="2" charset="-79"/>
              </a:rPr>
              <a:t>5</a:t>
            </a:r>
            <a:r>
              <a:rPr lang="ru-RU" b="1" dirty="0" smtClean="0">
                <a:latin typeface="+mj-lt"/>
                <a:cs typeface="Aharoni" panose="02010803020104030203" pitchFamily="2" charset="-79"/>
              </a:rPr>
              <a:t>0%</a:t>
            </a:r>
            <a:endParaRPr lang="ru-RU" b="1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2217171" y="3143254"/>
            <a:ext cx="1020099" cy="380338"/>
          </a:xfrm>
          <a:prstGeom prst="rect">
            <a:avLst/>
          </a:prstGeom>
        </p:spPr>
        <p:txBody>
          <a:bodyPr wrap="square" lIns="102261" tIns="51130" rIns="102261" bIns="51130">
            <a:spAutoFit/>
          </a:bodyPr>
          <a:lstStyle/>
          <a:p>
            <a:pPr lvl="0" algn="ctr"/>
            <a:r>
              <a:rPr lang="ru-RU" b="1" dirty="0">
                <a:latin typeface="+mj-lt"/>
                <a:cs typeface="Aharoni" panose="02010803020104030203" pitchFamily="2" charset="-79"/>
              </a:rPr>
              <a:t>4</a:t>
            </a:r>
            <a:r>
              <a:rPr lang="ru-RU" b="1" dirty="0" smtClean="0">
                <a:latin typeface="+mj-lt"/>
                <a:cs typeface="Aharoni" panose="02010803020104030203" pitchFamily="2" charset="-79"/>
              </a:rPr>
              <a:t>0%</a:t>
            </a:r>
            <a:endParaRPr lang="ru-RU" b="1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28" name="Прямоугольник 127"/>
          <p:cNvSpPr/>
          <p:nvPr/>
        </p:nvSpPr>
        <p:spPr>
          <a:xfrm>
            <a:off x="2263240" y="3714758"/>
            <a:ext cx="1020099" cy="380338"/>
          </a:xfrm>
          <a:prstGeom prst="rect">
            <a:avLst/>
          </a:prstGeom>
        </p:spPr>
        <p:txBody>
          <a:bodyPr wrap="square" lIns="102261" tIns="51130" rIns="102261" bIns="51130">
            <a:spAutoFit/>
          </a:bodyPr>
          <a:lstStyle/>
          <a:p>
            <a:pPr lvl="0" algn="ctr"/>
            <a:r>
              <a:rPr lang="ru-RU" b="1" dirty="0" smtClean="0">
                <a:latin typeface="+mj-lt"/>
                <a:cs typeface="Aharoni" panose="02010803020104030203" pitchFamily="2" charset="-79"/>
              </a:rPr>
              <a:t>55%</a:t>
            </a:r>
            <a:endParaRPr lang="ru-RU" b="1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30" name="Стрелка вправо 129"/>
          <p:cNvSpPr/>
          <p:nvPr/>
        </p:nvSpPr>
        <p:spPr>
          <a:xfrm>
            <a:off x="2000238" y="3214692"/>
            <a:ext cx="250975" cy="2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61" tIns="51130" rIns="102261" bIns="51130" rtlCol="0" anchor="ctr"/>
          <a:lstStyle/>
          <a:p>
            <a:pPr algn="ctr"/>
            <a:endParaRPr lang="ru-RU" sz="1300" b="1" dirty="0">
              <a:latin typeface="+mj-lt"/>
            </a:endParaRPr>
          </a:p>
        </p:txBody>
      </p:sp>
      <p:sp>
        <p:nvSpPr>
          <p:cNvPr id="131" name="Стрелка вправо 130"/>
          <p:cNvSpPr/>
          <p:nvPr/>
        </p:nvSpPr>
        <p:spPr>
          <a:xfrm>
            <a:off x="2000238" y="3750477"/>
            <a:ext cx="250975" cy="2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61" tIns="51130" rIns="102261" bIns="51130" rtlCol="0" anchor="ctr"/>
          <a:lstStyle/>
          <a:p>
            <a:pPr algn="ctr"/>
            <a:endParaRPr lang="ru-RU" sz="1300" b="1" dirty="0">
              <a:latin typeface="+mj-lt"/>
            </a:endParaRPr>
          </a:p>
        </p:txBody>
      </p:sp>
      <p:sp>
        <p:nvSpPr>
          <p:cNvPr id="132" name="Стрелка вправо 131"/>
          <p:cNvSpPr/>
          <p:nvPr/>
        </p:nvSpPr>
        <p:spPr>
          <a:xfrm>
            <a:off x="2000238" y="2571750"/>
            <a:ext cx="250975" cy="2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61" tIns="51130" rIns="102261" bIns="51130" rtlCol="0" anchor="ctr"/>
          <a:lstStyle/>
          <a:p>
            <a:pPr algn="ctr"/>
            <a:endParaRPr lang="ru-RU" sz="1300" b="1" dirty="0">
              <a:latin typeface="+mj-lt"/>
            </a:endParaRPr>
          </a:p>
        </p:txBody>
      </p:sp>
      <p:grpSp>
        <p:nvGrpSpPr>
          <p:cNvPr id="2" name="Группа 14"/>
          <p:cNvGrpSpPr/>
          <p:nvPr/>
        </p:nvGrpSpPr>
        <p:grpSpPr>
          <a:xfrm>
            <a:off x="8339071" y="4602408"/>
            <a:ext cx="809711" cy="392776"/>
            <a:chOff x="6814076" y="5877272"/>
            <a:chExt cx="2329956" cy="1008112"/>
          </a:xfrm>
        </p:grpSpPr>
        <p:pic>
          <p:nvPicPr>
            <p:cNvPr id="17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43" name="Прямоугольник 42"/>
          <p:cNvSpPr/>
          <p:nvPr/>
        </p:nvSpPr>
        <p:spPr>
          <a:xfrm>
            <a:off x="2214546" y="1142994"/>
            <a:ext cx="4643470" cy="400099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sz="2000" b="1" dirty="0">
                <a:latin typeface="Arial Black" pitchFamily="34" charset="0"/>
                <a:cs typeface="Arial" pitchFamily="34" charset="0"/>
              </a:rPr>
              <a:t>              КУЛЬТУРА </a:t>
            </a:r>
            <a:r>
              <a:rPr lang="en-US" sz="2000" b="1" dirty="0">
                <a:latin typeface="Arial Black" pitchFamily="34" charset="0"/>
                <a:cs typeface="Arial" pitchFamily="34" charset="0"/>
              </a:rPr>
              <a:t> </a:t>
            </a:r>
            <a:endParaRPr lang="ru-RU" sz="2000" b="1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643046" y="535768"/>
            <a:ext cx="6215107" cy="553988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   Социальная сфера</a:t>
            </a:r>
            <a:endParaRPr lang="ru-RU" sz="3000" dirty="0"/>
          </a:p>
        </p:txBody>
      </p:sp>
      <p:pic>
        <p:nvPicPr>
          <p:cNvPr id="45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48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528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177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152222" y="88240"/>
            <a:ext cx="7883507" cy="397790"/>
          </a:xfrm>
          <a:prstGeom prst="rect">
            <a:avLst/>
          </a:prstGeom>
        </p:spPr>
        <p:txBody>
          <a:bodyPr vert="horz" lIns="51128" tIns="25563" rIns="51128" bIns="255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pSp>
        <p:nvGrpSpPr>
          <p:cNvPr id="2" name="Группа 14"/>
          <p:cNvGrpSpPr/>
          <p:nvPr/>
        </p:nvGrpSpPr>
        <p:grpSpPr>
          <a:xfrm>
            <a:off x="8334297" y="4652860"/>
            <a:ext cx="809711" cy="392776"/>
            <a:chOff x="6814076" y="5877272"/>
            <a:chExt cx="2329956" cy="1008112"/>
          </a:xfrm>
        </p:grpSpPr>
        <p:pic>
          <p:nvPicPr>
            <p:cNvPr id="17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14348" y="1017979"/>
            <a:ext cx="6143668" cy="513331"/>
          </a:xfrm>
          <a:prstGeom prst="rect">
            <a:avLst/>
          </a:prstGeom>
          <a:noFill/>
        </p:spPr>
        <p:txBody>
          <a:bodyPr wrap="square" lIns="51128" tIns="25563" rIns="51128" bIns="25563" rtlCol="0">
            <a:spAutoFit/>
          </a:bodyPr>
          <a:lstStyle/>
          <a:p>
            <a:pPr algn="ctr"/>
            <a:r>
              <a:rPr lang="ru-RU" sz="30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                  </a:t>
            </a:r>
            <a:r>
              <a:rPr lang="ru-RU" sz="2000" b="1" dirty="0">
                <a:latin typeface="Arial Black" pitchFamily="34" charset="0"/>
                <a:cs typeface="Arial" panose="020B0604020202020204" pitchFamily="34" charset="0"/>
              </a:rPr>
              <a:t>КУЛЬТУРА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2264" y="3415363"/>
            <a:ext cx="710717" cy="6820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2275" tIns="51138" rIns="102275" bIns="51138" rtlCol="0" anchor="t" anchorCtr="1"/>
          <a:lstStyle/>
          <a:p>
            <a:pPr algn="ctr"/>
            <a:endParaRPr lang="ru-RU" sz="3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55406" y="3187063"/>
            <a:ext cx="844963" cy="910316"/>
          </a:xfrm>
          <a:prstGeom prst="rect">
            <a:avLst/>
          </a:prstGeom>
          <a:solidFill>
            <a:srgbClr val="005A9E"/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2275" tIns="51138" rIns="102275" bIns="51138" rtlCol="0" anchor="ctr"/>
          <a:lstStyle/>
          <a:p>
            <a:pPr algn="ctr"/>
            <a:endParaRPr lang="ru-RU" sz="30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878544" y="2889950"/>
            <a:ext cx="907770" cy="1207433"/>
          </a:xfrm>
          <a:prstGeom prst="rect">
            <a:avLst/>
          </a:prstGeom>
          <a:solidFill>
            <a:srgbClr val="005A9E"/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2275" tIns="51138" rIns="102275" bIns="51138" rtlCol="0" anchor="ctr"/>
          <a:lstStyle/>
          <a:p>
            <a:pPr algn="ctr"/>
            <a:endParaRPr lang="ru-RU" sz="30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01689" y="2533808"/>
            <a:ext cx="899139" cy="1563577"/>
          </a:xfrm>
          <a:prstGeom prst="rect">
            <a:avLst/>
          </a:prstGeom>
          <a:solidFill>
            <a:srgbClr val="005A9E"/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2275" tIns="51138" rIns="102275" bIns="51138" rtlCol="0" anchor="ctr"/>
          <a:lstStyle/>
          <a:p>
            <a:pPr algn="ctr"/>
            <a:endParaRPr lang="ru-RU" sz="30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324835" y="2143123"/>
            <a:ext cx="890509" cy="1954256"/>
          </a:xfrm>
          <a:prstGeom prst="rect">
            <a:avLst/>
          </a:prstGeom>
          <a:solidFill>
            <a:srgbClr val="005A9E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02275" tIns="51138" rIns="102275" bIns="51138" rtlCol="0" anchor="ctr"/>
          <a:lstStyle/>
          <a:p>
            <a:pPr algn="ctr"/>
            <a:endParaRPr lang="ru-RU" sz="3000" b="1" dirty="0">
              <a:solidFill>
                <a:schemeClr val="tx1"/>
              </a:solidFill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642916" y="2634420"/>
            <a:ext cx="1015809" cy="580076"/>
          </a:xfrm>
          <a:prstGeom prst="rect">
            <a:avLst/>
          </a:prstGeom>
        </p:spPr>
        <p:txBody>
          <a:bodyPr vert="horz" lIns="102275" tIns="51138" rIns="102275" bIns="51138" rtlCol="0" anchor="b" anchorCtr="1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ru-RU" sz="20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endParaRPr lang="ru-RU" sz="1300" b="1" dirty="0">
              <a:solidFill>
                <a:schemeClr val="accent5">
                  <a:lumMod val="60000"/>
                  <a:lumOff val="40000"/>
                </a:schemeClr>
              </a:solidFill>
              <a:cs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7429525" y="1527472"/>
            <a:ext cx="1043859" cy="580076"/>
          </a:xfrm>
          <a:prstGeom prst="rect">
            <a:avLst/>
          </a:prstGeom>
        </p:spPr>
        <p:txBody>
          <a:bodyPr vert="horz" lIns="102275" tIns="51138" rIns="102275" bIns="51138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cs typeface="Arial" panose="020B0604020202020204" pitchFamily="34" charset="0"/>
              </a:rPr>
              <a:t/>
            </a:r>
            <a:br>
              <a:rPr lang="ru-RU" sz="2000" b="1" dirty="0">
                <a:cs typeface="Arial" panose="020B0604020202020204" pitchFamily="34" charset="0"/>
              </a:rPr>
            </a:br>
            <a:endParaRPr lang="ru-RU" sz="1300" b="1" dirty="0">
              <a:cs typeface="Arial" pitchFamily="34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5715009" y="1950775"/>
            <a:ext cx="993012" cy="580076"/>
          </a:xfrm>
          <a:prstGeom prst="rect">
            <a:avLst/>
          </a:prstGeom>
        </p:spPr>
        <p:txBody>
          <a:bodyPr vert="horz" lIns="102275" tIns="51138" rIns="102275" bIns="51138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cs typeface="Arial" panose="020B0604020202020204" pitchFamily="34" charset="0"/>
              </a:rPr>
              <a:t/>
            </a:r>
            <a:br>
              <a:rPr lang="ru-RU" sz="2000" b="1" dirty="0">
                <a:cs typeface="Arial" panose="020B0604020202020204" pitchFamily="34" charset="0"/>
              </a:rPr>
            </a:br>
            <a:endParaRPr lang="ru-RU" sz="1300" b="1" dirty="0">
              <a:cs typeface="Arial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3929058" y="2241631"/>
            <a:ext cx="1044466" cy="580076"/>
          </a:xfrm>
          <a:prstGeom prst="rect">
            <a:avLst/>
          </a:prstGeom>
        </p:spPr>
        <p:txBody>
          <a:bodyPr vert="horz" lIns="102275" tIns="51138" rIns="102275" bIns="51138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cs typeface="Arial" panose="020B0604020202020204" pitchFamily="34" charset="0"/>
              </a:rPr>
              <a:t/>
            </a:r>
            <a:br>
              <a:rPr lang="ru-RU" sz="2000" b="1" dirty="0">
                <a:cs typeface="Arial" panose="020B0604020202020204" pitchFamily="34" charset="0"/>
              </a:rPr>
            </a:br>
            <a:endParaRPr lang="ru-RU" sz="1300" b="1" dirty="0">
              <a:cs typeface="Arial" pitchFamily="34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2214546" y="2518172"/>
            <a:ext cx="1285884" cy="428628"/>
          </a:xfrm>
          <a:prstGeom prst="rect">
            <a:avLst/>
          </a:prstGeom>
        </p:spPr>
        <p:txBody>
          <a:bodyPr vert="horz" lIns="102275" tIns="51138" rIns="102275" bIns="51138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cs typeface="Arial" panose="020B0604020202020204" pitchFamily="34" charset="0"/>
              </a:rPr>
              <a:t>   </a:t>
            </a:r>
            <a:r>
              <a:rPr lang="ru-RU" sz="2900" b="1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ru-RU" sz="29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endParaRPr lang="ru-RU" sz="2900" b="1" dirty="0">
              <a:solidFill>
                <a:schemeClr val="accent5">
                  <a:lumMod val="60000"/>
                  <a:lumOff val="40000"/>
                </a:schemeClr>
              </a:solidFill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2845" y="1500180"/>
            <a:ext cx="8858312" cy="357197"/>
          </a:xfrm>
          <a:prstGeom prst="rect">
            <a:avLst/>
          </a:prstGeom>
          <a:noFill/>
        </p:spPr>
        <p:txBody>
          <a:bodyPr wrap="square" lIns="79360" tIns="39679" rIns="79360" bIns="39679" rtlCol="0">
            <a:spAutoFit/>
          </a:bodyPr>
          <a:lstStyle/>
          <a:p>
            <a:r>
              <a:rPr lang="ru-RU" b="1" dirty="0" smtClean="0">
                <a:latin typeface="Arial Narrow" pitchFamily="34" charset="0"/>
                <a:cs typeface="Arial" panose="020B0604020202020204" pitchFamily="34" charset="0"/>
              </a:rPr>
              <a:t>              </a:t>
            </a:r>
            <a:r>
              <a:rPr lang="ru-RU" sz="1400" b="1" dirty="0">
                <a:latin typeface="Arial Black" pitchFamily="34" charset="0"/>
                <a:cs typeface="Arial" panose="020B0604020202020204" pitchFamily="34" charset="0"/>
              </a:rPr>
              <a:t>Доля населения, пользующаяся электронными  услугами библиотек, %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143108" y="589345"/>
            <a:ext cx="5286412" cy="861764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pPr algn="ctr"/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          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28596" y="4339841"/>
            <a:ext cx="8215370" cy="369322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b="1" dirty="0" smtClean="0">
                <a:latin typeface="Arial Narrow" pitchFamily="34" charset="0"/>
                <a:cs typeface="Arial" panose="020B0604020202020204" pitchFamily="34" charset="0"/>
              </a:rPr>
              <a:t> 2017г.                      2018г.                     к  2020г.                   к 2024г.                     к 2035г.       </a:t>
            </a:r>
            <a:endParaRPr lang="ru-RU" b="1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85720" y="3107539"/>
            <a:ext cx="1357322" cy="400099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b="1" dirty="0" smtClean="0">
                <a:latin typeface="Arial Narrow" pitchFamily="34" charset="0"/>
                <a:cs typeface="Arial" panose="020B0604020202020204" pitchFamily="34" charset="0"/>
              </a:rPr>
              <a:t>      </a:t>
            </a:r>
            <a:r>
              <a:rPr lang="ru-RU" sz="2000" b="1" dirty="0">
                <a:latin typeface="Arial Narrow" pitchFamily="34" charset="0"/>
                <a:cs typeface="Arial" panose="020B0604020202020204" pitchFamily="34" charset="0"/>
              </a:rPr>
              <a:t>17 </a:t>
            </a:r>
            <a:endParaRPr lang="ru-RU" sz="20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000233" y="2839646"/>
            <a:ext cx="1092104" cy="400099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sz="2000" b="1" dirty="0">
                <a:latin typeface="Arial Narrow" pitchFamily="34" charset="0"/>
                <a:cs typeface="Arial" panose="020B0604020202020204" pitchFamily="34" charset="0"/>
              </a:rPr>
              <a:t>      18 </a:t>
            </a:r>
            <a:endParaRPr lang="ru-RU" sz="20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929064" y="2518174"/>
            <a:ext cx="867523" cy="400099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sz="2000" b="1" dirty="0">
                <a:latin typeface="Arial Narrow" pitchFamily="34" charset="0"/>
                <a:cs typeface="Arial" panose="020B0604020202020204" pitchFamily="34" charset="0"/>
              </a:rPr>
              <a:t>   20 </a:t>
            </a:r>
            <a:endParaRPr lang="ru-RU" sz="20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5786447" y="2196704"/>
            <a:ext cx="785818" cy="400099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sz="2000" b="1" dirty="0">
                <a:latin typeface="Arial Narrow" pitchFamily="34" charset="0"/>
                <a:cs typeface="Arial" panose="020B0604020202020204" pitchFamily="34" charset="0"/>
              </a:rPr>
              <a:t>30</a:t>
            </a:r>
            <a:r>
              <a:rPr lang="ru-RU" b="1" dirty="0" smtClean="0">
                <a:latin typeface="Arial Narrow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7286644" y="1768076"/>
            <a:ext cx="1285884" cy="400099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b="1" dirty="0" smtClean="0">
                <a:latin typeface="Arial Narrow" pitchFamily="34" charset="0"/>
                <a:cs typeface="Arial" panose="020B0604020202020204" pitchFamily="34" charset="0"/>
              </a:rPr>
              <a:t>     </a:t>
            </a:r>
            <a:r>
              <a:rPr lang="ru-RU" sz="2000" b="1" dirty="0">
                <a:latin typeface="Arial Narrow" pitchFamily="34" charset="0"/>
                <a:cs typeface="Arial" panose="020B0604020202020204" pitchFamily="34" charset="0"/>
              </a:rPr>
              <a:t>50</a:t>
            </a:r>
            <a:endParaRPr lang="ru-RU" sz="2000" dirty="0"/>
          </a:p>
        </p:txBody>
      </p:sp>
      <p:pic>
        <p:nvPicPr>
          <p:cNvPr id="33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37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5732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270"/>
            <a:ext cx="9144000" cy="515177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152221" y="88240"/>
            <a:ext cx="7883507" cy="397790"/>
          </a:xfrm>
          <a:prstGeom prst="rect">
            <a:avLst/>
          </a:prstGeom>
        </p:spPr>
        <p:txBody>
          <a:bodyPr vert="horz" lIns="51134" tIns="25567" rIns="51134" bIns="2556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pSp>
        <p:nvGrpSpPr>
          <p:cNvPr id="2" name="Группа 14"/>
          <p:cNvGrpSpPr/>
          <p:nvPr/>
        </p:nvGrpSpPr>
        <p:grpSpPr>
          <a:xfrm>
            <a:off x="8334296" y="4649686"/>
            <a:ext cx="809711" cy="392776"/>
            <a:chOff x="6814076" y="5877272"/>
            <a:chExt cx="2329956" cy="1008112"/>
          </a:xfrm>
        </p:grpSpPr>
        <p:pic>
          <p:nvPicPr>
            <p:cNvPr id="17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0" name="Пятиугольник 9"/>
          <p:cNvSpPr/>
          <p:nvPr/>
        </p:nvSpPr>
        <p:spPr>
          <a:xfrm>
            <a:off x="4429125" y="1768074"/>
            <a:ext cx="2071702" cy="1125900"/>
          </a:xfrm>
          <a:prstGeom prst="homePlate">
            <a:avLst>
              <a:gd name="adj" fmla="val 5122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89" tIns="51145" rIns="102289" bIns="51145" rtlCol="0" anchor="ctr"/>
          <a:lstStyle/>
          <a:p>
            <a:pPr marL="319650" indent="-319650"/>
            <a:r>
              <a:rPr lang="ru-RU" sz="11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    </a:t>
            </a:r>
            <a:r>
              <a:rPr lang="ru-RU" sz="1100" b="1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начало</a:t>
            </a:r>
          </a:p>
          <a:p>
            <a:pPr marL="319650" indent="-319650"/>
            <a:r>
              <a:rPr lang="ru-RU" sz="1100" b="1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      реставрационных </a:t>
            </a:r>
          </a:p>
          <a:p>
            <a:pPr marL="319650" indent="-319650"/>
            <a:r>
              <a:rPr lang="ru-RU" sz="1100" b="1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      работ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2145462" y="1768076"/>
            <a:ext cx="2140791" cy="1125149"/>
          </a:xfrm>
          <a:prstGeom prst="homePlate">
            <a:avLst>
              <a:gd name="adj" fmla="val 52444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34" tIns="25567" rIns="51134" bIns="25567"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000379"/>
            <a:ext cx="8613548" cy="236340"/>
          </a:xfrm>
          <a:prstGeom prst="rect">
            <a:avLst/>
          </a:prstGeom>
          <a:noFill/>
        </p:spPr>
        <p:txBody>
          <a:bodyPr wrap="square" lIns="51134" tIns="25567" rIns="51134" bIns="25567" rtlCol="0">
            <a:spAutoFit/>
          </a:bodyPr>
          <a:lstStyle/>
          <a:p>
            <a:pPr algn="ctr"/>
            <a:r>
              <a:rPr lang="ru-RU" sz="1200" b="1" dirty="0"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Ремонт МБУК «ДВОРЕЦ КУЛЬТУРЫ «СЕВЕРНЫЙ МАГАНАК»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7875" y="1492491"/>
            <a:ext cx="1638323" cy="421006"/>
          </a:xfrm>
          <a:prstGeom prst="rect">
            <a:avLst/>
          </a:prstGeom>
          <a:noFill/>
        </p:spPr>
        <p:txBody>
          <a:bodyPr wrap="square" lIns="51134" tIns="25567" rIns="51134" bIns="25567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+mj-lt"/>
              </a:rPr>
              <a:t>Ликвидация 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+mj-lt"/>
              </a:rPr>
              <a:t>учреждения</a:t>
            </a:r>
            <a:endParaRPr lang="ru-RU" sz="1200" dirty="0">
              <a:latin typeface="+mj-lt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786182" y="1768072"/>
            <a:ext cx="892800" cy="121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89" tIns="51145" rIns="102289" bIns="51145"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6643702" y="1785931"/>
            <a:ext cx="1643074" cy="1143009"/>
          </a:xfrm>
          <a:prstGeom prst="homePlate">
            <a:avLst>
              <a:gd name="adj" fmla="val 5732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89" tIns="51145" rIns="102289" bIns="51145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  реставрация                               культурного</a:t>
            </a:r>
          </a:p>
          <a:p>
            <a:r>
              <a:rPr lang="ru-RU" sz="1100" b="1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       центра </a:t>
            </a:r>
            <a:endParaRPr lang="ru-RU" sz="11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64863" y="1500185"/>
            <a:ext cx="863995" cy="318813"/>
          </a:xfrm>
          <a:prstGeom prst="rect">
            <a:avLst/>
          </a:prstGeom>
          <a:noFill/>
        </p:spPr>
        <p:txBody>
          <a:bodyPr wrap="square" lIns="102289" tIns="51145" rIns="102289" bIns="51145" rtlCol="0">
            <a:spAutoFit/>
          </a:bodyPr>
          <a:lstStyle/>
          <a:p>
            <a:r>
              <a:rPr lang="ru-RU" sz="1400" b="1" dirty="0">
                <a:latin typeface="+mj-lt"/>
              </a:rPr>
              <a:t>2019 г.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891" y="1714494"/>
            <a:ext cx="1787566" cy="1232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6643707" y="1500185"/>
            <a:ext cx="863995" cy="318813"/>
          </a:xfrm>
          <a:prstGeom prst="rect">
            <a:avLst/>
          </a:prstGeom>
          <a:noFill/>
        </p:spPr>
        <p:txBody>
          <a:bodyPr wrap="square" lIns="102289" tIns="51145" rIns="102289" bIns="51145" rtlCol="0">
            <a:spAutoFit/>
          </a:bodyPr>
          <a:lstStyle/>
          <a:p>
            <a:r>
              <a:rPr lang="ru-RU" sz="1400" b="1" dirty="0">
                <a:latin typeface="+mj-lt"/>
              </a:rPr>
              <a:t>2020 г.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223653" y="1768072"/>
            <a:ext cx="2205472" cy="1119032"/>
          </a:xfrm>
          <a:prstGeom prst="rect">
            <a:avLst/>
          </a:prstGeom>
        </p:spPr>
        <p:txBody>
          <a:bodyPr wrap="square" lIns="102289" tIns="51145" rIns="102289" bIns="51145">
            <a:spAutoFit/>
          </a:bodyPr>
          <a:lstStyle/>
          <a:p>
            <a:pPr marL="319650" indent="-319650"/>
            <a:r>
              <a:rPr lang="ru-RU" sz="1100" b="1" dirty="0">
                <a:latin typeface="Arial Narrow" pitchFamily="34" charset="0"/>
                <a:cs typeface="Arial" panose="020B0604020202020204" pitchFamily="34" charset="0"/>
              </a:rPr>
              <a:t>Проектирование</a:t>
            </a:r>
          </a:p>
          <a:p>
            <a:pPr marL="319650" indent="-319650"/>
            <a:r>
              <a:rPr lang="ru-RU" sz="1100" b="1" dirty="0">
                <a:latin typeface="Arial Narrow" pitchFamily="34" charset="0"/>
                <a:cs typeface="Arial" panose="020B0604020202020204" pitchFamily="34" charset="0"/>
              </a:rPr>
              <a:t>культурного центра</a:t>
            </a:r>
          </a:p>
          <a:p>
            <a:pPr marL="319650" indent="-319650"/>
            <a:r>
              <a:rPr lang="ru-RU" sz="1100" b="1" dirty="0">
                <a:latin typeface="Arial Narrow" pitchFamily="34" charset="0"/>
                <a:cs typeface="Arial" panose="020B0604020202020204" pitchFamily="34" charset="0"/>
              </a:rPr>
              <a:t>(2018г.) </a:t>
            </a:r>
            <a:r>
              <a:rPr lang="ru-RU" sz="1100" b="1" dirty="0" err="1">
                <a:latin typeface="Arial Narrow" pitchFamily="34" charset="0"/>
                <a:cs typeface="Arial" panose="020B0604020202020204" pitchFamily="34" charset="0"/>
              </a:rPr>
              <a:t>историко</a:t>
            </a:r>
            <a:r>
              <a:rPr lang="ru-RU" sz="1100" b="1" dirty="0">
                <a:latin typeface="Arial Narrow" pitchFamily="34" charset="0"/>
                <a:cs typeface="Arial" panose="020B0604020202020204" pitchFamily="34" charset="0"/>
              </a:rPr>
              <a:t>-</a:t>
            </a:r>
          </a:p>
          <a:p>
            <a:pPr marL="319650" indent="-319650"/>
            <a:r>
              <a:rPr lang="ru-RU" sz="1100" b="1" dirty="0">
                <a:latin typeface="Arial Narrow" pitchFamily="34" charset="0"/>
                <a:cs typeface="Arial" panose="020B0604020202020204" pitchFamily="34" charset="0"/>
              </a:rPr>
              <a:t>культурная экспертиза</a:t>
            </a:r>
          </a:p>
          <a:p>
            <a:pPr marL="319650" indent="-319650"/>
            <a:r>
              <a:rPr lang="ru-RU" sz="1100" b="1" dirty="0">
                <a:latin typeface="Arial Narrow" pitchFamily="34" charset="0"/>
                <a:cs typeface="Arial" panose="020B0604020202020204" pitchFamily="34" charset="0"/>
              </a:rPr>
              <a:t>составление проектно-</a:t>
            </a:r>
          </a:p>
          <a:p>
            <a:pPr marL="319650" indent="-319650"/>
            <a:r>
              <a:rPr lang="ru-RU" sz="1100" b="1" dirty="0">
                <a:latin typeface="Arial Narrow" pitchFamily="34" charset="0"/>
                <a:cs typeface="Arial" panose="020B0604020202020204" pitchFamily="34" charset="0"/>
              </a:rPr>
              <a:t>сметной документации</a:t>
            </a:r>
            <a:r>
              <a:rPr lang="ru-RU" sz="1100" b="1" dirty="0">
                <a:latin typeface="+mj-lt"/>
                <a:cs typeface="Arial" panose="020B0604020202020204" pitchFamily="34" charset="0"/>
              </a:rPr>
              <a:t> </a:t>
            </a:r>
            <a:endParaRPr lang="ru-RU" sz="1100" dirty="0">
              <a:latin typeface="+mj-lt"/>
            </a:endParaRPr>
          </a:p>
        </p:txBody>
      </p:sp>
      <p:sp>
        <p:nvSpPr>
          <p:cNvPr id="25" name="Пятиугольник 24"/>
          <p:cNvSpPr/>
          <p:nvPr/>
        </p:nvSpPr>
        <p:spPr>
          <a:xfrm>
            <a:off x="2145463" y="3571882"/>
            <a:ext cx="2407031" cy="1206216"/>
          </a:xfrm>
          <a:prstGeom prst="homePlate">
            <a:avLst>
              <a:gd name="adj" fmla="val 5244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34" tIns="25567" rIns="51134" bIns="25567"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5143504" y="3429006"/>
            <a:ext cx="2786082" cy="1206000"/>
          </a:xfrm>
          <a:prstGeom prst="homePlate">
            <a:avLst>
              <a:gd name="adj" fmla="val 5732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89" tIns="51145" rIns="102289" bIns="51145" rtlCol="0" anchor="ctr"/>
          <a:lstStyle/>
          <a:p>
            <a:pPr marL="319650" indent="-319650"/>
            <a:endParaRPr lang="ru-RU" sz="1100" b="1" dirty="0">
              <a:solidFill>
                <a:schemeClr val="tx1"/>
              </a:solidFill>
              <a:latin typeface="Arial Narrow" pitchFamily="34" charset="0"/>
              <a:cs typeface="Arial" panose="020B0604020202020204" pitchFamily="34" charset="0"/>
            </a:endParaRPr>
          </a:p>
          <a:p>
            <a:pPr marL="319650" indent="-319650"/>
            <a:endParaRPr lang="ru-RU" sz="1100" b="1" dirty="0">
              <a:solidFill>
                <a:schemeClr val="tx1"/>
              </a:solidFill>
              <a:latin typeface="Arial Narrow" pitchFamily="34" charset="0"/>
              <a:cs typeface="Arial" panose="020B0604020202020204" pitchFamily="34" charset="0"/>
            </a:endParaRPr>
          </a:p>
          <a:p>
            <a:pPr marL="319650" indent="-319650"/>
            <a:r>
              <a:rPr lang="ru-RU" sz="1100" b="1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строительство или </a:t>
            </a:r>
          </a:p>
          <a:p>
            <a:pPr marL="319650" indent="-319650"/>
            <a:r>
              <a:rPr lang="ru-RU" sz="1100" b="1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реконструкция Дворца</a:t>
            </a:r>
          </a:p>
          <a:p>
            <a:pPr marL="319650" indent="-319650"/>
            <a:r>
              <a:rPr lang="ru-RU" sz="1100" b="1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культуры и прилегающей</a:t>
            </a:r>
          </a:p>
          <a:p>
            <a:pPr marL="319650" indent="-319650"/>
            <a:r>
              <a:rPr lang="ru-RU" sz="1100" b="1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  <a:t>парковой зоны</a:t>
            </a:r>
            <a:br>
              <a:rPr lang="ru-RU" sz="1100" b="1" dirty="0">
                <a:solidFill>
                  <a:schemeClr val="tx1"/>
                </a:solidFill>
                <a:latin typeface="Arial Narrow" pitchFamily="34" charset="0"/>
                <a:cs typeface="Arial" panose="020B0604020202020204" pitchFamily="34" charset="0"/>
              </a:rPr>
            </a:br>
            <a:endParaRPr lang="ru-RU" sz="1100" b="1" dirty="0">
              <a:solidFill>
                <a:schemeClr val="tx1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3715302" y="1643056"/>
            <a:ext cx="999574" cy="1284638"/>
          </a:xfrm>
          <a:prstGeom prst="rect">
            <a:avLst/>
          </a:prstGeom>
        </p:spPr>
        <p:txBody>
          <a:bodyPr vert="horz" lIns="102289" tIns="51145" rIns="102289" bIns="5114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>
                <a:latin typeface="Arial Narrow" pitchFamily="34" charset="0"/>
                <a:cs typeface="Arial" panose="020B0604020202020204" pitchFamily="34" charset="0"/>
              </a:rPr>
              <a:t>13</a:t>
            </a:r>
          </a:p>
          <a:p>
            <a:r>
              <a:rPr lang="ru-RU" sz="1100" b="1" dirty="0">
                <a:latin typeface="Arial Narrow" pitchFamily="34" charset="0"/>
                <a:cs typeface="Arial" panose="020B0604020202020204" pitchFamily="34" charset="0"/>
              </a:rPr>
              <a:t>  </a:t>
            </a:r>
            <a:r>
              <a:rPr lang="ru-RU" sz="1100" b="1" dirty="0" err="1">
                <a:latin typeface="Arial Narrow" pitchFamily="34" charset="0"/>
                <a:cs typeface="Arial" panose="020B0604020202020204" pitchFamily="34" charset="0"/>
              </a:rPr>
              <a:t>млн</a:t>
            </a:r>
            <a:r>
              <a:rPr lang="ru-RU" sz="1100" b="1" dirty="0">
                <a:latin typeface="Arial Narrow" pitchFamily="34" charset="0"/>
                <a:cs typeface="Arial" panose="020B0604020202020204" pitchFamily="34" charset="0"/>
              </a:rPr>
              <a:t> рублей </a:t>
            </a:r>
          </a:p>
          <a:p>
            <a:pPr>
              <a:lnSpc>
                <a:spcPct val="120000"/>
              </a:lnSpc>
            </a:pPr>
            <a:r>
              <a:rPr lang="ru-RU" sz="1100" i="1" dirty="0">
                <a:latin typeface="Arial Narrow" pitchFamily="34" charset="0"/>
                <a:cs typeface="Arial" panose="020B0604020202020204" pitchFamily="34" charset="0"/>
              </a:rPr>
              <a:t>Местный бюджет</a:t>
            </a:r>
          </a:p>
        </p:txBody>
      </p:sp>
      <p:sp>
        <p:nvSpPr>
          <p:cNvPr id="28" name="Овал 27"/>
          <p:cNvSpPr/>
          <p:nvPr/>
        </p:nvSpPr>
        <p:spPr>
          <a:xfrm>
            <a:off x="5857884" y="1768072"/>
            <a:ext cx="892800" cy="121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89" tIns="51145" rIns="102289" bIns="51145" rtlCol="0" anchor="ctr"/>
          <a:lstStyle/>
          <a:p>
            <a:endParaRPr lang="ru-RU" sz="1100" b="1" i="1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679053" y="1643057"/>
            <a:ext cx="1250407" cy="1195977"/>
          </a:xfrm>
          <a:prstGeom prst="rect">
            <a:avLst/>
          </a:prstGeom>
        </p:spPr>
        <p:txBody>
          <a:bodyPr wrap="square" lIns="102289" tIns="51145" rIns="102289" bIns="51145">
            <a:spAutoFit/>
          </a:bodyPr>
          <a:lstStyle/>
          <a:p>
            <a:pPr algn="ctr"/>
            <a:endParaRPr lang="ru-RU" sz="1600" b="1" dirty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ru-RU" sz="1100" b="1" dirty="0">
                <a:latin typeface="Arial Narrow" pitchFamily="34" charset="0"/>
                <a:cs typeface="Arial" panose="020B0604020202020204" pitchFamily="34" charset="0"/>
              </a:rPr>
              <a:t>150</a:t>
            </a:r>
          </a:p>
          <a:p>
            <a:pPr algn="ctr"/>
            <a:r>
              <a:rPr lang="ru-RU" sz="1100" b="1" dirty="0">
                <a:latin typeface="Arial Narrow" pitchFamily="34" charset="0"/>
                <a:cs typeface="Arial" panose="020B0604020202020204" pitchFamily="34" charset="0"/>
              </a:rPr>
              <a:t> млн рублей</a:t>
            </a:r>
          </a:p>
          <a:p>
            <a:pPr algn="ctr"/>
            <a:r>
              <a:rPr lang="ru-RU" sz="1100" i="1" dirty="0">
                <a:latin typeface="Arial Narrow" pitchFamily="34" charset="0"/>
                <a:cs typeface="Arial" panose="020B0604020202020204" pitchFamily="34" charset="0"/>
              </a:rPr>
              <a:t>Федеральный бюджет</a:t>
            </a:r>
            <a:r>
              <a:rPr lang="ru-RU" sz="1100" i="1" dirty="0">
                <a:latin typeface="+mj-lt"/>
                <a:cs typeface="Arial" panose="020B0604020202020204" pitchFamily="34" charset="0"/>
              </a:rPr>
              <a:t/>
            </a:r>
            <a:br>
              <a:rPr lang="ru-RU" sz="1100" i="1" dirty="0">
                <a:latin typeface="+mj-lt"/>
                <a:cs typeface="Arial" panose="020B0604020202020204" pitchFamily="34" charset="0"/>
              </a:rPr>
            </a:br>
            <a:endParaRPr lang="ru-RU" sz="1100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8001024" y="1714494"/>
            <a:ext cx="892800" cy="121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89" tIns="51145" rIns="102289" bIns="51145" rtlCol="0" anchor="ctr"/>
          <a:lstStyle/>
          <a:p>
            <a:endParaRPr lang="ru-RU" sz="1100" b="1" i="1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715256" y="1714495"/>
            <a:ext cx="1428744" cy="1072866"/>
          </a:xfrm>
          <a:prstGeom prst="rect">
            <a:avLst/>
          </a:prstGeom>
        </p:spPr>
        <p:txBody>
          <a:bodyPr wrap="square" lIns="102289" tIns="51145" rIns="102289" bIns="51145">
            <a:spAutoFit/>
          </a:bodyPr>
          <a:lstStyle/>
          <a:p>
            <a:pPr algn="ctr"/>
            <a:endParaRPr lang="ru-RU" sz="100" b="1" dirty="0">
              <a:latin typeface="+mj-lt"/>
              <a:cs typeface="Arial" panose="020B0604020202020204" pitchFamily="34" charset="0"/>
            </a:endParaRPr>
          </a:p>
          <a:p>
            <a:pPr algn="ctr"/>
            <a:endParaRPr lang="ru-RU" sz="100" b="1" dirty="0">
              <a:latin typeface="Arial Narrow" pitchFamily="34" charset="0"/>
              <a:cs typeface="Arial" panose="020B0604020202020204" pitchFamily="34" charset="0"/>
            </a:endParaRPr>
          </a:p>
          <a:p>
            <a:pPr algn="ctr"/>
            <a:endParaRPr lang="ru-RU" sz="100" b="1" dirty="0">
              <a:latin typeface="Arial Narrow" pitchFamily="34" charset="0"/>
              <a:cs typeface="Arial" panose="020B0604020202020204" pitchFamily="34" charset="0"/>
            </a:endParaRPr>
          </a:p>
          <a:p>
            <a:pPr algn="ctr"/>
            <a:endParaRPr lang="ru-RU" sz="100" b="1" dirty="0">
              <a:latin typeface="Arial Narrow" pitchFamily="34" charset="0"/>
              <a:cs typeface="Arial" panose="020B0604020202020204" pitchFamily="34" charset="0"/>
            </a:endParaRPr>
          </a:p>
          <a:p>
            <a:pPr algn="ctr"/>
            <a:endParaRPr lang="ru-RU" sz="100" b="1" dirty="0">
              <a:latin typeface="Arial Narrow" pitchFamily="34" charset="0"/>
              <a:cs typeface="Arial" panose="020B0604020202020204" pitchFamily="34" charset="0"/>
            </a:endParaRPr>
          </a:p>
          <a:p>
            <a:pPr algn="ctr"/>
            <a:endParaRPr lang="ru-RU" sz="100" b="1" dirty="0">
              <a:latin typeface="Arial Narrow" pitchFamily="34" charset="0"/>
              <a:cs typeface="Arial" panose="020B0604020202020204" pitchFamily="34" charset="0"/>
            </a:endParaRPr>
          </a:p>
          <a:p>
            <a:pPr algn="ctr"/>
            <a:endParaRPr lang="ru-RU" sz="100" b="1" dirty="0">
              <a:latin typeface="Arial Narrow" pitchFamily="34" charset="0"/>
              <a:cs typeface="Arial" panose="020B0604020202020204" pitchFamily="34" charset="0"/>
            </a:endParaRPr>
          </a:p>
          <a:p>
            <a:pPr algn="ctr"/>
            <a:endParaRPr lang="ru-RU" sz="100" b="1" dirty="0">
              <a:latin typeface="Arial Narrow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>
                <a:latin typeface="Arial Narrow" pitchFamily="34" charset="0"/>
                <a:cs typeface="Arial" panose="020B0604020202020204" pitchFamily="34" charset="0"/>
              </a:rPr>
              <a:t>156</a:t>
            </a:r>
          </a:p>
          <a:p>
            <a:pPr algn="ctr"/>
            <a:r>
              <a:rPr lang="ru-RU" sz="1100" b="1" dirty="0">
                <a:latin typeface="Arial Narrow" pitchFamily="34" charset="0"/>
                <a:cs typeface="Arial" panose="020B0604020202020204" pitchFamily="34" charset="0"/>
              </a:rPr>
              <a:t> млн рублей</a:t>
            </a:r>
          </a:p>
          <a:p>
            <a:pPr algn="ctr"/>
            <a:r>
              <a:rPr lang="ru-RU" sz="1100" i="1" dirty="0">
                <a:latin typeface="Arial Narrow" pitchFamily="34" charset="0"/>
                <a:cs typeface="Arial" panose="020B0604020202020204" pitchFamily="34" charset="0"/>
              </a:rPr>
              <a:t>Федеральный бюджет</a:t>
            </a:r>
            <a:br>
              <a:rPr lang="ru-RU" sz="1100" i="1" dirty="0">
                <a:latin typeface="Arial Narrow" pitchFamily="34" charset="0"/>
                <a:cs typeface="Arial" panose="020B0604020202020204" pitchFamily="34" charset="0"/>
              </a:rPr>
            </a:br>
            <a:endParaRPr lang="ru-RU" sz="1100" i="1" dirty="0"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322409" y="3822482"/>
            <a:ext cx="1857388" cy="611201"/>
          </a:xfrm>
          <a:prstGeom prst="rect">
            <a:avLst/>
          </a:prstGeom>
        </p:spPr>
        <p:txBody>
          <a:bodyPr wrap="square" lIns="102289" tIns="51145" rIns="102289" bIns="51145">
            <a:spAutoFit/>
          </a:bodyPr>
          <a:lstStyle/>
          <a:p>
            <a:pPr marL="319650" indent="-319650"/>
            <a:r>
              <a:rPr lang="ru-RU" sz="1100" b="1" dirty="0">
                <a:latin typeface="Arial Narrow" pitchFamily="34" charset="0"/>
                <a:cs typeface="Arial" panose="020B0604020202020204" pitchFamily="34" charset="0"/>
              </a:rPr>
              <a:t>проектирование Дворца</a:t>
            </a:r>
          </a:p>
          <a:p>
            <a:pPr marL="319650" indent="-319650"/>
            <a:r>
              <a:rPr lang="ru-RU" sz="1100" b="1" dirty="0">
                <a:latin typeface="Arial Narrow" pitchFamily="34" charset="0"/>
                <a:cs typeface="Arial" panose="020B0604020202020204" pitchFamily="34" charset="0"/>
              </a:rPr>
              <a:t>культуры и прилегающей</a:t>
            </a:r>
          </a:p>
          <a:p>
            <a:pPr marL="319650" indent="-319650"/>
            <a:r>
              <a:rPr lang="ru-RU" sz="1100" b="1" dirty="0">
                <a:latin typeface="Arial Narrow" pitchFamily="34" charset="0"/>
                <a:cs typeface="Arial" panose="020B0604020202020204" pitchFamily="34" charset="0"/>
              </a:rPr>
              <a:t>парковой зоны</a:t>
            </a:r>
          </a:p>
        </p:txBody>
      </p:sp>
      <p:sp>
        <p:nvSpPr>
          <p:cNvPr id="33" name="Овал 32"/>
          <p:cNvSpPr/>
          <p:nvPr/>
        </p:nvSpPr>
        <p:spPr>
          <a:xfrm>
            <a:off x="4250367" y="3465332"/>
            <a:ext cx="893143" cy="1213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89" tIns="51145" rIns="102289" bIns="51145"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7643301" y="3464449"/>
            <a:ext cx="892800" cy="121444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89" tIns="51145" rIns="102289" bIns="51145"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4176030" y="3607330"/>
            <a:ext cx="1038917" cy="808599"/>
          </a:xfrm>
          <a:prstGeom prst="rect">
            <a:avLst/>
          </a:prstGeom>
        </p:spPr>
        <p:txBody>
          <a:bodyPr vert="horz" lIns="102289" tIns="51145" rIns="102289" bIns="5114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>
                <a:latin typeface="Arial Narrow" pitchFamily="34" charset="0"/>
                <a:cs typeface="Arial" panose="020B0604020202020204" pitchFamily="34" charset="0"/>
              </a:rPr>
              <a:t>3</a:t>
            </a:r>
          </a:p>
          <a:p>
            <a:r>
              <a:rPr lang="ru-RU" sz="1100" b="1" dirty="0">
                <a:latin typeface="Arial Narrow" pitchFamily="34" charset="0"/>
                <a:cs typeface="Arial" panose="020B0604020202020204" pitchFamily="34" charset="0"/>
              </a:rPr>
              <a:t> млн рублей</a:t>
            </a:r>
          </a:p>
          <a:p>
            <a:r>
              <a:rPr lang="ru-RU" sz="1100" i="1" dirty="0">
                <a:latin typeface="Arial Narrow" pitchFamily="34" charset="0"/>
                <a:cs typeface="Arial" panose="020B0604020202020204" pitchFamily="34" charset="0"/>
              </a:rPr>
              <a:t>средства </a:t>
            </a:r>
            <a:endParaRPr lang="en-US" sz="1100" i="1" dirty="0">
              <a:latin typeface="Arial Narrow" pitchFamily="34" charset="0"/>
              <a:cs typeface="Arial" panose="020B0604020202020204" pitchFamily="34" charset="0"/>
            </a:endParaRPr>
          </a:p>
          <a:p>
            <a:r>
              <a:rPr lang="ru-RU" sz="1100" i="1" dirty="0">
                <a:latin typeface="Arial Narrow" pitchFamily="34" charset="0"/>
                <a:cs typeface="Arial" panose="020B0604020202020204" pitchFamily="34" charset="0"/>
              </a:rPr>
              <a:t>инвестора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653853" y="3482588"/>
            <a:ext cx="892800" cy="1125149"/>
          </a:xfrm>
          <a:prstGeom prst="rect">
            <a:avLst/>
          </a:prstGeom>
        </p:spPr>
        <p:txBody>
          <a:bodyPr vert="horz" lIns="102289" tIns="51145" rIns="102289" bIns="5114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>
                <a:latin typeface="Arial Narrow" pitchFamily="34" charset="0"/>
                <a:cs typeface="Arial" panose="020B0604020202020204" pitchFamily="34" charset="0"/>
              </a:rPr>
              <a:t>122</a:t>
            </a:r>
          </a:p>
          <a:p>
            <a:r>
              <a:rPr lang="ru-RU" sz="1100" b="1" dirty="0">
                <a:latin typeface="Arial Narrow" pitchFamily="34" charset="0"/>
                <a:cs typeface="Arial" panose="020B0604020202020204" pitchFamily="34" charset="0"/>
              </a:rPr>
              <a:t>млн рублей</a:t>
            </a:r>
          </a:p>
          <a:p>
            <a:r>
              <a:rPr lang="ru-RU" sz="1100" i="1" dirty="0">
                <a:latin typeface="Arial Narrow" pitchFamily="34" charset="0"/>
                <a:cs typeface="Arial" panose="020B0604020202020204" pitchFamily="34" charset="0"/>
              </a:rPr>
              <a:t>средства инвестора ООО «</a:t>
            </a:r>
            <a:r>
              <a:rPr lang="ru-RU" sz="1100" i="1" dirty="0" err="1">
                <a:latin typeface="Arial Narrow" pitchFamily="34" charset="0"/>
                <a:cs typeface="Arial" panose="020B0604020202020204" pitchFamily="34" charset="0"/>
              </a:rPr>
              <a:t>Строй-инвест</a:t>
            </a:r>
            <a:r>
              <a:rPr lang="ru-RU" sz="1100" i="1" dirty="0">
                <a:latin typeface="Arial Narrow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50669" y="1500185"/>
            <a:ext cx="863995" cy="318813"/>
          </a:xfrm>
          <a:prstGeom prst="rect">
            <a:avLst/>
          </a:prstGeom>
          <a:noFill/>
        </p:spPr>
        <p:txBody>
          <a:bodyPr wrap="square" lIns="102289" tIns="51145" rIns="102289" bIns="51145" rtlCol="0">
            <a:spAutoFit/>
          </a:bodyPr>
          <a:lstStyle/>
          <a:p>
            <a:r>
              <a:rPr lang="ru-RU" sz="1400" b="1" dirty="0">
                <a:latin typeface="+mj-lt"/>
              </a:rPr>
              <a:t>2018 г.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57423" y="3161119"/>
            <a:ext cx="1917506" cy="318813"/>
          </a:xfrm>
          <a:prstGeom prst="rect">
            <a:avLst/>
          </a:prstGeom>
          <a:noFill/>
        </p:spPr>
        <p:txBody>
          <a:bodyPr wrap="square" lIns="102289" tIns="51145" rIns="102289" bIns="51145" rtlCol="0">
            <a:spAutoFit/>
          </a:bodyPr>
          <a:lstStyle/>
          <a:p>
            <a:r>
              <a:rPr lang="ru-RU" sz="1400" b="1" dirty="0">
                <a:latin typeface="+mj-lt"/>
              </a:rPr>
              <a:t>2018 г.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29260" y="3161119"/>
            <a:ext cx="2158101" cy="318813"/>
          </a:xfrm>
          <a:prstGeom prst="rect">
            <a:avLst/>
          </a:prstGeom>
          <a:noFill/>
        </p:spPr>
        <p:txBody>
          <a:bodyPr wrap="square" lIns="102289" tIns="51145" rIns="102289" bIns="51145" rtlCol="0">
            <a:spAutoFit/>
          </a:bodyPr>
          <a:lstStyle/>
          <a:p>
            <a:r>
              <a:rPr lang="ru-RU" sz="1400" b="1" dirty="0">
                <a:latin typeface="+mj-lt"/>
              </a:rPr>
              <a:t>2019 г.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" y="1125136"/>
            <a:ext cx="1714480" cy="328673"/>
          </a:xfrm>
          <a:prstGeom prst="rect">
            <a:avLst/>
          </a:prstGeom>
          <a:noFill/>
        </p:spPr>
        <p:txBody>
          <a:bodyPr wrap="square" lIns="51134" tIns="25567" rIns="51134" bIns="25567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         </a:t>
            </a:r>
            <a:endParaRPr lang="ru-RU" b="1" dirty="0">
              <a:latin typeface="+mj-lt"/>
              <a:cs typeface="Arial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315" y="3428742"/>
            <a:ext cx="1759632" cy="1349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Прямоугольник 41"/>
          <p:cNvSpPr/>
          <p:nvPr/>
        </p:nvSpPr>
        <p:spPr>
          <a:xfrm>
            <a:off x="2214547" y="1285867"/>
            <a:ext cx="6072230" cy="288036"/>
          </a:xfrm>
          <a:prstGeom prst="rect">
            <a:avLst/>
          </a:prstGeom>
        </p:spPr>
        <p:txBody>
          <a:bodyPr wrap="square" lIns="102289" tIns="51145" rIns="102289" bIns="51145">
            <a:spAutoFit/>
          </a:bodyPr>
          <a:lstStyle/>
          <a:p>
            <a:r>
              <a:rPr lang="ru-RU" sz="1200" b="1" dirty="0">
                <a:latin typeface="Arial Narrow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Ремонт культурного центра «ДВОРЕЦ КУЛЬТУРЫ ИМ.АРТЕМА»</a:t>
            </a:r>
            <a:endParaRPr lang="ru-RU" sz="1200" dirty="0">
              <a:latin typeface="Arial Narrow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500166" y="500048"/>
            <a:ext cx="5357834" cy="861764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    </a:t>
            </a:r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      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643180" y="910820"/>
            <a:ext cx="3357587" cy="400099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 Black" pitchFamily="34" charset="0"/>
                <a:cs typeface="Arial" panose="020B0604020202020204" pitchFamily="34" charset="0"/>
              </a:rPr>
              <a:t>         </a:t>
            </a:r>
            <a:r>
              <a:rPr lang="ru-RU" sz="2000" b="1" dirty="0">
                <a:latin typeface="Arial Black" pitchFamily="34" charset="0"/>
                <a:cs typeface="Arial" panose="020B0604020202020204" pitchFamily="34" charset="0"/>
              </a:rPr>
              <a:t>КУЛЬТУРА</a:t>
            </a:r>
          </a:p>
        </p:txBody>
      </p:sp>
      <p:pic>
        <p:nvPicPr>
          <p:cNvPr id="44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48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1277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177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152219" y="88240"/>
            <a:ext cx="7883507" cy="397790"/>
          </a:xfrm>
          <a:prstGeom prst="rect">
            <a:avLst/>
          </a:prstGeom>
        </p:spPr>
        <p:txBody>
          <a:bodyPr vert="horz" lIns="51142" tIns="25571" rIns="51142" bIns="2557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pSp>
        <p:nvGrpSpPr>
          <p:cNvPr id="2" name="Группа 14"/>
          <p:cNvGrpSpPr/>
          <p:nvPr/>
        </p:nvGrpSpPr>
        <p:grpSpPr>
          <a:xfrm>
            <a:off x="8334295" y="4649686"/>
            <a:ext cx="809711" cy="392776"/>
            <a:chOff x="6814076" y="5877272"/>
            <a:chExt cx="2329956" cy="1008112"/>
          </a:xfrm>
        </p:grpSpPr>
        <p:pic>
          <p:nvPicPr>
            <p:cNvPr id="17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500166" y="857238"/>
            <a:ext cx="7059948" cy="359458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2000" b="1" dirty="0">
                <a:latin typeface="Arial Black" pitchFamily="34" charset="0"/>
                <a:cs typeface="Arial" panose="020B0604020202020204" pitchFamily="34" charset="0"/>
              </a:rPr>
              <a:t>             </a:t>
            </a:r>
            <a:r>
              <a:rPr lang="ru-RU" sz="1600" b="1" dirty="0">
                <a:latin typeface="Arial Black" pitchFamily="34" charset="0"/>
                <a:cs typeface="Arial" panose="020B0604020202020204" pitchFamily="34" charset="0"/>
              </a:rPr>
              <a:t>ЭТАПЫ РАЗВИТИЯ СФЕРЫ КУЛЬТУРЫ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597210" y="1446602"/>
            <a:ext cx="4581602" cy="482400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702425" y="1383985"/>
            <a:ext cx="572400" cy="53716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5461656" y="1446600"/>
            <a:ext cx="2835269" cy="482208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040273" y="1375108"/>
            <a:ext cx="572400" cy="5373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8215337" y="1339445"/>
            <a:ext cx="572400" cy="5373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45812" y="1178714"/>
            <a:ext cx="1377442" cy="267125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</a:rPr>
              <a:t>2018-2019</a:t>
            </a:r>
            <a:r>
              <a:rPr lang="en-US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гг.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08037" y="1178714"/>
            <a:ext cx="1377442" cy="267125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</a:rPr>
              <a:t>2020-2024 гг.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86710" y="1142994"/>
            <a:ext cx="1357290" cy="267125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</a:rPr>
              <a:t>2025-2035 гг.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4348" y="1446602"/>
            <a:ext cx="1920476" cy="382542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Arial Narrow" pitchFamily="34" charset="0"/>
              </a:rPr>
              <a:t>Удовлетворенность качеством  услуг  </a:t>
            </a:r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учреждений сферы, (%)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17322" y="1502088"/>
            <a:ext cx="314960" cy="328681"/>
          </a:xfrm>
          <a:prstGeom prst="rect">
            <a:avLst/>
          </a:prstGeom>
          <a:noFill/>
        </p:spPr>
        <p:txBody>
          <a:bodyPr wrap="none" lIns="51142" tIns="25571" rIns="51142" bIns="25571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80</a:t>
            </a:r>
            <a:endParaRPr lang="ru-RU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86121" y="1500182"/>
            <a:ext cx="1754361" cy="359448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Arial Narrow" pitchFamily="34" charset="0"/>
              </a:rPr>
              <a:t>Внедрение </a:t>
            </a:r>
          </a:p>
          <a:p>
            <a:r>
              <a:rPr lang="ru-RU" sz="1000" b="1" dirty="0">
                <a:solidFill>
                  <a:schemeClr val="bg1"/>
                </a:solidFill>
                <a:latin typeface="Arial Narrow" pitchFamily="34" charset="0"/>
              </a:rPr>
              <a:t>инновационных проектов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36718" y="1500815"/>
            <a:ext cx="346481" cy="328681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85</a:t>
            </a:r>
            <a:endParaRPr lang="ru-RU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72132" y="1428745"/>
            <a:ext cx="2786082" cy="513337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Arial Narrow" pitchFamily="34" charset="0"/>
              </a:rPr>
              <a:t>Создание открытого информационного   пространства для художественно-творческой деятельности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43789" y="1457473"/>
            <a:ext cx="443055" cy="328681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90</a:t>
            </a:r>
            <a:endParaRPr lang="ru-RU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0" name="Пятиугольник 29"/>
          <p:cNvSpPr/>
          <p:nvPr/>
        </p:nvSpPr>
        <p:spPr>
          <a:xfrm>
            <a:off x="603127" y="2523980"/>
            <a:ext cx="4583023" cy="4158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2702343" y="2411014"/>
            <a:ext cx="572400" cy="537300"/>
          </a:xfrm>
          <a:prstGeom prst="ellipse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5469072" y="2525607"/>
            <a:ext cx="2836148" cy="4158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040189" y="2429460"/>
            <a:ext cx="572400" cy="538217"/>
          </a:xfrm>
          <a:prstGeom prst="ellipse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8215338" y="2411016"/>
            <a:ext cx="571504" cy="53821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Пятиугольник 34"/>
          <p:cNvSpPr/>
          <p:nvPr/>
        </p:nvSpPr>
        <p:spPr>
          <a:xfrm>
            <a:off x="603123" y="1982920"/>
            <a:ext cx="4583087" cy="482400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2702339" y="1909100"/>
            <a:ext cx="572400" cy="5373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Пятиугольник 36"/>
          <p:cNvSpPr/>
          <p:nvPr/>
        </p:nvSpPr>
        <p:spPr>
          <a:xfrm>
            <a:off x="5466026" y="1982920"/>
            <a:ext cx="2836188" cy="482400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5040185" y="1885841"/>
            <a:ext cx="572400" cy="5373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8215338" y="1875229"/>
            <a:ext cx="572400" cy="5373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4348" y="1982387"/>
            <a:ext cx="1987553" cy="359448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Arial Narrow" pitchFamily="34" charset="0"/>
              </a:rPr>
              <a:t>Оптимизация сети</a:t>
            </a:r>
          </a:p>
          <a:p>
            <a:r>
              <a:rPr lang="ru-RU" sz="1000" b="1" dirty="0">
                <a:solidFill>
                  <a:schemeClr val="bg1"/>
                </a:solidFill>
                <a:latin typeface="Arial Narrow" pitchFamily="34" charset="0"/>
              </a:rPr>
              <a:t>(количество учреждений)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20684" y="1982388"/>
            <a:ext cx="1893660" cy="359448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Arial Narrow" pitchFamily="34" charset="0"/>
              </a:rPr>
              <a:t>  Переводы из жилых </a:t>
            </a:r>
          </a:p>
          <a:p>
            <a:r>
              <a:rPr lang="ru-RU" sz="1000" b="1" dirty="0">
                <a:solidFill>
                  <a:schemeClr val="bg1"/>
                </a:solidFill>
                <a:latin typeface="Arial Narrow" pitchFamily="34" charset="0"/>
              </a:rPr>
              <a:t>  помещений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136718" y="1985571"/>
            <a:ext cx="435419" cy="328681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 21</a:t>
            </a:r>
            <a:endParaRPr lang="ru-RU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43571" y="1982386"/>
            <a:ext cx="2610276" cy="359448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Arial Narrow" pitchFamily="34" charset="0"/>
              </a:rPr>
              <a:t>Изменение сети согласно стратегии  развития города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343792" y="1996844"/>
            <a:ext cx="514493" cy="328681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20</a:t>
            </a:r>
            <a:endParaRPr lang="ru-RU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817322" y="2035970"/>
            <a:ext cx="337414" cy="328681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22</a:t>
            </a:r>
            <a:endParaRPr lang="ru-RU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6" name="Пятиугольник 45"/>
          <p:cNvSpPr/>
          <p:nvPr/>
        </p:nvSpPr>
        <p:spPr>
          <a:xfrm>
            <a:off x="588158" y="3021038"/>
            <a:ext cx="4582800" cy="479406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Пятиугольник 46"/>
          <p:cNvSpPr/>
          <p:nvPr/>
        </p:nvSpPr>
        <p:spPr>
          <a:xfrm>
            <a:off x="588158" y="3578780"/>
            <a:ext cx="4591525" cy="482400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8" name="Пятиугольник 47"/>
          <p:cNvSpPr/>
          <p:nvPr/>
        </p:nvSpPr>
        <p:spPr>
          <a:xfrm>
            <a:off x="588158" y="4183562"/>
            <a:ext cx="4591525" cy="459889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2701849" y="2941742"/>
            <a:ext cx="572400" cy="537300"/>
          </a:xfrm>
          <a:prstGeom prst="ellipse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2701856" y="3526638"/>
            <a:ext cx="531613" cy="537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2701849" y="4118953"/>
            <a:ext cx="572400" cy="537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Пятиугольник 52"/>
          <p:cNvSpPr/>
          <p:nvPr/>
        </p:nvSpPr>
        <p:spPr>
          <a:xfrm>
            <a:off x="5463130" y="3021038"/>
            <a:ext cx="2841410" cy="4158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Пятиугольник 53"/>
          <p:cNvSpPr/>
          <p:nvPr/>
        </p:nvSpPr>
        <p:spPr>
          <a:xfrm>
            <a:off x="5414727" y="3578780"/>
            <a:ext cx="2889819" cy="482400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Пятиугольник 54"/>
          <p:cNvSpPr/>
          <p:nvPr/>
        </p:nvSpPr>
        <p:spPr>
          <a:xfrm>
            <a:off x="5309959" y="4183562"/>
            <a:ext cx="2994587" cy="459889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5039688" y="2967672"/>
            <a:ext cx="572400" cy="537300"/>
          </a:xfrm>
          <a:prstGeom prst="ellipse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5039688" y="3514803"/>
            <a:ext cx="572400" cy="537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5039688" y="4083453"/>
            <a:ext cx="572400" cy="537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" name="Овал 58"/>
          <p:cNvSpPr/>
          <p:nvPr/>
        </p:nvSpPr>
        <p:spPr>
          <a:xfrm>
            <a:off x="8215338" y="2946801"/>
            <a:ext cx="572400" cy="537300"/>
          </a:xfrm>
          <a:prstGeom prst="ellipse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8250816" y="3526638"/>
            <a:ext cx="572400" cy="537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8250816" y="4104267"/>
            <a:ext cx="572400" cy="537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42" tIns="25571" rIns="51142" bIns="25571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14348" y="2518174"/>
            <a:ext cx="2196450" cy="359448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Arial Narrow" pitchFamily="34" charset="0"/>
              </a:rPr>
              <a:t>Кадровая политика</a:t>
            </a:r>
          </a:p>
          <a:p>
            <a:r>
              <a:rPr lang="ru-RU" sz="1000" b="1" dirty="0">
                <a:solidFill>
                  <a:schemeClr val="bg1"/>
                </a:solidFill>
                <a:latin typeface="Arial Narrow" pitchFamily="34" charset="0"/>
              </a:rPr>
              <a:t>(доля специалистов, %)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817323" y="2518176"/>
            <a:ext cx="314972" cy="328681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60</a:t>
            </a:r>
            <a:endParaRPr lang="ru-RU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17727" y="2518174"/>
            <a:ext cx="1925783" cy="359448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Arial Narrow" pitchFamily="34" charset="0"/>
              </a:rPr>
              <a:t>  Переход на </a:t>
            </a:r>
            <a:r>
              <a:rPr lang="ru-RU" sz="1000" b="1" dirty="0" err="1">
                <a:solidFill>
                  <a:schemeClr val="bg1"/>
                </a:solidFill>
                <a:latin typeface="Arial Narrow" pitchFamily="34" charset="0"/>
              </a:rPr>
              <a:t>профстандарты</a:t>
            </a:r>
            <a:endParaRPr lang="ru-RU" sz="1000" b="1" dirty="0">
              <a:solidFill>
                <a:schemeClr val="bg1"/>
              </a:solidFill>
              <a:latin typeface="Arial Narrow" pitchFamily="34" charset="0"/>
            </a:endParaRPr>
          </a:p>
          <a:p>
            <a:r>
              <a:rPr lang="ru-RU" sz="1000" b="1" dirty="0">
                <a:solidFill>
                  <a:schemeClr val="bg1"/>
                </a:solidFill>
                <a:latin typeface="Arial Narrow" pitchFamily="34" charset="0"/>
              </a:rPr>
              <a:t>  работников сферы культуры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136715" y="2536833"/>
            <a:ext cx="435418" cy="328681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 70</a:t>
            </a:r>
            <a:endParaRPr lang="ru-RU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643575" y="2625331"/>
            <a:ext cx="2652451" cy="205560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Arial Narrow" pitchFamily="34" charset="0"/>
              </a:rPr>
              <a:t>Повышение профессионального уровня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286778" y="2518176"/>
            <a:ext cx="443055" cy="328681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80</a:t>
            </a:r>
            <a:endParaRPr lang="ru-RU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14348" y="3000381"/>
            <a:ext cx="2428892" cy="513337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1000" b="1" dirty="0">
                <a:latin typeface="Arial Narrow" pitchFamily="34" charset="0"/>
              </a:rPr>
              <a:t>Соотношение доходов от платных </a:t>
            </a:r>
          </a:p>
          <a:p>
            <a:r>
              <a:rPr lang="ru-RU" sz="1000" b="1" dirty="0">
                <a:latin typeface="Arial Narrow" pitchFamily="34" charset="0"/>
              </a:rPr>
              <a:t>услуг к бюджетным ассигнованиям, </a:t>
            </a:r>
          </a:p>
          <a:p>
            <a:r>
              <a:rPr lang="ru-RU" sz="1000" b="1" dirty="0">
                <a:latin typeface="Arial Narrow" pitchFamily="34" charset="0"/>
              </a:rPr>
              <a:t>%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786050" y="3091494"/>
            <a:ext cx="346244" cy="328681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18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286116" y="3000379"/>
            <a:ext cx="1770932" cy="359448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1000" b="1" dirty="0">
                <a:latin typeface="Arial Narrow" pitchFamily="34" charset="0"/>
              </a:rPr>
              <a:t>Расширение перечня платных услуг и отделений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136715" y="3103752"/>
            <a:ext cx="506856" cy="328681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ru-RU" dirty="0" smtClean="0">
                <a:latin typeface="Arial Narrow" pitchFamily="34" charset="0"/>
              </a:rPr>
              <a:t>20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643576" y="3107536"/>
            <a:ext cx="2675283" cy="205560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1000" b="1" dirty="0">
                <a:latin typeface="Arial Narrow" pitchFamily="34" charset="0"/>
              </a:rPr>
              <a:t>Внедрение  инновационных форм работы 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286776" y="3053962"/>
            <a:ext cx="500066" cy="328681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ru-RU" dirty="0" smtClean="0">
                <a:latin typeface="Arial Narrow" pitchFamily="34" charset="0"/>
              </a:rPr>
              <a:t>25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14348" y="3500447"/>
            <a:ext cx="1993529" cy="513337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1000" b="1" dirty="0">
                <a:latin typeface="Arial Narrow" pitchFamily="34" charset="0"/>
              </a:rPr>
              <a:t>Развитие событийного туризма(количество маршрутов, </a:t>
            </a:r>
          </a:p>
          <a:p>
            <a:r>
              <a:rPr lang="ru-RU" sz="1000" b="1" dirty="0">
                <a:latin typeface="Arial Narrow" pitchFamily="34" charset="0"/>
              </a:rPr>
              <a:t>мероприятий)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857488" y="3696903"/>
            <a:ext cx="209162" cy="328681"/>
          </a:xfrm>
          <a:prstGeom prst="rect">
            <a:avLst/>
          </a:prstGeom>
          <a:noFill/>
        </p:spPr>
        <p:txBody>
          <a:bodyPr wrap="none" lIns="51142" tIns="25571" rIns="51142" bIns="25571" rtlCol="0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4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28431" y="3500447"/>
            <a:ext cx="1842047" cy="513337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1000" b="1" dirty="0">
                <a:latin typeface="Arial Narrow" pitchFamily="34" charset="0"/>
              </a:rPr>
              <a:t>Картирование территории </a:t>
            </a:r>
          </a:p>
          <a:p>
            <a:r>
              <a:rPr lang="ru-RU" sz="1000" b="1" dirty="0">
                <a:latin typeface="Arial Narrow" pitchFamily="34" charset="0"/>
              </a:rPr>
              <a:t>(создание интерактивной карты города Прокопьевска)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214948" y="3643326"/>
            <a:ext cx="222251" cy="328681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6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643576" y="3696899"/>
            <a:ext cx="2675283" cy="205560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1000" b="1" dirty="0">
                <a:latin typeface="Arial Narrow" pitchFamily="34" charset="0"/>
              </a:rPr>
              <a:t>Новые маршруты: </a:t>
            </a:r>
            <a:r>
              <a:rPr lang="ru-RU" sz="1000" b="1" dirty="0" err="1">
                <a:latin typeface="Arial Narrow" pitchFamily="34" charset="0"/>
              </a:rPr>
              <a:t>экскурсии-квесты</a:t>
            </a:r>
            <a:endParaRPr lang="ru-RU" sz="1000" b="1" dirty="0">
              <a:latin typeface="+mj-lt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358214" y="3643326"/>
            <a:ext cx="357190" cy="328681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  </a:t>
            </a:r>
            <a:r>
              <a:rPr lang="ru-RU" dirty="0" smtClean="0">
                <a:latin typeface="Arial Narrow" pitchFamily="34" charset="0"/>
              </a:rPr>
              <a:t>8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14349" y="4199852"/>
            <a:ext cx="2040284" cy="359448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1000" b="1" dirty="0">
                <a:latin typeface="Arial Narrow" pitchFamily="34" charset="0"/>
              </a:rPr>
              <a:t>Внедрение новых технологий</a:t>
            </a:r>
          </a:p>
          <a:p>
            <a:r>
              <a:rPr lang="ru-RU" sz="1000" b="1" dirty="0">
                <a:latin typeface="Arial Narrow" pitchFamily="34" charset="0"/>
              </a:rPr>
              <a:t>(доля учреждений культуры, %)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817323" y="4232689"/>
            <a:ext cx="314972" cy="328681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30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214679" y="4143386"/>
            <a:ext cx="1855793" cy="544124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 Narrow" pitchFamily="34" charset="0"/>
              </a:rPr>
              <a:t>  </a:t>
            </a:r>
            <a:r>
              <a:rPr lang="ru-RU" sz="1000" b="1" dirty="0">
                <a:latin typeface="Arial Narrow" pitchFamily="34" charset="0"/>
              </a:rPr>
              <a:t>Приобретение современного</a:t>
            </a:r>
          </a:p>
          <a:p>
            <a:r>
              <a:rPr lang="ru-RU" sz="1000" b="1" dirty="0">
                <a:latin typeface="Arial Narrow" pitchFamily="34" charset="0"/>
              </a:rPr>
              <a:t>  </a:t>
            </a:r>
            <a:r>
              <a:rPr lang="ru-RU" sz="1000" b="1" dirty="0" err="1">
                <a:latin typeface="Arial Narrow" pitchFamily="34" charset="0"/>
              </a:rPr>
              <a:t>мультимедийного</a:t>
            </a:r>
            <a:r>
              <a:rPr lang="ru-RU" sz="1000" b="1" dirty="0">
                <a:latin typeface="Arial Narrow" pitchFamily="34" charset="0"/>
              </a:rPr>
              <a:t> </a:t>
            </a:r>
          </a:p>
          <a:p>
            <a:r>
              <a:rPr lang="ru-RU" sz="1000" b="1" dirty="0">
                <a:latin typeface="Arial Narrow" pitchFamily="34" charset="0"/>
              </a:rPr>
              <a:t>  оборудования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136715" y="4222515"/>
            <a:ext cx="435418" cy="328681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 50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643572" y="4143389"/>
            <a:ext cx="2786080" cy="513337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1000" b="1" dirty="0">
                <a:latin typeface="Arial Narrow" pitchFamily="34" charset="0"/>
              </a:rPr>
              <a:t>Создание интерактивно-образовательных </a:t>
            </a:r>
          </a:p>
          <a:p>
            <a:r>
              <a:rPr lang="ru-RU" sz="1000" b="1" dirty="0">
                <a:latin typeface="Arial Narrow" pitchFamily="34" charset="0"/>
              </a:rPr>
              <a:t>зон с использованием технологий </a:t>
            </a:r>
          </a:p>
          <a:p>
            <a:r>
              <a:rPr lang="ru-RU" sz="1000" b="1" dirty="0">
                <a:latin typeface="Arial Narrow" pitchFamily="34" charset="0"/>
              </a:rPr>
              <a:t>дополненной реальности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8358215" y="4211181"/>
            <a:ext cx="500066" cy="328681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dirty="0" smtClean="0">
                <a:latin typeface="Arial Narrow" pitchFamily="34" charset="0"/>
              </a:rPr>
              <a:t>80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86" name="Овал 85"/>
          <p:cNvSpPr/>
          <p:nvPr/>
        </p:nvSpPr>
        <p:spPr>
          <a:xfrm>
            <a:off x="142851" y="1375108"/>
            <a:ext cx="571503" cy="53838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304" tIns="51152" rIns="102304" bIns="51152" rtlCol="0" anchor="ctr"/>
          <a:lstStyle/>
          <a:p>
            <a:r>
              <a:rPr lang="ru-RU" sz="1700" dirty="0">
                <a:solidFill>
                  <a:schemeClr val="bg1"/>
                </a:solidFill>
                <a:latin typeface="Arial Narrow" pitchFamily="34" charset="0"/>
              </a:rPr>
              <a:t>75</a:t>
            </a:r>
          </a:p>
        </p:txBody>
      </p:sp>
      <p:sp>
        <p:nvSpPr>
          <p:cNvPr id="87" name="Овал 86"/>
          <p:cNvSpPr/>
          <p:nvPr/>
        </p:nvSpPr>
        <p:spPr>
          <a:xfrm>
            <a:off x="142845" y="1892740"/>
            <a:ext cx="571504" cy="5373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304" tIns="51152" rIns="102304" bIns="51152" rtlCol="0" anchor="ctr"/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latin typeface="Arial Narrow" pitchFamily="34" charset="0"/>
              </a:rPr>
              <a:t>23</a:t>
            </a:r>
            <a:endParaRPr lang="ru-RU" sz="17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142845" y="2425869"/>
            <a:ext cx="571504" cy="537300"/>
          </a:xfrm>
          <a:prstGeom prst="ellipse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304" tIns="51152" rIns="102304" bIns="51152"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  <a:latin typeface="Arial Narrow" pitchFamily="34" charset="0"/>
              </a:rPr>
              <a:t>55</a:t>
            </a:r>
          </a:p>
        </p:txBody>
      </p:sp>
      <p:sp>
        <p:nvSpPr>
          <p:cNvPr id="89" name="Овал 88"/>
          <p:cNvSpPr/>
          <p:nvPr/>
        </p:nvSpPr>
        <p:spPr>
          <a:xfrm>
            <a:off x="142845" y="3000378"/>
            <a:ext cx="571504" cy="537300"/>
          </a:xfrm>
          <a:prstGeom prst="ellipse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304" tIns="51152" rIns="102304" bIns="51152" rtlCol="0" anchor="ctr"/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Arial Narrow" pitchFamily="34" charset="0"/>
              </a:rPr>
              <a:t>15</a:t>
            </a:r>
          </a:p>
        </p:txBody>
      </p:sp>
      <p:sp>
        <p:nvSpPr>
          <p:cNvPr id="90" name="Овал 89"/>
          <p:cNvSpPr/>
          <p:nvPr/>
        </p:nvSpPr>
        <p:spPr>
          <a:xfrm>
            <a:off x="142845" y="3565503"/>
            <a:ext cx="571504" cy="537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304" tIns="51152" rIns="102304" bIns="51152" rtlCol="0" anchor="ctr"/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Arial Narrow" pitchFamily="34" charset="0"/>
              </a:rPr>
              <a:t>3</a:t>
            </a:r>
          </a:p>
        </p:txBody>
      </p:sp>
      <p:sp>
        <p:nvSpPr>
          <p:cNvPr id="91" name="Овал 90"/>
          <p:cNvSpPr/>
          <p:nvPr/>
        </p:nvSpPr>
        <p:spPr>
          <a:xfrm>
            <a:off x="142845" y="4132078"/>
            <a:ext cx="571504" cy="537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304" tIns="51152" rIns="102304" bIns="51152" rtlCol="0" anchor="ctr"/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Arial Narrow" pitchFamily="34" charset="0"/>
              </a:rPr>
              <a:t>20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14283" y="1142994"/>
            <a:ext cx="870200" cy="267125"/>
          </a:xfrm>
          <a:prstGeom prst="rect">
            <a:avLst/>
          </a:prstGeom>
          <a:noFill/>
        </p:spPr>
        <p:txBody>
          <a:bodyPr wrap="square" lIns="51142" tIns="25571" rIns="51142" bIns="25571" rtlCol="0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</a:rPr>
              <a:t>2017г.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1643042" y="428614"/>
            <a:ext cx="5429288" cy="584765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       </a:t>
            </a:r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</a:p>
        </p:txBody>
      </p:sp>
      <p:pic>
        <p:nvPicPr>
          <p:cNvPr id="96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97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0976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5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83933" y="910816"/>
            <a:ext cx="8459804" cy="375050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Arial Black" pitchFamily="34" charset="0"/>
              </a:rPr>
              <a:t>МЕДИЦИНА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191342" y="519527"/>
            <a:ext cx="6909050" cy="439349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</a:p>
        </p:txBody>
      </p:sp>
      <p:grpSp>
        <p:nvGrpSpPr>
          <p:cNvPr id="2" name="Группа 14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7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-142908" y="1232293"/>
            <a:ext cx="9286908" cy="1138763"/>
          </a:xfrm>
          <a:prstGeom prst="rect">
            <a:avLst/>
          </a:prstGeom>
          <a:noFill/>
        </p:spPr>
        <p:txBody>
          <a:bodyPr wrap="square" lIns="91357" tIns="45679" rIns="91357" bIns="45679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600" dirty="0">
                <a:solidFill>
                  <a:srgbClr val="005A9E"/>
                </a:solidFill>
                <a:latin typeface="Arial Narrow" pitchFamily="34" charset="0"/>
              </a:rPr>
              <a:t>20 амбулаторно-поликлинических и стационарных медицинских организаций.</a:t>
            </a:r>
          </a:p>
          <a:p>
            <a:pPr algn="ctr">
              <a:defRPr/>
            </a:pPr>
            <a:r>
              <a:rPr lang="ru-RU" sz="1600" dirty="0">
                <a:solidFill>
                  <a:srgbClr val="005A9E"/>
                </a:solidFill>
                <a:latin typeface="Arial Narrow" pitchFamily="34" charset="0"/>
              </a:rPr>
              <a:t> Высокотехнологичную медицинскую помощь населению оказывают  в областной клинической </a:t>
            </a:r>
          </a:p>
          <a:p>
            <a:pPr algn="ctr">
              <a:defRPr/>
            </a:pPr>
            <a:r>
              <a:rPr lang="ru-RU" sz="1600" dirty="0" err="1">
                <a:solidFill>
                  <a:srgbClr val="005A9E"/>
                </a:solidFill>
                <a:latin typeface="Arial Narrow" pitchFamily="34" charset="0"/>
              </a:rPr>
              <a:t>ортопедо-хирургической</a:t>
            </a:r>
            <a:r>
              <a:rPr lang="ru-RU" sz="1600" dirty="0">
                <a:solidFill>
                  <a:srgbClr val="005A9E"/>
                </a:solidFill>
                <a:latin typeface="Arial Narrow" pitchFamily="34" charset="0"/>
              </a:rPr>
              <a:t>  больнице восстановительного лечения. </a:t>
            </a:r>
          </a:p>
          <a:p>
            <a:pPr algn="ctr">
              <a:defRPr/>
            </a:pPr>
            <a:r>
              <a:rPr lang="ru-RU" sz="1600" dirty="0">
                <a:solidFill>
                  <a:srgbClr val="005A9E"/>
                </a:solidFill>
                <a:latin typeface="Arial Narrow" pitchFamily="34" charset="0"/>
              </a:rPr>
              <a:t>Проблема - дефицит медицинских кадров. Требуется - 200 врачей и 80 средних медицинских работников</a:t>
            </a:r>
            <a:r>
              <a:rPr lang="ru-RU" dirty="0" smtClean="0">
                <a:solidFill>
                  <a:srgbClr val="005A9E"/>
                </a:solidFill>
                <a:latin typeface="Arial Narrow" pitchFamily="34" charset="0"/>
              </a:rPr>
              <a:t>. </a:t>
            </a:r>
            <a:endParaRPr lang="ru-RU" dirty="0">
              <a:solidFill>
                <a:srgbClr val="005A9E"/>
              </a:solidFill>
              <a:latin typeface="Arial Narrow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2411016"/>
            <a:ext cx="5143504" cy="738654"/>
          </a:xfrm>
          <a:prstGeom prst="rect">
            <a:avLst/>
          </a:prstGeom>
          <a:noFill/>
        </p:spPr>
        <p:txBody>
          <a:bodyPr wrap="square" lIns="91357" tIns="45679" rIns="91357" bIns="45679"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Arial Narrow" pitchFamily="34" charset="0"/>
              </a:rPr>
              <a:t>2018-2019 гг.</a:t>
            </a:r>
          </a:p>
          <a:p>
            <a:pPr>
              <a:defRPr/>
            </a:pPr>
            <a:r>
              <a:rPr lang="ru-RU" sz="1200" dirty="0">
                <a:latin typeface="Arial Narrow" pitchFamily="34" charset="0"/>
              </a:rPr>
              <a:t>                  </a:t>
            </a:r>
            <a:r>
              <a:rPr lang="ru-RU" sz="1400" dirty="0">
                <a:latin typeface="Arial Narrow" pitchFamily="34" charset="0"/>
              </a:rPr>
              <a:t>Ремонт </a:t>
            </a:r>
            <a:r>
              <a:rPr lang="ru-RU" sz="1400" dirty="0" err="1">
                <a:latin typeface="Arial Narrow" pitchFamily="34" charset="0"/>
              </a:rPr>
              <a:t>Прокопьевского</a:t>
            </a:r>
            <a:r>
              <a:rPr lang="ru-RU" sz="1400" dirty="0">
                <a:latin typeface="Arial Narrow" pitchFamily="34" charset="0"/>
              </a:rPr>
              <a:t> противотуберкулезного   диспансера</a:t>
            </a:r>
          </a:p>
          <a:p>
            <a:pPr>
              <a:defRPr/>
            </a:pPr>
            <a:r>
              <a:rPr lang="ru-RU" sz="1400" b="1" dirty="0">
                <a:latin typeface="Arial Narrow" pitchFamily="34" charset="0"/>
              </a:rPr>
              <a:t>               Стоимость проекта – 24 млн рублей</a:t>
            </a:r>
            <a:endParaRPr lang="ru-RU" sz="1400" dirty="0">
              <a:latin typeface="Arial Narrow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3214692"/>
            <a:ext cx="5357818" cy="1600428"/>
          </a:xfrm>
          <a:prstGeom prst="rect">
            <a:avLst/>
          </a:prstGeom>
          <a:noFill/>
        </p:spPr>
        <p:txBody>
          <a:bodyPr wrap="square" lIns="91357" tIns="45679" rIns="91357" bIns="45679">
            <a:spAutoFit/>
          </a:bodyPr>
          <a:lstStyle/>
          <a:p>
            <a:pPr>
              <a:defRPr/>
            </a:pPr>
            <a:r>
              <a:rPr lang="ru-RU" sz="1400" dirty="0">
                <a:latin typeface="Arial Narrow" pitchFamily="34" charset="0"/>
              </a:rPr>
              <a:t>               Строительство общей врачебной практики </a:t>
            </a:r>
          </a:p>
          <a:p>
            <a:pPr>
              <a:defRPr/>
            </a:pPr>
            <a:r>
              <a:rPr lang="ru-RU" sz="1400" dirty="0">
                <a:latin typeface="Arial Narrow" pitchFamily="34" charset="0"/>
              </a:rPr>
              <a:t>               в посёлке Северный </a:t>
            </a:r>
            <a:r>
              <a:rPr lang="ru-RU" sz="1400" dirty="0" err="1">
                <a:latin typeface="Arial Narrow" pitchFamily="34" charset="0"/>
              </a:rPr>
              <a:t>Маганак</a:t>
            </a:r>
            <a:r>
              <a:rPr lang="ru-RU" sz="1400" dirty="0">
                <a:latin typeface="Arial Narrow" pitchFamily="34" charset="0"/>
              </a:rPr>
              <a:t>.</a:t>
            </a:r>
          </a:p>
          <a:p>
            <a:pPr>
              <a:defRPr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</a:rPr>
              <a:t>               Получено техническое заключение  </a:t>
            </a:r>
          </a:p>
          <a:p>
            <a:pPr>
              <a:defRPr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</a:rPr>
              <a:t>              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</a:rPr>
              <a:t>об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</a:rPr>
              <a:t>аварийном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</a:rPr>
              <a:t>состоянии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</a:rPr>
              <a:t>здания </a:t>
            </a:r>
          </a:p>
          <a:p>
            <a:pPr>
              <a:defRPr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</a:rPr>
              <a:t>               Население поселка    - 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</a:rPr>
              <a:t>8500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</a:rPr>
              <a:t> че</a:t>
            </a:r>
            <a:r>
              <a:rPr lang="ru-RU" sz="1400" dirty="0">
                <a:latin typeface="Arial Narrow" pitchFamily="34" charset="0"/>
              </a:rPr>
              <a:t>ловек, из них</a:t>
            </a:r>
          </a:p>
          <a:p>
            <a:pPr>
              <a:defRPr/>
            </a:pPr>
            <a:r>
              <a:rPr lang="ru-RU" sz="1400" b="1" dirty="0">
                <a:latin typeface="Arial Narrow" pitchFamily="34" charset="0"/>
              </a:rPr>
              <a:t>                                                   -  6500 </a:t>
            </a:r>
            <a:r>
              <a:rPr lang="ru-RU" sz="1400" dirty="0">
                <a:latin typeface="Arial Narrow" pitchFamily="34" charset="0"/>
              </a:rPr>
              <a:t>человек взрослого населения</a:t>
            </a:r>
          </a:p>
          <a:p>
            <a:pPr>
              <a:defRPr/>
            </a:pPr>
            <a:r>
              <a:rPr lang="ru-RU" sz="1400" b="1" dirty="0">
                <a:latin typeface="Arial Narrow" pitchFamily="34" charset="0"/>
              </a:rPr>
              <a:t>               Стоимость проекта  -  47 млн рублей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072066" y="2411019"/>
            <a:ext cx="3772118" cy="2195537"/>
          </a:xfrm>
          <a:prstGeom prst="rect">
            <a:avLst/>
          </a:prstGeom>
          <a:blipFill>
            <a:blip r:embed="rId6" cstate="email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5728" tIns="77865" rIns="155728" bIns="77865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22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2678912"/>
            <a:ext cx="447676" cy="282179"/>
          </a:xfrm>
          <a:prstGeom prst="rect">
            <a:avLst/>
          </a:prstGeom>
          <a:noFill/>
        </p:spPr>
      </p:pic>
      <p:pic>
        <p:nvPicPr>
          <p:cNvPr id="23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3321854"/>
            <a:ext cx="447676" cy="282179"/>
          </a:xfrm>
          <a:prstGeom prst="rect">
            <a:avLst/>
          </a:prstGeom>
          <a:noFill/>
        </p:spPr>
      </p:pic>
      <p:pic>
        <p:nvPicPr>
          <p:cNvPr id="25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26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627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18172092"/>
              </p:ext>
            </p:extLst>
          </p:nvPr>
        </p:nvGraphicFramePr>
        <p:xfrm>
          <a:off x="348279" y="1553758"/>
          <a:ext cx="8400186" cy="3363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1071557"/>
            <a:ext cx="8143932" cy="400035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         РОЖДАЕМОСТЬ НАСЕЛЕНИЯ, на 1 тыс. человек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91342" y="612004"/>
            <a:ext cx="6909050" cy="439349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Демография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4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18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4004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616196801"/>
              </p:ext>
            </p:extLst>
          </p:nvPr>
        </p:nvGraphicFramePr>
        <p:xfrm>
          <a:off x="172342" y="1506659"/>
          <a:ext cx="8400186" cy="3524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28728" y="1214693"/>
            <a:ext cx="7143800" cy="400035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СМЕРТНОСТЬ НАСЕЛЕНИЯ, на 1 тыс. человек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91342" y="620888"/>
            <a:ext cx="6909050" cy="439349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Демография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4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18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317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1547101706"/>
              </p:ext>
            </p:extLst>
          </p:nvPr>
        </p:nvGraphicFramePr>
        <p:xfrm>
          <a:off x="368170" y="1764122"/>
          <a:ext cx="8400186" cy="3203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57225" y="1321740"/>
            <a:ext cx="7572428" cy="400035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                  </a:t>
            </a:r>
            <a:r>
              <a:rPr lang="ru-RU" sz="2000" b="1" dirty="0">
                <a:latin typeface="Arial Black" pitchFamily="34" charset="0"/>
              </a:rPr>
              <a:t>ЧИСЛЕННОСТЬ НАСЕЛЕНИЯ, тыс. человек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188914" y="619559"/>
            <a:ext cx="6909050" cy="439349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Демография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9514" y="998608"/>
            <a:ext cx="184576" cy="646256"/>
          </a:xfrm>
          <a:prstGeom prst="rect">
            <a:avLst/>
          </a:prstGeom>
          <a:noFill/>
        </p:spPr>
        <p:txBody>
          <a:bodyPr wrap="none" lIns="91292" tIns="45647" rIns="91292" bIns="45647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800" dirty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1800" dirty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4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15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347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2621670045"/>
              </p:ext>
            </p:extLst>
          </p:nvPr>
        </p:nvGraphicFramePr>
        <p:xfrm>
          <a:off x="107507" y="1635647"/>
          <a:ext cx="7339453" cy="336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15829" y="1058922"/>
            <a:ext cx="8429684" cy="384646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/>
          <a:p>
            <a:pPr algn="ctr"/>
            <a:r>
              <a:rPr lang="ru-RU" sz="19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     ОЖИДАЕМАЯ ПРОДОЛЖИТЕЛЬНОСТЬ ЖИЗНИ, лет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91342" y="619577"/>
            <a:ext cx="6909050" cy="439349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Демография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4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18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2722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6572"/>
            <a:ext cx="8229600" cy="3394472"/>
          </a:xfrm>
        </p:spPr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" y="0"/>
            <a:ext cx="9151475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57293" y="127112"/>
            <a:ext cx="7786709" cy="507757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/>
          <a:p>
            <a:r>
              <a:rPr lang="ru-RU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ПРОКОПЬЕВСКИЙ ГОРОДСКОЙ ОКРУГ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4650" y="696509"/>
            <a:ext cx="6514937" cy="923255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Паспорт</a:t>
            </a:r>
          </a:p>
          <a:p>
            <a:pPr algn="ctr"/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Прокопьевского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городского округа за 2017 год</a:t>
            </a:r>
          </a:p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6015" y="1446609"/>
            <a:ext cx="6410576" cy="400035"/>
          </a:xfrm>
          <a:prstGeom prst="rect">
            <a:avLst/>
          </a:prstGeom>
          <a:noFill/>
        </p:spPr>
        <p:txBody>
          <a:bodyPr wrap="none" lIns="91292" tIns="45647" rIns="91292" bIns="45647" rtlCol="0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Численность населения (среднегодовая) – 195 245 человек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6013" y="1768077"/>
            <a:ext cx="5879837" cy="399962"/>
          </a:xfrm>
          <a:prstGeom prst="rect">
            <a:avLst/>
          </a:prstGeom>
          <a:noFill/>
        </p:spPr>
        <p:txBody>
          <a:bodyPr wrap="none" lIns="91292" tIns="45647" rIns="91292" bIns="45647" rtlCol="0">
            <a:spAutoFit/>
          </a:bodyPr>
          <a:lstStyle>
            <a:defPPr>
              <a:defRPr lang="ru-RU"/>
            </a:defPPr>
            <a:lvl1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Рождаемость – 1 943 человека / 10,0 на 1 тыс.человек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096012" y="2089547"/>
            <a:ext cx="5721139" cy="399962"/>
          </a:xfrm>
          <a:prstGeom prst="rect">
            <a:avLst/>
          </a:prstGeom>
          <a:noFill/>
        </p:spPr>
        <p:txBody>
          <a:bodyPr wrap="none" lIns="91292" tIns="45647" rIns="91292" bIns="45647" rtlCol="0">
            <a:spAutoFit/>
          </a:bodyPr>
          <a:lstStyle>
            <a:defPPr>
              <a:defRPr lang="ru-RU"/>
            </a:defPPr>
            <a:lvl1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Смертность – 3 103 человека  / 15,9 на 1 тыс.человек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096019" y="2411017"/>
            <a:ext cx="4190272" cy="399962"/>
          </a:xfrm>
          <a:prstGeom prst="rect">
            <a:avLst/>
          </a:prstGeom>
          <a:noFill/>
        </p:spPr>
        <p:txBody>
          <a:bodyPr wrap="none" lIns="91292" tIns="45647" rIns="91292" bIns="45647" rtlCol="0">
            <a:spAutoFit/>
          </a:bodyPr>
          <a:lstStyle>
            <a:defPPr>
              <a:defRPr lang="ru-RU"/>
            </a:defPPr>
            <a:lvl1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Миграционный </a:t>
            </a:r>
            <a:r>
              <a:rPr lang="ru-RU" dirty="0" smtClean="0"/>
              <a:t>отток – 1 162 человека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096018" y="2732492"/>
            <a:ext cx="6633248" cy="399962"/>
          </a:xfrm>
          <a:prstGeom prst="rect">
            <a:avLst/>
          </a:prstGeom>
          <a:noFill/>
        </p:spPr>
        <p:txBody>
          <a:bodyPr wrap="none" lIns="91292" tIns="45647" rIns="91292" bIns="45647" rtlCol="0">
            <a:spAutoFit/>
          </a:bodyPr>
          <a:lstStyle>
            <a:defPPr>
              <a:defRPr lang="ru-RU"/>
            </a:defPPr>
            <a:lvl1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Уровень </a:t>
            </a:r>
            <a:r>
              <a:rPr lang="ru-RU" dirty="0" smtClean="0"/>
              <a:t>безработицы к трудоспособному населению  – 1,3%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096012" y="3053962"/>
            <a:ext cx="7636874" cy="400035"/>
          </a:xfrm>
          <a:prstGeom prst="rect">
            <a:avLst/>
          </a:prstGeom>
          <a:noFill/>
        </p:spPr>
        <p:txBody>
          <a:bodyPr wrap="none" lIns="91292" tIns="45647" rIns="91292" bIns="45647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Среднемесячная заработная плата одного работающего – 27621 рубль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96011" y="3375434"/>
            <a:ext cx="5102525" cy="400035"/>
          </a:xfrm>
          <a:prstGeom prst="rect">
            <a:avLst/>
          </a:prstGeom>
          <a:noFill/>
        </p:spPr>
        <p:txBody>
          <a:bodyPr wrap="none" lIns="91292" tIns="45647" rIns="91292" bIns="45647" rtlCol="0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Индекс промышленного производства – 86,2%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96015" y="3696907"/>
            <a:ext cx="7635270" cy="400035"/>
          </a:xfrm>
          <a:prstGeom prst="rect">
            <a:avLst/>
          </a:prstGeom>
          <a:noFill/>
        </p:spPr>
        <p:txBody>
          <a:bodyPr wrap="none" lIns="91292" tIns="45647" rIns="91292" bIns="45647" rtlCol="0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Инвестиции в основной капитал на душу населения – 16,9 тыс.рублей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71542" y="4010926"/>
            <a:ext cx="7582371" cy="400035"/>
          </a:xfrm>
          <a:prstGeom prst="rect">
            <a:avLst/>
          </a:prstGeom>
          <a:noFill/>
        </p:spPr>
        <p:txBody>
          <a:bodyPr wrap="none" lIns="91292" tIns="45647" rIns="91292" bIns="45647" rtlCol="0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Численность занятых в малом бизнесе (включая ИП) – 14 448 человек</a:t>
            </a:r>
          </a:p>
        </p:txBody>
      </p:sp>
      <p:pic>
        <p:nvPicPr>
          <p:cNvPr id="6148" name="Picture 4" descr="C:\Users\Администратор\Desktop\Shamgunov\лайн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4" y="1260862"/>
            <a:ext cx="6410325" cy="25004"/>
          </a:xfrm>
          <a:prstGeom prst="rect">
            <a:avLst/>
          </a:prstGeom>
          <a:noFill/>
        </p:spPr>
      </p:pic>
      <p:pic>
        <p:nvPicPr>
          <p:cNvPr id="28" name="Picture 4" descr="C:\Users\Администратор\Desktop\Shamgunov\лайн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949" y="4393419"/>
            <a:ext cx="6410325" cy="25004"/>
          </a:xfrm>
          <a:prstGeom prst="rect">
            <a:avLst/>
          </a:prstGeom>
          <a:noFill/>
        </p:spPr>
      </p:pic>
      <p:pic>
        <p:nvPicPr>
          <p:cNvPr id="39" name="Picture 4" descr="C:\Users\Администратор\Desktop\Shamgunov\лайн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451" y="1261120"/>
            <a:ext cx="6410325" cy="25004"/>
          </a:xfrm>
          <a:prstGeom prst="rect">
            <a:avLst/>
          </a:prstGeom>
          <a:noFill/>
        </p:spPr>
      </p:pic>
      <p:pic>
        <p:nvPicPr>
          <p:cNvPr id="40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1561" y="1437630"/>
            <a:ext cx="447676" cy="282179"/>
          </a:xfrm>
          <a:prstGeom prst="rect">
            <a:avLst/>
          </a:prstGeom>
          <a:noFill/>
        </p:spPr>
      </p:pic>
      <p:pic>
        <p:nvPicPr>
          <p:cNvPr id="41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1561" y="1803518"/>
            <a:ext cx="447676" cy="282179"/>
          </a:xfrm>
          <a:prstGeom prst="rect">
            <a:avLst/>
          </a:prstGeom>
          <a:noFill/>
        </p:spPr>
      </p:pic>
      <p:pic>
        <p:nvPicPr>
          <p:cNvPr id="42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5933" y="2139707"/>
            <a:ext cx="447676" cy="282179"/>
          </a:xfrm>
          <a:prstGeom prst="rect">
            <a:avLst/>
          </a:prstGeom>
          <a:noFill/>
        </p:spPr>
      </p:pic>
      <p:pic>
        <p:nvPicPr>
          <p:cNvPr id="43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5933" y="2451590"/>
            <a:ext cx="447676" cy="282179"/>
          </a:xfrm>
          <a:prstGeom prst="rect">
            <a:avLst/>
          </a:prstGeom>
          <a:noFill/>
        </p:spPr>
      </p:pic>
      <p:pic>
        <p:nvPicPr>
          <p:cNvPr id="44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5933" y="2775626"/>
            <a:ext cx="447676" cy="282179"/>
          </a:xfrm>
          <a:prstGeom prst="rect">
            <a:avLst/>
          </a:prstGeom>
          <a:noFill/>
        </p:spPr>
      </p:pic>
      <p:pic>
        <p:nvPicPr>
          <p:cNvPr id="45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1561" y="3099662"/>
            <a:ext cx="447676" cy="282179"/>
          </a:xfrm>
          <a:prstGeom prst="rect">
            <a:avLst/>
          </a:prstGeom>
          <a:noFill/>
        </p:spPr>
      </p:pic>
      <p:pic>
        <p:nvPicPr>
          <p:cNvPr id="46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1561" y="3423698"/>
            <a:ext cx="447676" cy="282179"/>
          </a:xfrm>
          <a:prstGeom prst="rect">
            <a:avLst/>
          </a:prstGeom>
          <a:noFill/>
        </p:spPr>
      </p:pic>
      <p:pic>
        <p:nvPicPr>
          <p:cNvPr id="47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1561" y="3747739"/>
            <a:ext cx="447676" cy="282179"/>
          </a:xfrm>
          <a:prstGeom prst="rect">
            <a:avLst/>
          </a:prstGeom>
          <a:noFill/>
        </p:spPr>
      </p:pic>
      <p:pic>
        <p:nvPicPr>
          <p:cNvPr id="48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1561" y="4071775"/>
            <a:ext cx="447676" cy="282179"/>
          </a:xfrm>
          <a:prstGeom prst="rect">
            <a:avLst/>
          </a:prstGeom>
          <a:noFill/>
        </p:spPr>
      </p:pic>
      <p:grpSp>
        <p:nvGrpSpPr>
          <p:cNvPr id="33" name="Группа 32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34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36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37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667371517"/>
              </p:ext>
            </p:extLst>
          </p:nvPr>
        </p:nvGraphicFramePr>
        <p:xfrm>
          <a:off x="371907" y="1886747"/>
          <a:ext cx="8400186" cy="3256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17938" y="1059582"/>
            <a:ext cx="8715435" cy="1123310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/>
          <a:p>
            <a:pPr algn="ctr"/>
            <a:r>
              <a:rPr lang="ru-RU" sz="19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ДОЛЯ ГРАЖДАН, СИСТЕМАТИЧЕСКИ ЗАНИМАЮЩИХСЯ</a:t>
            </a:r>
          </a:p>
          <a:p>
            <a:pPr algn="ctr"/>
            <a:endParaRPr lang="ru-RU" sz="1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1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1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1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1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1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1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19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ФИЗИЧЕСКОЙ КУЛЬТУРОЙ И СПОРТОМ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, </a:t>
            </a:r>
          </a:p>
          <a:p>
            <a:pPr algn="ctr"/>
            <a:r>
              <a:rPr lang="ru-RU" sz="19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% от численности населения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91342" y="607634"/>
            <a:ext cx="6909050" cy="439349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7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4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18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4982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207484144"/>
              </p:ext>
            </p:extLst>
          </p:nvPr>
        </p:nvGraphicFramePr>
        <p:xfrm>
          <a:off x="500038" y="1995687"/>
          <a:ext cx="8079665" cy="2842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00035" y="1183237"/>
            <a:ext cx="8358246" cy="677034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/>
          <a:p>
            <a:pPr algn="ctr"/>
            <a:r>
              <a:rPr lang="ru-RU" sz="19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ДОСТУПНОСТЬ ДОШКОЛЬНОГО ОБРАЗОВАНИЯ </a:t>
            </a:r>
          </a:p>
          <a:p>
            <a:pPr algn="ctr"/>
            <a:r>
              <a:rPr lang="ru-RU" sz="19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ДЛЯ ДЕТЕЙ В ВОЗРАСТЕ ДО ТРЁХ ЛЕТ, 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9514" y="998609"/>
            <a:ext cx="184577" cy="369257"/>
          </a:xfrm>
          <a:prstGeom prst="rect">
            <a:avLst/>
          </a:prstGeom>
          <a:noFill/>
        </p:spPr>
        <p:txBody>
          <a:bodyPr wrap="none" lIns="91292" tIns="45647" rIns="91292" bIns="45647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800" dirty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214187" y="715799"/>
            <a:ext cx="6909050" cy="439349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7358082" y="4554154"/>
            <a:ext cx="1619704" cy="589346"/>
            <a:chOff x="6814076" y="5877272"/>
            <a:chExt cx="2329956" cy="1008112"/>
          </a:xfrm>
        </p:grpSpPr>
        <p:pic>
          <p:nvPicPr>
            <p:cNvPr id="17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4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21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2449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3192595822"/>
              </p:ext>
            </p:extLst>
          </p:nvPr>
        </p:nvGraphicFramePr>
        <p:xfrm>
          <a:off x="306000" y="1841484"/>
          <a:ext cx="8400186" cy="3261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85720" y="964396"/>
            <a:ext cx="8501122" cy="877088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ОХВАТ ЖИТЕЛЕЙ ПРОФИЛАКТИЧЕСКИМИ МЕДИЦИНСКИМИ ОСМОТРАМИ НЕ РЕЖЕ ОДНОГО РАЗА </a:t>
            </a:r>
          </a:p>
          <a:p>
            <a:pPr algn="ctr"/>
            <a:r>
              <a:rPr lang="ru-RU" sz="17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В ГОД, 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9514" y="998609"/>
            <a:ext cx="184577" cy="369257"/>
          </a:xfrm>
          <a:prstGeom prst="rect">
            <a:avLst/>
          </a:prstGeom>
          <a:noFill/>
        </p:spPr>
        <p:txBody>
          <a:bodyPr wrap="none" lIns="91292" tIns="45647" rIns="91292" bIns="45647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800" dirty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91342" y="519527"/>
            <a:ext cx="6909050" cy="439349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</a:p>
        </p:txBody>
      </p:sp>
      <p:grpSp>
        <p:nvGrpSpPr>
          <p:cNvPr id="2" name="Группа 15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7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4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5534"/>
            <a:ext cx="612000" cy="612000"/>
          </a:xfrm>
          <a:prstGeom prst="rect">
            <a:avLst/>
          </a:prstGeom>
          <a:noFill/>
        </p:spPr>
      </p:pic>
      <p:pic>
        <p:nvPicPr>
          <p:cNvPr id="16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6703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214414" y="1285870"/>
            <a:ext cx="7593668" cy="107157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Arial Narrow" pitchFamily="34" charset="0"/>
              </a:rPr>
              <a:t/>
            </a:r>
            <a:br>
              <a:rPr lang="ru-RU" sz="3200" b="1" dirty="0">
                <a:latin typeface="Arial Narrow" pitchFamily="34" charset="0"/>
              </a:rPr>
            </a:br>
            <a:endParaRPr lang="ru-RU" sz="3200" dirty="0">
              <a:latin typeface="Arial Narrow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191342" y="642924"/>
            <a:ext cx="6909050" cy="428628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Строительство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5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7" name="Прямоугольник 16"/>
          <p:cNvSpPr/>
          <p:nvPr/>
        </p:nvSpPr>
        <p:spPr>
          <a:xfrm>
            <a:off x="2619902" y="2421716"/>
            <a:ext cx="184577" cy="369257"/>
          </a:xfrm>
          <a:prstGeom prst="rect">
            <a:avLst/>
          </a:prstGeom>
        </p:spPr>
        <p:txBody>
          <a:bodyPr wrap="none" lIns="91292" tIns="45647" rIns="91292" bIns="45647">
            <a:spAutoFit/>
          </a:bodyPr>
          <a:lstStyle/>
          <a:p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00530" y="1266807"/>
            <a:ext cx="4643470" cy="983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pPr algn="ctr"/>
            <a:r>
              <a:rPr lang="ru-RU" sz="2200" b="1" dirty="0">
                <a:solidFill>
                  <a:schemeClr val="tx1"/>
                </a:solidFill>
                <a:latin typeface="Arial Narrow" pitchFamily="34" charset="0"/>
              </a:rPr>
              <a:t>На 01.01.2018г.</a:t>
            </a:r>
          </a:p>
          <a:p>
            <a:pPr algn="ctr"/>
            <a:r>
              <a:rPr lang="ru-RU" sz="2200" b="1" dirty="0">
                <a:solidFill>
                  <a:schemeClr val="tx1"/>
                </a:solidFill>
                <a:latin typeface="Arial Narrow" pitchFamily="34" charset="0"/>
              </a:rPr>
              <a:t>жилой фонд города Прокопьевска</a:t>
            </a:r>
          </a:p>
          <a:p>
            <a:pPr algn="ctr"/>
            <a:r>
              <a:rPr lang="ru-RU" sz="2200" b="1" dirty="0">
                <a:solidFill>
                  <a:schemeClr val="tx1"/>
                </a:solidFill>
                <a:latin typeface="Arial Narrow" pitchFamily="34" charset="0"/>
              </a:rPr>
              <a:t>5,13 млн кв. метров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538010" y="2252438"/>
            <a:ext cx="4572032" cy="707811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algn="ctr"/>
            <a:r>
              <a:rPr lang="ru-RU" sz="2000" dirty="0">
                <a:latin typeface="Arial Narrow" pitchFamily="34" charset="0"/>
              </a:rPr>
              <a:t>в том числе</a:t>
            </a:r>
          </a:p>
          <a:p>
            <a:pPr algn="ctr"/>
            <a:r>
              <a:rPr lang="ru-RU" sz="2000" b="1" dirty="0">
                <a:latin typeface="Arial Narrow" pitchFamily="34" charset="0"/>
              </a:rPr>
              <a:t>аварийный 44,7 тыс. кв. метров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715009" y="2196710"/>
            <a:ext cx="3214710" cy="642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pPr algn="ctr"/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788024" y="3141474"/>
            <a:ext cx="4500594" cy="1600363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algn="ctr"/>
            <a:r>
              <a:rPr lang="ru-RU" sz="2200" dirty="0">
                <a:latin typeface="Arial Narrow" pitchFamily="34" charset="0"/>
              </a:rPr>
              <a:t>С учетом ветхих жилых домов, </a:t>
            </a:r>
          </a:p>
          <a:p>
            <a:pPr algn="ctr"/>
            <a:r>
              <a:rPr lang="ru-RU" sz="2200" dirty="0">
                <a:latin typeface="Arial Narrow" pitchFamily="34" charset="0"/>
              </a:rPr>
              <a:t>которые будут признаны аварийными </a:t>
            </a:r>
          </a:p>
          <a:p>
            <a:pPr algn="ctr"/>
            <a:r>
              <a:rPr lang="ru-RU" sz="2200" dirty="0">
                <a:latin typeface="Arial Narrow" pitchFamily="34" charset="0"/>
              </a:rPr>
              <a:t>до 2035 года </a:t>
            </a:r>
            <a:r>
              <a:rPr lang="ru-RU" sz="2200" b="1" dirty="0">
                <a:latin typeface="Arial Narrow" pitchFamily="34" charset="0"/>
              </a:rPr>
              <a:t>225,9  тыс. кв. метров</a:t>
            </a:r>
          </a:p>
          <a:p>
            <a:pPr algn="ctr"/>
            <a:endParaRPr lang="ru-RU" sz="1600" b="1" dirty="0"/>
          </a:p>
          <a:p>
            <a:pPr algn="ctr"/>
            <a:endParaRPr lang="ru-RU" sz="16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929058" y="3750477"/>
            <a:ext cx="350046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pPr algn="ctr"/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7410" name="Picture 2" descr="http://totalarch.com/files/gallery/gc_2016_12_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74" y="1409325"/>
            <a:ext cx="4726550" cy="3335639"/>
          </a:xfrm>
          <a:prstGeom prst="rect">
            <a:avLst/>
          </a:prstGeom>
          <a:noFill/>
        </p:spPr>
      </p:pic>
      <p:pic>
        <p:nvPicPr>
          <p:cNvPr id="24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20538"/>
            <a:ext cx="612000" cy="612000"/>
          </a:xfrm>
          <a:prstGeom prst="rect">
            <a:avLst/>
          </a:prstGeom>
          <a:noFill/>
        </p:spPr>
      </p:pic>
      <p:pic>
        <p:nvPicPr>
          <p:cNvPr id="26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9433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357890" y="928675"/>
            <a:ext cx="2843822" cy="1608221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98" tIns="38950" rIns="77898" bIns="38950"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43636" y="857238"/>
            <a:ext cx="2594212" cy="2517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98" tIns="38950" rIns="77898" bIns="38950" rtlCol="0" anchor="ctr"/>
          <a:lstStyle/>
          <a:p>
            <a:pPr algn="ctr"/>
            <a:endParaRPr lang="ru-RU" dirty="0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atin typeface="+mj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50626" y="928676"/>
            <a:ext cx="2774649" cy="1607366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98" tIns="38950" rIns="77898" bIns="38950"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57889" y="2607743"/>
            <a:ext cx="5667386" cy="7676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98" tIns="38950" rIns="77898" bIns="38950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Пятиугольник 36"/>
          <p:cNvSpPr/>
          <p:nvPr/>
        </p:nvSpPr>
        <p:spPr>
          <a:xfrm rot="5400000">
            <a:off x="3001280" y="-95165"/>
            <a:ext cx="392789" cy="5655202"/>
          </a:xfrm>
          <a:prstGeom prst="homePlate">
            <a:avLst>
              <a:gd name="adj" fmla="val 81515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2" tIns="22851" rIns="45702" bIns="22851"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42844" y="571486"/>
            <a:ext cx="5979165" cy="353925"/>
          </a:xfrm>
          <a:prstGeom prst="rect">
            <a:avLst/>
          </a:prstGeom>
          <a:noFill/>
        </p:spPr>
        <p:txBody>
          <a:bodyPr wrap="none" lIns="45702" tIns="22851" rIns="45702" bIns="22851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Arial" pitchFamily="34" charset="0"/>
              </a:rPr>
              <a:t>Переселение с опасных, подработанных территорий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43636" y="571486"/>
            <a:ext cx="2785598" cy="371048"/>
          </a:xfrm>
          <a:prstGeom prst="rect">
            <a:avLst/>
          </a:prstGeom>
        </p:spPr>
        <p:txBody>
          <a:bodyPr wrap="square" lIns="77898" tIns="38950" rIns="77898" bIns="38950">
            <a:spAutoFit/>
          </a:bodyPr>
          <a:lstStyle/>
          <a:p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Этап 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I</a:t>
            </a:r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    2018-2020 гг.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0034" y="1071552"/>
            <a:ext cx="2617216" cy="1263601"/>
          </a:xfrm>
          <a:prstGeom prst="rect">
            <a:avLst/>
          </a:prstGeom>
          <a:noFill/>
        </p:spPr>
        <p:txBody>
          <a:bodyPr wrap="square" lIns="77898" tIns="38950" rIns="77898" bIns="38950" rtlCol="0">
            <a:spAutoFit/>
          </a:bodyPr>
          <a:lstStyle/>
          <a:p>
            <a:pPr algn="ctr">
              <a:buClr>
                <a:srgbClr val="9E0000"/>
              </a:buClr>
            </a:pPr>
            <a:r>
              <a:rPr lang="ru-RU" sz="1500" b="1" dirty="0" smtClean="0">
                <a:latin typeface="+mj-lt"/>
                <a:cs typeface="Arial" pitchFamily="34" charset="0"/>
              </a:rPr>
              <a:t>МКД, </a:t>
            </a:r>
          </a:p>
          <a:p>
            <a:pPr algn="ctr">
              <a:buClr>
                <a:srgbClr val="9E0000"/>
              </a:buClr>
            </a:pPr>
            <a:r>
              <a:rPr lang="ru-RU" sz="1500" b="1" dirty="0" smtClean="0">
                <a:latin typeface="+mj-lt"/>
                <a:cs typeface="Arial" pitchFamily="34" charset="0"/>
              </a:rPr>
              <a:t>признанные аварийными после 01.01.2012 г.</a:t>
            </a:r>
          </a:p>
          <a:p>
            <a:pPr algn="ctr">
              <a:buClr>
                <a:srgbClr val="9E0000"/>
              </a:buClr>
            </a:pPr>
            <a:r>
              <a:rPr lang="ru-RU" sz="16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131 дом , 2,1 тыс. чел.,</a:t>
            </a:r>
          </a:p>
          <a:p>
            <a:pPr algn="ctr">
              <a:buClr>
                <a:srgbClr val="9E0000"/>
              </a:buClr>
            </a:pPr>
            <a:r>
              <a:rPr lang="ru-RU" sz="16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1 600 млн. рублей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0720" y="2857414"/>
            <a:ext cx="4749802" cy="355582"/>
          </a:xfrm>
          <a:prstGeom prst="rect">
            <a:avLst/>
          </a:prstGeom>
          <a:noFill/>
        </p:spPr>
        <p:txBody>
          <a:bodyPr wrap="square" lIns="77898" tIns="38950" rIns="77898" bIns="38950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2 650 домов, 10,6 тыс. чел., 7 400 млн. рублей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7889" y="3363593"/>
            <a:ext cx="8379685" cy="143287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txBody>
          <a:bodyPr wrap="square" lIns="77898" tIns="38950" rIns="77898" bIns="38950" rtlCol="0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</a:rPr>
              <a:t>ПРОБЛЕМЫ  И  РЕШЕНИЕ: </a:t>
            </a:r>
          </a:p>
          <a:p>
            <a:r>
              <a:rPr lang="ru-RU" sz="1100" b="1" dirty="0" smtClean="0"/>
              <a:t>1.Значительное сокращение объема переселения по </a:t>
            </a:r>
            <a:r>
              <a:rPr lang="en-US" sz="1100" b="1" dirty="0" smtClean="0"/>
              <a:t>I</a:t>
            </a:r>
            <a:r>
              <a:rPr lang="ru-RU" sz="1100" b="1" dirty="0" smtClean="0"/>
              <a:t> этапу Комплексной программы</a:t>
            </a:r>
          </a:p>
          <a:p>
            <a:r>
              <a:rPr lang="ru-RU" sz="1100" b="1" dirty="0" smtClean="0"/>
              <a:t>– </a:t>
            </a:r>
            <a:r>
              <a:rPr lang="ru-RU" sz="1100" b="1" dirty="0" smtClean="0">
                <a:solidFill>
                  <a:srgbClr val="C00000"/>
                </a:solidFill>
              </a:rPr>
              <a:t> </a:t>
            </a:r>
            <a:r>
              <a:rPr lang="ru-RU" sz="1100" b="1" u="sng" dirty="0" smtClean="0">
                <a:solidFill>
                  <a:srgbClr val="C00000"/>
                </a:solidFill>
              </a:rPr>
              <a:t>ТРЕБУЕТСЯ</a:t>
            </a:r>
            <a:r>
              <a:rPr lang="ru-RU" sz="1100" b="1" dirty="0" smtClean="0"/>
              <a:t> возврат к прежним показателям КП, создание законодательной основы для сноса домов на границах горных отводов (внесение изменений в Постановление Правительства РФ № 428).</a:t>
            </a:r>
          </a:p>
          <a:p>
            <a:r>
              <a:rPr lang="ru-RU" sz="1100" b="1" dirty="0" smtClean="0"/>
              <a:t>2.Завершение  01.09.2017г.  региональной программы сноса  аварийных МКД  (на основе 185-ФЗ) </a:t>
            </a:r>
          </a:p>
          <a:p>
            <a:r>
              <a:rPr lang="ru-RU" sz="1100" b="1" dirty="0" smtClean="0"/>
              <a:t>– </a:t>
            </a:r>
            <a:r>
              <a:rPr lang="ru-RU" sz="1100" b="1" u="sng" dirty="0" smtClean="0">
                <a:solidFill>
                  <a:srgbClr val="C00000"/>
                </a:solidFill>
              </a:rPr>
              <a:t>ТРЕБУЕТСЯ</a:t>
            </a:r>
            <a:r>
              <a:rPr lang="ru-RU" sz="1100" b="1" dirty="0" smtClean="0"/>
              <a:t> продление</a:t>
            </a:r>
          </a:p>
          <a:p>
            <a:r>
              <a:rPr lang="ru-RU" sz="1100" b="1" dirty="0" smtClean="0"/>
              <a:t>3.Различные методы реализации программ переселения:  185-ФЗ по ранее занимаемой площади, КП норма на прописанных </a:t>
            </a:r>
          </a:p>
          <a:p>
            <a:r>
              <a:rPr lang="ru-RU" sz="1100" b="1" dirty="0" smtClean="0"/>
              <a:t>– </a:t>
            </a:r>
            <a:r>
              <a:rPr lang="ru-RU" sz="1100" b="1" u="sng" dirty="0" smtClean="0">
                <a:solidFill>
                  <a:srgbClr val="C00000"/>
                </a:solidFill>
              </a:rPr>
              <a:t>ТРЕБУЕТСЯ</a:t>
            </a:r>
            <a:r>
              <a:rPr lang="ru-RU" sz="1100" b="1" dirty="0" smtClean="0"/>
              <a:t> приведение КП в соответствие с нормами 185-ФЗ. Позволит сэкономить ≈ 10% (60 млн. рублей)</a:t>
            </a:r>
            <a:endParaRPr lang="ru-RU" sz="11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143636" y="1071552"/>
            <a:ext cx="2571322" cy="2140764"/>
          </a:xfrm>
          <a:prstGeom prst="rect">
            <a:avLst/>
          </a:prstGeom>
          <a:noFill/>
          <a:effectLst/>
        </p:spPr>
        <p:txBody>
          <a:bodyPr wrap="square" lIns="77898" tIns="38950" rIns="77898" bIns="38950" rtlCol="0">
            <a:spAutoFit/>
          </a:bodyPr>
          <a:lstStyle/>
          <a:p>
            <a:pPr algn="ctr"/>
            <a:r>
              <a:rPr lang="en-US" sz="1400" b="1" dirty="0" smtClean="0"/>
              <a:t>I</a:t>
            </a:r>
            <a:r>
              <a:rPr lang="ru-RU" sz="1400" b="1" dirty="0" smtClean="0"/>
              <a:t> этап</a:t>
            </a:r>
          </a:p>
          <a:p>
            <a:pPr algn="ctr"/>
            <a:r>
              <a:rPr lang="ru-RU" sz="1400" b="1" dirty="0" smtClean="0"/>
              <a:t>Комплексной программы</a:t>
            </a:r>
          </a:p>
          <a:p>
            <a:pPr algn="ctr"/>
            <a:r>
              <a:rPr lang="ru-RU" sz="1400" b="1" dirty="0" smtClean="0"/>
              <a:t>(2018-2020 гг.)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</a:rPr>
              <a:t>321 дом , 1 тыс. чел.,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600 млн. рублей</a:t>
            </a:r>
          </a:p>
          <a:p>
            <a:pPr algn="ctr"/>
            <a:endParaRPr lang="ru-RU" sz="1400" b="1" dirty="0" smtClean="0">
              <a:solidFill>
                <a:srgbClr val="FF0000"/>
              </a:solidFill>
            </a:endParaRPr>
          </a:p>
          <a:p>
            <a:pPr algn="ctr"/>
            <a:endParaRPr lang="ru-RU" sz="1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1400" b="1" dirty="0" smtClean="0"/>
              <a:t>утверждена Министерством энергетики РФ 28.05.2018 г.    </a:t>
            </a:r>
            <a:endParaRPr lang="ru-RU" sz="1400" b="1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071937" y="857767"/>
            <a:ext cx="0" cy="2483509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357554" y="1071552"/>
            <a:ext cx="2642747" cy="1463655"/>
          </a:xfrm>
          <a:prstGeom prst="rect">
            <a:avLst/>
          </a:prstGeom>
          <a:noFill/>
          <a:effectLst/>
        </p:spPr>
        <p:txBody>
          <a:bodyPr wrap="square" lIns="77898" tIns="38950" rIns="77898" bIns="38950" rtlCol="0">
            <a:spAutoFit/>
          </a:bodyPr>
          <a:lstStyle/>
          <a:p>
            <a:pPr algn="ctr"/>
            <a:r>
              <a:rPr lang="en-US" sz="1400" b="1" dirty="0" smtClean="0"/>
              <a:t>I</a:t>
            </a:r>
            <a:r>
              <a:rPr lang="ru-RU" sz="1400" b="1" dirty="0" smtClean="0"/>
              <a:t> этап</a:t>
            </a:r>
          </a:p>
          <a:p>
            <a:pPr algn="ctr"/>
            <a:r>
              <a:rPr lang="ru-RU" sz="1400" b="1" dirty="0" smtClean="0"/>
              <a:t>Комплексной программы (2018-2020 гг.)</a:t>
            </a:r>
          </a:p>
          <a:p>
            <a:pPr algn="ctr"/>
            <a:r>
              <a:rPr lang="ru-RU" b="1" dirty="0" smtClean="0"/>
              <a:t> </a:t>
            </a:r>
            <a:r>
              <a:rPr lang="ru-RU" sz="1600" b="1" dirty="0" smtClean="0">
                <a:solidFill>
                  <a:srgbClr val="C00000"/>
                </a:solidFill>
              </a:rPr>
              <a:t>2 519 домов , 8,5 тыс. чел. ,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 5 800 млн. рублей</a:t>
            </a:r>
          </a:p>
          <a:p>
            <a:pPr algn="ctr"/>
            <a:r>
              <a:rPr lang="ru-RU" sz="1400" b="1" dirty="0" smtClean="0"/>
              <a:t>до корректировки 28.05.2018 г.    </a:t>
            </a:r>
            <a:endParaRPr lang="ru-RU" sz="1400" b="1" dirty="0"/>
          </a:p>
        </p:txBody>
      </p:sp>
      <p:pic>
        <p:nvPicPr>
          <p:cNvPr id="17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 b="87500"/>
          <a:stretch>
            <a:fillRect/>
          </a:stretch>
        </p:blipFill>
        <p:spPr bwMode="auto">
          <a:xfrm>
            <a:off x="0" y="0"/>
            <a:ext cx="9151475" cy="642924"/>
          </a:xfrm>
          <a:prstGeom prst="rect">
            <a:avLst/>
          </a:prstGeom>
          <a:noFill/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pic>
        <p:nvPicPr>
          <p:cNvPr id="24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0538"/>
            <a:ext cx="612000" cy="612000"/>
          </a:xfrm>
          <a:prstGeom prst="rect">
            <a:avLst/>
          </a:prstGeom>
          <a:noFill/>
        </p:spPr>
      </p:pic>
      <p:pic>
        <p:nvPicPr>
          <p:cNvPr id="25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  <p:grpSp>
        <p:nvGrpSpPr>
          <p:cNvPr id="27" name="Группа 26"/>
          <p:cNvGrpSpPr/>
          <p:nvPr/>
        </p:nvGrpSpPr>
        <p:grpSpPr>
          <a:xfrm>
            <a:off x="7429520" y="4643452"/>
            <a:ext cx="1619704" cy="500048"/>
            <a:chOff x="6814076" y="5877272"/>
            <a:chExt cx="2329956" cy="1008112"/>
          </a:xfrm>
        </p:grpSpPr>
        <p:pic>
          <p:nvPicPr>
            <p:cNvPr id="30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11911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3168087" y="2427779"/>
            <a:ext cx="5571197" cy="73312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98" tIns="38950" rIns="77898" bIns="38950"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44" y="642924"/>
            <a:ext cx="5979165" cy="353925"/>
          </a:xfrm>
          <a:prstGeom prst="rect">
            <a:avLst/>
          </a:prstGeom>
          <a:noFill/>
        </p:spPr>
        <p:txBody>
          <a:bodyPr wrap="none" lIns="45702" tIns="22851" rIns="45702" bIns="22851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Arial" pitchFamily="34" charset="0"/>
              </a:rPr>
              <a:t>Переселение с опасных, подработанных территорий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43636" y="642924"/>
            <a:ext cx="2785598" cy="386437"/>
          </a:xfrm>
          <a:prstGeom prst="rect">
            <a:avLst/>
          </a:prstGeom>
        </p:spPr>
        <p:txBody>
          <a:bodyPr wrap="square" lIns="77898" tIns="38950" rIns="77898" bIns="3895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Этап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II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(2021-2024) гг.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57889" y="1000114"/>
            <a:ext cx="2702205" cy="21786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98" tIns="38950" rIns="77898" bIns="38950" rtlCol="0" anchor="ctr"/>
          <a:lstStyle/>
          <a:p>
            <a:pPr algn="ctr"/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68088" y="1000114"/>
            <a:ext cx="2756377" cy="1427664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98" tIns="38950" rIns="77898" bIns="38950" rtlCol="0" anchor="ctr"/>
          <a:lstStyle/>
          <a:p>
            <a:pPr algn="ctr"/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43240" y="1000113"/>
            <a:ext cx="2786081" cy="1217434"/>
          </a:xfrm>
          <a:prstGeom prst="rect">
            <a:avLst/>
          </a:prstGeom>
          <a:noFill/>
        </p:spPr>
        <p:txBody>
          <a:bodyPr wrap="square" lIns="77898" tIns="38950" rIns="77898" bIns="38950" rtlCol="0">
            <a:spAutoFit/>
          </a:bodyPr>
          <a:lstStyle/>
          <a:p>
            <a:pPr algn="ctr"/>
            <a:r>
              <a:rPr lang="ru-RU" sz="1400" b="1" dirty="0" smtClean="0"/>
              <a:t>Исключены из Комплексной программы </a:t>
            </a:r>
          </a:p>
          <a:p>
            <a:pPr algn="ctr"/>
            <a:r>
              <a:rPr lang="ru-RU" sz="1400" b="1" dirty="0" smtClean="0"/>
              <a:t>(ПН и ТОР)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3 908 домов , 13,3 тыс. чел.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 8 950 млн. рублей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9315" y="929183"/>
            <a:ext cx="2643206" cy="1863765"/>
          </a:xfrm>
          <a:prstGeom prst="rect">
            <a:avLst/>
          </a:prstGeom>
          <a:noFill/>
        </p:spPr>
        <p:txBody>
          <a:bodyPr wrap="square" lIns="77898" tIns="38950" rIns="77898" bIns="38950" rtlCol="0">
            <a:spAutoFit/>
          </a:bodyPr>
          <a:lstStyle/>
          <a:p>
            <a:pPr algn="ctr"/>
            <a:r>
              <a:rPr lang="en-US" sz="1400" b="1" dirty="0" smtClean="0"/>
              <a:t>II</a:t>
            </a:r>
            <a:r>
              <a:rPr lang="ru-RU" sz="1400" b="1" dirty="0" smtClean="0"/>
              <a:t> этап Комплексной программы</a:t>
            </a:r>
          </a:p>
          <a:p>
            <a:pPr algn="ctr"/>
            <a:r>
              <a:rPr lang="ru-RU" sz="1400" b="1" dirty="0" smtClean="0"/>
              <a:t>(2021-2024 гг.)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</a:rPr>
              <a:t>2 364 дома , 8,79 тыс. чел.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 5 230 млн. рублей</a:t>
            </a:r>
          </a:p>
          <a:p>
            <a:pPr algn="ctr"/>
            <a:r>
              <a:rPr lang="ru-RU" sz="1200" b="1" dirty="0" smtClean="0"/>
              <a:t>(включая не вошедших с 1 этапа)</a:t>
            </a:r>
          </a:p>
          <a:p>
            <a:pPr algn="ctr"/>
            <a:r>
              <a:rPr lang="ru-RU" sz="1400" b="1" dirty="0" smtClean="0"/>
              <a:t>утверждена Министерством энергетики РФ 28.05.2018 г.</a:t>
            </a:r>
            <a:endParaRPr lang="ru-RU" sz="1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000760" y="1000114"/>
            <a:ext cx="2714644" cy="1428190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98" tIns="38950" rIns="77898" bIns="38950" rtlCol="0" anchor="ctr"/>
          <a:lstStyle/>
          <a:p>
            <a:pPr algn="ctr"/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86512" y="1071552"/>
            <a:ext cx="2402939" cy="1217434"/>
          </a:xfrm>
          <a:prstGeom prst="rect">
            <a:avLst/>
          </a:prstGeom>
          <a:noFill/>
        </p:spPr>
        <p:txBody>
          <a:bodyPr wrap="square" lIns="77898" tIns="38950" rIns="77898" bIns="38950" rtlCol="0">
            <a:spAutoFit/>
          </a:bodyPr>
          <a:lstStyle/>
          <a:p>
            <a:pPr algn="ctr">
              <a:buClr>
                <a:srgbClr val="9E0000"/>
              </a:buClr>
            </a:pPr>
            <a:r>
              <a:rPr lang="ru-RU" sz="1400" b="1" dirty="0" smtClean="0">
                <a:cs typeface="Arial" pitchFamily="34" charset="0"/>
              </a:rPr>
              <a:t>Дома на границах горных отводов, </a:t>
            </a:r>
          </a:p>
          <a:p>
            <a:pPr algn="ctr">
              <a:buClr>
                <a:srgbClr val="9E0000"/>
              </a:buClr>
            </a:pPr>
            <a:r>
              <a:rPr lang="ru-RU" sz="1400" b="1" dirty="0" smtClean="0">
                <a:cs typeface="Arial" pitchFamily="34" charset="0"/>
              </a:rPr>
              <a:t>не вошедшие в КП</a:t>
            </a:r>
          </a:p>
          <a:p>
            <a:pPr algn="ctr">
              <a:buClr>
                <a:srgbClr val="9E0000"/>
              </a:buClr>
            </a:pPr>
            <a:r>
              <a:rPr lang="ru-RU" sz="1600" b="1" dirty="0" smtClean="0">
                <a:solidFill>
                  <a:srgbClr val="C00000"/>
                </a:solidFill>
                <a:cs typeface="Arial" pitchFamily="34" charset="0"/>
              </a:rPr>
              <a:t>271 дом , 1,4 тыс. чел. </a:t>
            </a:r>
          </a:p>
          <a:p>
            <a:pPr algn="ctr">
              <a:buClr>
                <a:srgbClr val="9E0000"/>
              </a:buClr>
            </a:pPr>
            <a:r>
              <a:rPr lang="ru-RU" sz="1600" b="1" dirty="0" smtClean="0">
                <a:solidFill>
                  <a:srgbClr val="C00000"/>
                </a:solidFill>
                <a:cs typeface="Arial" pitchFamily="34" charset="0"/>
              </a:rPr>
              <a:t>1 600 млн. рублей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29190" y="2750290"/>
            <a:ext cx="5174558" cy="355582"/>
          </a:xfrm>
          <a:prstGeom prst="rect">
            <a:avLst/>
          </a:prstGeom>
          <a:noFill/>
        </p:spPr>
        <p:txBody>
          <a:bodyPr wrap="square" lIns="77898" tIns="38950" rIns="77898" bIns="38950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4 179 домов,  14,7 тыс. чел.,  10 550 млн. рублей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7889" y="3250202"/>
            <a:ext cx="8463934" cy="15559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txBody>
          <a:bodyPr wrap="square" lIns="77898" tIns="38950" rIns="77898" bIns="38950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</a:rPr>
              <a:t>ПРОБЛЕМЫ  И  РЕШЕНИЕ: </a:t>
            </a:r>
          </a:p>
          <a:p>
            <a:r>
              <a:rPr lang="ru-RU" sz="1200" b="1" dirty="0" smtClean="0"/>
              <a:t>1.Исключены  из </a:t>
            </a:r>
            <a:r>
              <a:rPr lang="en-US" sz="1200" b="1" dirty="0" smtClean="0"/>
              <a:t>II</a:t>
            </a:r>
            <a:r>
              <a:rPr lang="ru-RU" sz="1200" b="1" dirty="0" smtClean="0"/>
              <a:t> этапа Комплексной программы (КП) домов подработанных неветхих (ПН) и требующих отдельного решения (ТОР)</a:t>
            </a:r>
          </a:p>
          <a:p>
            <a:r>
              <a:rPr lang="ru-RU" sz="1200" b="1" dirty="0" smtClean="0"/>
              <a:t>2.Отсутствие законодательной основы для сноса домов на границах горных отводов </a:t>
            </a:r>
          </a:p>
          <a:p>
            <a:r>
              <a:rPr lang="ru-RU" sz="1200" b="1" dirty="0" smtClean="0"/>
              <a:t>– </a:t>
            </a:r>
            <a:r>
              <a:rPr lang="ru-RU" sz="1200" b="1" u="sng" dirty="0" smtClean="0">
                <a:solidFill>
                  <a:srgbClr val="C00000"/>
                </a:solidFill>
              </a:rPr>
              <a:t>ТРЕБУЕТСЯ</a:t>
            </a:r>
            <a:r>
              <a:rPr lang="ru-RU" sz="1200" b="1" dirty="0" smtClean="0"/>
              <a:t> внесение изменений в Постановление Правительства РФ № 428</a:t>
            </a:r>
          </a:p>
          <a:p>
            <a:r>
              <a:rPr lang="ru-RU" sz="1200" b="1" dirty="0" smtClean="0"/>
              <a:t>3.Различные методы реализации программ переселения: в 185-ФЗ по ранее занимаемой площади, в КП по норме на прописанных</a:t>
            </a:r>
          </a:p>
          <a:p>
            <a:r>
              <a:rPr lang="ru-RU" sz="1200" b="1" dirty="0" smtClean="0"/>
              <a:t>– </a:t>
            </a:r>
            <a:r>
              <a:rPr lang="ru-RU" sz="1200" b="1" u="sng" dirty="0" smtClean="0">
                <a:solidFill>
                  <a:srgbClr val="C00000"/>
                </a:solidFill>
              </a:rPr>
              <a:t>ТРЕБУЕТСЯ</a:t>
            </a:r>
            <a:r>
              <a:rPr lang="ru-RU" sz="1200" b="1" dirty="0" smtClean="0"/>
              <a:t> приведение КП в соответствие с нормами 185-ФЗ. Позволит сэкономить ≈ 2% (105 млн. рублей)</a:t>
            </a:r>
            <a:endParaRPr lang="ru-RU" sz="1200" b="1" dirty="0"/>
          </a:p>
        </p:txBody>
      </p:sp>
      <p:sp>
        <p:nvSpPr>
          <p:cNvPr id="36" name="Пятиугольник 35"/>
          <p:cNvSpPr/>
          <p:nvPr/>
        </p:nvSpPr>
        <p:spPr>
          <a:xfrm rot="5400000">
            <a:off x="5793000" y="-197134"/>
            <a:ext cx="321372" cy="5571197"/>
          </a:xfrm>
          <a:prstGeom prst="homePlate">
            <a:avLst>
              <a:gd name="adj" fmla="val 9675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2" tIns="22851" rIns="45702" bIns="22851" rtlCol="0" anchor="ctr"/>
          <a:lstStyle/>
          <a:p>
            <a:pPr algn="ctr"/>
            <a:endParaRPr lang="ru-RU"/>
          </a:p>
        </p:txBody>
      </p:sp>
      <p:pic>
        <p:nvPicPr>
          <p:cNvPr id="17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 b="87500"/>
          <a:stretch>
            <a:fillRect/>
          </a:stretch>
        </p:blipFill>
        <p:spPr bwMode="auto">
          <a:xfrm>
            <a:off x="6" y="0"/>
            <a:ext cx="9151475" cy="642924"/>
          </a:xfrm>
          <a:prstGeom prst="rect">
            <a:avLst/>
          </a:prstGeom>
          <a:noFill/>
        </p:spPr>
      </p:pic>
      <p:pic>
        <p:nvPicPr>
          <p:cNvPr id="18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0538"/>
            <a:ext cx="612000" cy="612000"/>
          </a:xfrm>
          <a:prstGeom prst="rect">
            <a:avLst/>
          </a:prstGeom>
          <a:noFill/>
        </p:spPr>
      </p:pic>
      <p:pic>
        <p:nvPicPr>
          <p:cNvPr id="22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7429520" y="4643452"/>
            <a:ext cx="1619704" cy="500048"/>
            <a:chOff x="6814076" y="5877272"/>
            <a:chExt cx="2329956" cy="1008112"/>
          </a:xfrm>
        </p:grpSpPr>
        <p:pic>
          <p:nvPicPr>
            <p:cNvPr id="32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cxnSp>
        <p:nvCxnSpPr>
          <p:cNvPr id="41" name="Прямая соединительная линия 40"/>
          <p:cNvCxnSpPr/>
          <p:nvPr/>
        </p:nvCxnSpPr>
        <p:spPr>
          <a:xfrm rot="5400000">
            <a:off x="2036745" y="2106609"/>
            <a:ext cx="2214577" cy="1588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1911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1293307520"/>
              </p:ext>
            </p:extLst>
          </p:nvPr>
        </p:nvGraphicFramePr>
        <p:xfrm>
          <a:off x="179512" y="1564074"/>
          <a:ext cx="8400186" cy="3274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357423" y="1108075"/>
            <a:ext cx="4643470" cy="384646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/>
          <a:p>
            <a:pPr algn="ctr"/>
            <a:r>
              <a:rPr lang="ru-RU" sz="19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ВВОД ЖИЛЬЯ, тыс. кв. м. в год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222808" y="668730"/>
            <a:ext cx="6909050" cy="439349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Строительство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8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4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5534"/>
            <a:ext cx="612000" cy="612000"/>
          </a:xfrm>
          <a:prstGeom prst="rect">
            <a:avLst/>
          </a:prstGeom>
          <a:noFill/>
        </p:spPr>
      </p:pic>
      <p:pic>
        <p:nvPicPr>
          <p:cNvPr id="20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2927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2084323605"/>
              </p:ext>
            </p:extLst>
          </p:nvPr>
        </p:nvGraphicFramePr>
        <p:xfrm>
          <a:off x="259962" y="1524827"/>
          <a:ext cx="8241129" cy="3479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348278" y="1329613"/>
            <a:ext cx="8459804" cy="918102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91342" y="620870"/>
            <a:ext cx="6909050" cy="439349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Строительство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8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6" name="Прямоугольник 15"/>
          <p:cNvSpPr/>
          <p:nvPr/>
        </p:nvSpPr>
        <p:spPr>
          <a:xfrm>
            <a:off x="1071539" y="1137290"/>
            <a:ext cx="7429552" cy="384646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algn="ctr"/>
            <a:r>
              <a:rPr lang="ru-RU" sz="1900" b="1" dirty="0">
                <a:latin typeface="Arial Black" pitchFamily="34" charset="0"/>
              </a:rPr>
              <a:t>УЛУЧШЕНИЕ ЖИЛИЩНЫХ УСЛОВИЙ, тыс. семей</a:t>
            </a:r>
          </a:p>
        </p:txBody>
      </p:sp>
      <p:pic>
        <p:nvPicPr>
          <p:cNvPr id="23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5534"/>
            <a:ext cx="612000" cy="612000"/>
          </a:xfrm>
          <a:prstGeom prst="rect">
            <a:avLst/>
          </a:prstGeom>
          <a:noFill/>
        </p:spPr>
      </p:pic>
      <p:pic>
        <p:nvPicPr>
          <p:cNvPr id="24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9011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331640" y="642216"/>
            <a:ext cx="6909050" cy="857964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Жилищно-коммунальное </a:t>
            </a:r>
          </a:p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хозяйство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7364030" y="4628266"/>
            <a:ext cx="1619704" cy="589346"/>
            <a:chOff x="6814076" y="5877272"/>
            <a:chExt cx="2329956" cy="1008112"/>
          </a:xfrm>
        </p:grpSpPr>
        <p:pic>
          <p:nvPicPr>
            <p:cNvPr id="11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6" name="Picture 2" descr="C:\Documents and Settings\Работа\Рабочий стол\Губернатору\5-66\0 016.jpg"/>
          <p:cNvPicPr>
            <a:picLocks noChangeAspect="1" noChangeArrowheads="1"/>
          </p:cNvPicPr>
          <p:nvPr/>
        </p:nvPicPr>
        <p:blipFill rotWithShape="1">
          <a:blip r:embed="rId6" cstate="print">
            <a:lum bright="13000"/>
          </a:blip>
          <a:srcRect b="11103"/>
          <a:stretch/>
        </p:blipFill>
        <p:spPr bwMode="auto">
          <a:xfrm>
            <a:off x="0" y="1178710"/>
            <a:ext cx="1928794" cy="145007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Объект 14"/>
          <p:cNvPicPr>
            <a:picLocks noGrp="1"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302"/>
          <a:stretch/>
        </p:blipFill>
        <p:spPr>
          <a:xfrm>
            <a:off x="0" y="2571756"/>
            <a:ext cx="1928794" cy="119720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7" descr="\\NAS\mirror\Документы\производственный\Федорова\Горсовет 2017\Юрэсовская,12а-козырьки входа (1)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0" y="3750483"/>
            <a:ext cx="1916310" cy="123228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Стрелка вправо 18"/>
          <p:cNvSpPr/>
          <p:nvPr/>
        </p:nvSpPr>
        <p:spPr>
          <a:xfrm>
            <a:off x="1928795" y="1500180"/>
            <a:ext cx="2571768" cy="1072800"/>
          </a:xfrm>
          <a:prstGeom prst="rightArrow">
            <a:avLst/>
          </a:prstGeom>
          <a:solidFill>
            <a:srgbClr val="4F84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теплоснабжение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1928795" y="2678911"/>
            <a:ext cx="2571768" cy="1071571"/>
          </a:xfrm>
          <a:prstGeom prst="rightArrow">
            <a:avLst/>
          </a:prstGeom>
          <a:solidFill>
            <a:srgbClr val="4F84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водоснабжение</a:t>
            </a:r>
          </a:p>
          <a:p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водоотведение</a:t>
            </a:r>
          </a:p>
        </p:txBody>
      </p:sp>
      <p:sp>
        <p:nvSpPr>
          <p:cNvPr id="21" name="Стрелка вправо 20"/>
          <p:cNvSpPr/>
          <p:nvPr/>
        </p:nvSpPr>
        <p:spPr>
          <a:xfrm>
            <a:off x="1916310" y="3850139"/>
            <a:ext cx="2571768" cy="1072800"/>
          </a:xfrm>
          <a:prstGeom prst="rightArrow">
            <a:avLst/>
          </a:prstGeom>
          <a:solidFill>
            <a:srgbClr val="4F84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жилищный фонд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11"/>
          <p:cNvSpPr txBox="1">
            <a:spLocks noGrp="1"/>
          </p:cNvSpPr>
          <p:nvPr>
            <p:ph type="title"/>
          </p:nvPr>
        </p:nvSpPr>
        <p:spPr>
          <a:xfrm>
            <a:off x="4500563" y="1521881"/>
            <a:ext cx="4357718" cy="314437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912">
              <a:lnSpc>
                <a:spcPts val="1400"/>
              </a:lnSpc>
            </a:pPr>
            <a:r>
              <a:rPr lang="ru-RU" sz="1400" b="1" dirty="0">
                <a:latin typeface="Arial Narrow" pitchFamily="34" charset="0"/>
                <a:cs typeface="Arial" panose="020B0604020202020204" pitchFamily="34" charset="0"/>
              </a:rPr>
              <a:t>Котельные                                          </a:t>
            </a:r>
            <a:r>
              <a:rPr lang="en-US" sz="1400" b="1" dirty="0">
                <a:latin typeface="Arial Narrow" pitchFamily="34" charset="0"/>
                <a:cs typeface="Arial" panose="020B0604020202020204" pitchFamily="34" charset="0"/>
              </a:rPr>
              <a:t>   </a:t>
            </a:r>
            <a:r>
              <a:rPr lang="ru-RU" sz="1400" b="1" dirty="0">
                <a:latin typeface="Arial Narrow" pitchFamily="34" charset="0"/>
                <a:cs typeface="Arial" panose="020B0604020202020204" pitchFamily="34" charset="0"/>
              </a:rPr>
              <a:t>       76 шт.</a:t>
            </a:r>
          </a:p>
          <a:p>
            <a:pPr marL="107912">
              <a:lnSpc>
                <a:spcPts val="1400"/>
              </a:lnSpc>
            </a:pPr>
            <a:r>
              <a:rPr lang="ru-RU" sz="1400" b="1" dirty="0">
                <a:latin typeface="Arial Narrow" pitchFamily="34" charset="0"/>
                <a:cs typeface="Arial" panose="020B0604020202020204" pitchFamily="34" charset="0"/>
              </a:rPr>
              <a:t>Котлы                                                   </a:t>
            </a:r>
            <a:r>
              <a:rPr lang="en-US" sz="1400" b="1" dirty="0">
                <a:latin typeface="Arial Narrow" pitchFamily="34" charset="0"/>
                <a:cs typeface="Arial" panose="020B0604020202020204" pitchFamily="34" charset="0"/>
              </a:rPr>
              <a:t>  </a:t>
            </a:r>
            <a:r>
              <a:rPr lang="ru-RU" sz="1400" b="1" dirty="0">
                <a:latin typeface="Arial Narrow" pitchFamily="34" charset="0"/>
                <a:cs typeface="Arial" panose="020B0604020202020204" pitchFamily="34" charset="0"/>
              </a:rPr>
              <a:t>       353 шт.</a:t>
            </a:r>
          </a:p>
          <a:p>
            <a:pPr marL="107912">
              <a:lnSpc>
                <a:spcPts val="1400"/>
              </a:lnSpc>
            </a:pPr>
            <a:r>
              <a:rPr lang="ru-RU" sz="1400" b="1" dirty="0">
                <a:latin typeface="Arial Narrow" pitchFamily="34" charset="0"/>
                <a:cs typeface="Arial" panose="020B0604020202020204" pitchFamily="34" charset="0"/>
              </a:rPr>
              <a:t>Установленная мощность                          786 Гкал/час</a:t>
            </a:r>
          </a:p>
          <a:p>
            <a:pPr marL="107912">
              <a:lnSpc>
                <a:spcPts val="1400"/>
              </a:lnSpc>
            </a:pPr>
            <a:r>
              <a:rPr lang="ru-RU" sz="1400" b="1" dirty="0">
                <a:latin typeface="Arial Narrow" pitchFamily="34" charset="0"/>
                <a:cs typeface="Arial" panose="020B0604020202020204" pitchFamily="34" charset="0"/>
              </a:rPr>
              <a:t>Тепловые сети                                      </a:t>
            </a:r>
            <a:r>
              <a:rPr lang="en-US" sz="1400" b="1" dirty="0">
                <a:latin typeface="Arial Narrow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 Narrow" pitchFamily="34" charset="0"/>
                <a:cs typeface="Arial" panose="020B0604020202020204" pitchFamily="34" charset="0"/>
              </a:rPr>
              <a:t>      312,2 км</a:t>
            </a:r>
            <a:br>
              <a:rPr lang="ru-RU" sz="1400" b="1" dirty="0">
                <a:latin typeface="Arial Narrow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 Narrow" pitchFamily="34" charset="0"/>
                <a:cs typeface="Arial" panose="020B0604020202020204" pitchFamily="34" charset="0"/>
              </a:rPr>
              <a:t/>
            </a:r>
            <a:br>
              <a:rPr lang="ru-RU" sz="1400" b="1" dirty="0">
                <a:latin typeface="Arial Narrow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 Narrow" pitchFamily="34" charset="0"/>
                <a:cs typeface="Arial" panose="020B0604020202020204" pitchFamily="34" charset="0"/>
              </a:rPr>
              <a:t>Гидроузлы  (№10,10а,31,31а)                 </a:t>
            </a:r>
            <a:r>
              <a:rPr lang="en-US" sz="1400" b="1" dirty="0">
                <a:latin typeface="Arial Narrow" pitchFamily="34" charset="0"/>
                <a:cs typeface="Arial" panose="020B0604020202020204" pitchFamily="34" charset="0"/>
              </a:rPr>
              <a:t>  </a:t>
            </a:r>
            <a:r>
              <a:rPr lang="ru-RU" sz="1400" b="1" dirty="0">
                <a:latin typeface="Arial Narrow" pitchFamily="34" charset="0"/>
                <a:cs typeface="Arial" panose="020B0604020202020204" pitchFamily="34" charset="0"/>
              </a:rPr>
              <a:t>  4 шт.</a:t>
            </a:r>
            <a:br>
              <a:rPr lang="ru-RU" sz="1400" b="1" dirty="0">
                <a:latin typeface="Arial Narrow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 Narrow" pitchFamily="34" charset="0"/>
                <a:cs typeface="Arial" panose="020B0604020202020204" pitchFamily="34" charset="0"/>
              </a:rPr>
              <a:t>Водопроводные сети                                  879 км </a:t>
            </a:r>
            <a:br>
              <a:rPr lang="ru-RU" sz="1400" b="1" dirty="0">
                <a:latin typeface="Arial Narrow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 Narrow" pitchFamily="34" charset="0"/>
                <a:cs typeface="Arial" panose="020B0604020202020204" pitchFamily="34" charset="0"/>
              </a:rPr>
              <a:t>в </a:t>
            </a:r>
            <a:r>
              <a:rPr lang="ru-RU" sz="1400" dirty="0" err="1">
                <a:latin typeface="Arial Narrow" pitchFamily="34" charset="0"/>
                <a:cs typeface="Arial" panose="020B0604020202020204" pitchFamily="34" charset="0"/>
              </a:rPr>
              <a:t>т.ч</a:t>
            </a:r>
            <a:r>
              <a:rPr lang="ru-RU" sz="1400" dirty="0">
                <a:latin typeface="Arial Narrow" pitchFamily="34" charset="0"/>
                <a:cs typeface="Arial" panose="020B0604020202020204" pitchFamily="34" charset="0"/>
              </a:rPr>
              <a:t>.   АО «ПО «Водоканал» – 555 км,  </a:t>
            </a:r>
            <a:br>
              <a:rPr lang="ru-RU" sz="1400" dirty="0">
                <a:latin typeface="Arial Narrow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 Narrow" pitchFamily="34" charset="0"/>
                <a:cs typeface="Arial" panose="020B0604020202020204" pitchFamily="34" charset="0"/>
              </a:rPr>
              <a:t>ч/сектор  - 324 км</a:t>
            </a:r>
            <a:br>
              <a:rPr lang="ru-RU" sz="1400" dirty="0">
                <a:latin typeface="Arial Narrow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 Narrow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latin typeface="Arial Narrow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 Narrow" pitchFamily="34" charset="0"/>
                <a:cs typeface="Arial" panose="020B0604020202020204" pitchFamily="34" charset="0"/>
              </a:rPr>
              <a:t>Канализационные сооружения                 10 шт.</a:t>
            </a:r>
            <a:br>
              <a:rPr lang="ru-RU" sz="1400" b="1" dirty="0">
                <a:latin typeface="Arial Narrow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 Narrow" pitchFamily="34" charset="0"/>
                <a:cs typeface="Arial" panose="020B0604020202020204" pitchFamily="34" charset="0"/>
              </a:rPr>
              <a:t>в </a:t>
            </a:r>
            <a:r>
              <a:rPr lang="ru-RU" sz="1400" dirty="0" err="1">
                <a:latin typeface="Arial Narrow" pitchFamily="34" charset="0"/>
                <a:cs typeface="Arial" panose="020B0604020202020204" pitchFamily="34" charset="0"/>
              </a:rPr>
              <a:t>т.ч</a:t>
            </a:r>
            <a:r>
              <a:rPr lang="ru-RU" sz="1400" dirty="0">
                <a:latin typeface="Arial Narrow" pitchFamily="34" charset="0"/>
                <a:cs typeface="Arial" panose="020B0604020202020204" pitchFamily="34" charset="0"/>
              </a:rPr>
              <a:t>. ветхие муниципальные – 4 шт.</a:t>
            </a:r>
            <a:br>
              <a:rPr lang="ru-RU" sz="1400" dirty="0">
                <a:latin typeface="Arial Narrow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 Narrow" pitchFamily="34" charset="0"/>
                <a:cs typeface="Arial" panose="020B0604020202020204" pitchFamily="34" charset="0"/>
              </a:rPr>
              <a:t>Канализационные сети                               256 км</a:t>
            </a:r>
            <a:br>
              <a:rPr lang="ru-RU" sz="1400" b="1" dirty="0">
                <a:latin typeface="Arial Narrow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 Narrow" pitchFamily="34" charset="0"/>
                <a:cs typeface="Arial" panose="020B0604020202020204" pitchFamily="34" charset="0"/>
              </a:rPr>
              <a:t/>
            </a:r>
            <a:br>
              <a:rPr lang="ru-RU" sz="1400" b="1" dirty="0">
                <a:latin typeface="Arial Narrow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 Narrow" pitchFamily="34" charset="0"/>
                <a:cs typeface="Arial" panose="020B0604020202020204" pitchFamily="34" charset="0"/>
              </a:rPr>
              <a:t>Многоквартирные жилые дома                1 997 МКД</a:t>
            </a:r>
            <a:br>
              <a:rPr lang="ru-RU" sz="1400" b="1" dirty="0">
                <a:latin typeface="Arial Narrow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 Narrow" pitchFamily="34" charset="0"/>
                <a:cs typeface="Arial" panose="020B0604020202020204" pitchFamily="34" charset="0"/>
              </a:rPr>
              <a:t>в том числе </a:t>
            </a:r>
            <a:br>
              <a:rPr lang="ru-RU" sz="1400" dirty="0">
                <a:latin typeface="Arial Narrow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 Narrow" pitchFamily="34" charset="0"/>
                <a:cs typeface="Arial" panose="020B0604020202020204" pitchFamily="34" charset="0"/>
              </a:rPr>
              <a:t>с центральным отоплением  	        1 240 МКД</a:t>
            </a:r>
          </a:p>
        </p:txBody>
      </p:sp>
      <p:pic>
        <p:nvPicPr>
          <p:cNvPr id="27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5534"/>
            <a:ext cx="612000" cy="612000"/>
          </a:xfrm>
          <a:prstGeom prst="rect">
            <a:avLst/>
          </a:prstGeom>
          <a:noFill/>
        </p:spPr>
      </p:pic>
      <p:pic>
        <p:nvPicPr>
          <p:cNvPr id="28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9355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48118" y="627539"/>
            <a:ext cx="6909050" cy="711911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Дорожное хозяйство</a:t>
            </a:r>
          </a:p>
        </p:txBody>
      </p:sp>
      <p:grpSp>
        <p:nvGrpSpPr>
          <p:cNvPr id="2" name="Группа 9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1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-428659" y="1285870"/>
            <a:ext cx="6143668" cy="707811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algn="ctr"/>
            <a:r>
              <a:rPr lang="ru-RU" sz="2000" b="1" dirty="0">
                <a:latin typeface="Arial Narrow" pitchFamily="34" charset="0"/>
                <a:cs typeface="Arial" panose="020B0604020202020204" pitchFamily="34" charset="0"/>
              </a:rPr>
              <a:t>ПРОТЯЖЁННОСТЬ </a:t>
            </a:r>
          </a:p>
          <a:p>
            <a:pPr algn="ctr"/>
            <a:r>
              <a:rPr lang="ru-RU" sz="2000" b="1" dirty="0">
                <a:latin typeface="Arial Narrow" pitchFamily="34" charset="0"/>
                <a:cs typeface="Arial" panose="020B0604020202020204" pitchFamily="34" charset="0"/>
              </a:rPr>
              <a:t>УЛИЧНО-ДОРОЖНОЙ  СЕТИ,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000101" y="1768077"/>
            <a:ext cx="3643338" cy="400035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algn="ctr"/>
            <a:r>
              <a:rPr lang="ru-RU" sz="2000" b="1" dirty="0">
                <a:latin typeface="Arial Narrow" pitchFamily="34" charset="0"/>
              </a:rPr>
              <a:t>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42844" y="2678912"/>
            <a:ext cx="3357586" cy="707811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Arial Narrow" pitchFamily="34" charset="0"/>
              </a:rPr>
              <a:t>с асфальтобетонным покрытием 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42855" y="3589746"/>
            <a:ext cx="4143405" cy="707811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Arial Narrow" pitchFamily="34" charset="0"/>
              </a:rPr>
              <a:t>в щебёночном и грунтовом исполнении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0" y="1821651"/>
            <a:ext cx="5500694" cy="5893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Arial Narrow" pitchFamily="34" charset="0"/>
              </a:rPr>
              <a:t>  Всего                                                     </a:t>
            </a:r>
            <a:r>
              <a:rPr lang="en-US" sz="2000" b="1" dirty="0">
                <a:solidFill>
                  <a:schemeClr val="tx1"/>
                </a:solidFill>
                <a:latin typeface="Arial Narrow" pitchFamily="34" charset="0"/>
              </a:rPr>
              <a:t>510</a:t>
            </a:r>
            <a:r>
              <a:rPr lang="ru-RU" sz="2000" b="1" dirty="0">
                <a:solidFill>
                  <a:schemeClr val="tx1"/>
                </a:solidFill>
                <a:latin typeface="Arial Narrow" pitchFamily="34" charset="0"/>
              </a:rPr>
              <a:t> км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428992" y="2678907"/>
            <a:ext cx="1571636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 Narrow" pitchFamily="34" charset="0"/>
              </a:rPr>
              <a:t>210</a:t>
            </a:r>
            <a:r>
              <a:rPr lang="ru-RU" sz="2000" b="1" dirty="0">
                <a:solidFill>
                  <a:schemeClr val="tx1"/>
                </a:solidFill>
                <a:latin typeface="Arial Narrow" pitchFamily="34" charset="0"/>
              </a:rPr>
              <a:t> км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428992" y="3589742"/>
            <a:ext cx="1571636" cy="642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 Narrow" pitchFamily="34" charset="0"/>
              </a:rPr>
              <a:t>300</a:t>
            </a:r>
            <a:r>
              <a:rPr lang="ru-RU" sz="2000" b="1" dirty="0">
                <a:solidFill>
                  <a:schemeClr val="tx1"/>
                </a:solidFill>
                <a:latin typeface="Arial Narrow" pitchFamily="34" charset="0"/>
              </a:rPr>
              <a:t> км</a:t>
            </a:r>
          </a:p>
          <a:p>
            <a:pPr algn="ctr"/>
            <a:endParaRPr lang="ru-RU" sz="20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1442" name="Picture 2" descr="http://v-chelny.ru/images/uploads/2015-10-18/img_872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66019" y="1706570"/>
            <a:ext cx="4270483" cy="2801933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42844" y="2303858"/>
            <a:ext cx="4786346" cy="369322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Arial Narrow" pitchFamily="34" charset="0"/>
              </a:rPr>
              <a:t>в том числе:</a:t>
            </a:r>
            <a:endParaRPr lang="ru-RU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pic>
        <p:nvPicPr>
          <p:cNvPr id="22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23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1601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0"/>
            <a:ext cx="9151475" cy="51435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439144" y="142858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ПРОКОПЬЕВСКОГО ГОРОДСКОГО ОКРУГА НА ПЕРИОД ДО 2035 ГОДА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4283" y="589349"/>
            <a:ext cx="8715436" cy="482207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Промышленность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2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xmlns="" val="440598591"/>
              </p:ext>
            </p:extLst>
          </p:nvPr>
        </p:nvGraphicFramePr>
        <p:xfrm>
          <a:off x="0" y="2500312"/>
          <a:ext cx="4000496" cy="2643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214282" y="1017974"/>
            <a:ext cx="8643998" cy="1569586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Прокопьевск – моногород  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I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  категории. </a:t>
            </a: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Экономика города имеет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моноотраслевой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 характер. </a:t>
            </a: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Основной вид экономической деятельности - добыча топливно-энергетических ресурсов. Удельный вес угольной промышленности в общем объеме </a:t>
            </a:r>
            <a:r>
              <a:rPr lang="ru-RU" sz="1600" b="1" dirty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65 %   </a:t>
            </a: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 (4 разреза, 1 шахта,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4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обогатительные фабрики), </a:t>
            </a: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обрабатывающие производства – </a:t>
            </a:r>
            <a:r>
              <a:rPr lang="ru-RU" sz="1600" b="1" dirty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18%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 (16 предприятий)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71868" y="2786064"/>
            <a:ext cx="5786446" cy="1569650"/>
          </a:xfrm>
          <a:prstGeom prst="rect">
            <a:avLst/>
          </a:prstGeom>
          <a:noFill/>
        </p:spPr>
        <p:txBody>
          <a:bodyPr wrap="square" lIns="91357" tIns="45679" rIns="91357" bIns="45679" rtlCol="0">
            <a:spAutoFit/>
          </a:bodyPr>
          <a:lstStyle/>
          <a:p>
            <a:r>
              <a:rPr lang="ru-RU" sz="1600" b="1" dirty="0">
                <a:latin typeface="Arial Narrow" pitchFamily="34" charset="0"/>
              </a:rPr>
              <a:t>Объем отгруженной продукции за 2017г. –   21 886 млн рублей,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                                           в том числе: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dirty="0">
                <a:latin typeface="Arial Narrow" pitchFamily="34" charset="0"/>
              </a:rPr>
              <a:t>Добыча полезных ископаемых                            14 238 млн рублей</a:t>
            </a:r>
            <a:br>
              <a:rPr lang="ru-RU" sz="1600" dirty="0">
                <a:latin typeface="Arial Narrow" pitchFamily="34" charset="0"/>
              </a:rPr>
            </a:br>
            <a:r>
              <a:rPr lang="ru-RU" sz="1600" dirty="0">
                <a:latin typeface="Arial Narrow" pitchFamily="34" charset="0"/>
              </a:rPr>
              <a:t>Обрабатывающие производства                         3 957 млн рублей</a:t>
            </a:r>
            <a:br>
              <a:rPr lang="ru-RU" sz="1600" dirty="0">
                <a:latin typeface="Arial Narrow" pitchFamily="34" charset="0"/>
              </a:rPr>
            </a:br>
            <a:r>
              <a:rPr lang="ru-RU" sz="1600" dirty="0">
                <a:latin typeface="Arial Narrow" pitchFamily="34" charset="0"/>
              </a:rPr>
              <a:t>Обеспечение электроэнергией, газом, паром    3 063 млн рублей</a:t>
            </a:r>
            <a:br>
              <a:rPr lang="ru-RU" sz="1600" dirty="0">
                <a:latin typeface="Arial Narrow" pitchFamily="34" charset="0"/>
              </a:rPr>
            </a:br>
            <a:r>
              <a:rPr lang="ru-RU" sz="1600" dirty="0">
                <a:latin typeface="Arial Narrow" pitchFamily="34" charset="0"/>
              </a:rPr>
              <a:t>Водоснабжение, водоотведение                          628 млн рублей</a:t>
            </a:r>
          </a:p>
        </p:txBody>
      </p:sp>
      <p:pic>
        <p:nvPicPr>
          <p:cNvPr id="16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17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1588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83933" y="1437624"/>
            <a:ext cx="8459804" cy="2268252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248118" y="627535"/>
            <a:ext cx="6909050" cy="547361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Дорожное хозяйство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24" name="Скругленный прямоугольник 23"/>
          <p:cNvSpPr/>
          <p:nvPr/>
        </p:nvSpPr>
        <p:spPr>
          <a:xfrm>
            <a:off x="5429256" y="3071816"/>
            <a:ext cx="3000396" cy="3214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 Narrow" pitchFamily="34" charset="0"/>
              </a:rPr>
              <a:t>39 км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357818" y="3786196"/>
            <a:ext cx="3143272" cy="3214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 Narrow" pitchFamily="34" charset="0"/>
              </a:rPr>
              <a:t>70 км</a:t>
            </a:r>
            <a:endParaRPr lang="ru-RU" sz="2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286380" y="3429006"/>
            <a:ext cx="3000396" cy="3214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      </a:t>
            </a:r>
            <a:r>
              <a:rPr lang="ru-RU" sz="2000" b="1" dirty="0" smtClean="0">
                <a:solidFill>
                  <a:schemeClr val="tx1"/>
                </a:solidFill>
                <a:latin typeface="Arial Narrow" pitchFamily="34" charset="0"/>
              </a:rPr>
              <a:t>47 </a:t>
            </a:r>
            <a:r>
              <a:rPr lang="ru-RU" sz="2000" b="1" dirty="0">
                <a:solidFill>
                  <a:schemeClr val="tx1"/>
                </a:solidFill>
                <a:latin typeface="Arial Narrow" pitchFamily="34" charset="0"/>
              </a:rPr>
              <a:t>км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138232" y="2433258"/>
            <a:ext cx="184577" cy="369257"/>
          </a:xfrm>
          <a:prstGeom prst="rect">
            <a:avLst/>
          </a:prstGeom>
        </p:spPr>
        <p:txBody>
          <a:bodyPr wrap="none" lIns="91292" tIns="45647" rIns="91292" bIns="45647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4429125" y="2464598"/>
            <a:ext cx="4429156" cy="261535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lvl="0"/>
            <a:endParaRPr lang="ru-RU" sz="11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57224" y="3071816"/>
            <a:ext cx="1785950" cy="400035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lvl="0"/>
            <a:r>
              <a:rPr lang="ru-RU" sz="2000" b="1" dirty="0">
                <a:latin typeface="Arial Narrow" pitchFamily="34" charset="0"/>
                <a:cs typeface="Arial" panose="020B0604020202020204" pitchFamily="34" charset="0"/>
              </a:rPr>
              <a:t>в 2018-2019 гг.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57224" y="3500444"/>
            <a:ext cx="2286017" cy="400035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lvl="0"/>
            <a:r>
              <a:rPr lang="ru-RU" sz="2000" b="1" dirty="0">
                <a:latin typeface="Arial Narrow" pitchFamily="34" charset="0"/>
                <a:cs typeface="Arial" panose="020B0604020202020204" pitchFamily="34" charset="0"/>
              </a:rPr>
              <a:t>в 2020-2024 гг.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57224" y="3929072"/>
            <a:ext cx="2286016" cy="400035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lvl="0"/>
            <a:r>
              <a:rPr lang="ru-RU" sz="2000" b="1" dirty="0">
                <a:latin typeface="Arial Narrow" pitchFamily="34" charset="0"/>
                <a:cs typeface="Arial" panose="020B0604020202020204" pitchFamily="34" charset="0"/>
              </a:rPr>
              <a:t>в 2025-2035 гг.</a:t>
            </a:r>
          </a:p>
        </p:txBody>
      </p:sp>
      <p:sp>
        <p:nvSpPr>
          <p:cNvPr id="37" name="Стрелка вправо 36"/>
          <p:cNvSpPr/>
          <p:nvPr/>
        </p:nvSpPr>
        <p:spPr>
          <a:xfrm>
            <a:off x="3286116" y="3071816"/>
            <a:ext cx="2286016" cy="2678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pPr algn="ctr"/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>
            <a:off x="3286116" y="3500444"/>
            <a:ext cx="2286016" cy="2678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3286116" y="3929072"/>
            <a:ext cx="2286016" cy="2678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547664" y="1180834"/>
            <a:ext cx="6881988" cy="707803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pPr algn="ctr"/>
            <a:r>
              <a:rPr lang="ru-RU" sz="2000" b="1" dirty="0" smtClean="0">
                <a:latin typeface="Arial Black" pitchFamily="34" charset="0"/>
                <a:cs typeface="Arial" panose="020B0604020202020204" pitchFamily="34" charset="0"/>
              </a:rPr>
              <a:t> 210 км дорог с асфальтобетонным покрытием</a:t>
            </a:r>
            <a:endParaRPr lang="ru-RU" sz="2000" dirty="0">
              <a:latin typeface="Arial Black" pitchFamily="34" charset="0"/>
            </a:endParaRPr>
          </a:p>
        </p:txBody>
      </p:sp>
      <p:pic>
        <p:nvPicPr>
          <p:cNvPr id="40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41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2000232" y="2000246"/>
            <a:ext cx="628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latin typeface="Arial Black" pitchFamily="34" charset="0"/>
              </a:rPr>
              <a:t>Планируется </a:t>
            </a:r>
            <a:r>
              <a:rPr lang="ru-RU" b="1" smtClean="0">
                <a:latin typeface="Arial Black" pitchFamily="34" charset="0"/>
              </a:rPr>
              <a:t>отремонтировать 156 </a:t>
            </a:r>
            <a:r>
              <a:rPr lang="ru-RU" b="1" dirty="0" smtClean="0">
                <a:latin typeface="Arial Black" pitchFamily="34" charset="0"/>
              </a:rPr>
              <a:t>км, </a:t>
            </a:r>
          </a:p>
          <a:p>
            <a:pPr algn="ctr"/>
            <a:r>
              <a:rPr lang="ru-RU" b="1" dirty="0" smtClean="0">
                <a:latin typeface="Arial Black" pitchFamily="34" charset="0"/>
              </a:rPr>
              <a:t>в том числе: </a:t>
            </a:r>
            <a:endParaRPr lang="ru-RU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618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248118" y="642925"/>
            <a:ext cx="6909050" cy="369953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Благоустройство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5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8" name="Прямоугольник 17"/>
          <p:cNvSpPr/>
          <p:nvPr/>
        </p:nvSpPr>
        <p:spPr>
          <a:xfrm>
            <a:off x="357160" y="1660919"/>
            <a:ext cx="184577" cy="369257"/>
          </a:xfrm>
          <a:prstGeom prst="rect">
            <a:avLst/>
          </a:prstGeom>
        </p:spPr>
        <p:txBody>
          <a:bodyPr wrap="none" lIns="91292" tIns="45647" rIns="91292" bIns="45647">
            <a:spAutoFit/>
          </a:bodyPr>
          <a:lstStyle/>
          <a:p>
            <a:endParaRPr lang="ru-RU" b="1" dirty="0"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2000" y="2106983"/>
            <a:ext cx="8501090" cy="2426231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algn="just">
              <a:lnSpc>
                <a:spcPts val="2596"/>
              </a:lnSpc>
            </a:pPr>
            <a:r>
              <a:rPr lang="ru-RU" sz="1900" b="1" dirty="0">
                <a:latin typeface="Arial Narrow" pitchFamily="34" charset="0"/>
                <a:cs typeface="Times New Roman" panose="02020603050405020304" pitchFamily="18" charset="0"/>
              </a:rPr>
              <a:t>отремонтировано 787 дворовых территорий жилых домов</a:t>
            </a:r>
          </a:p>
          <a:p>
            <a:pPr marL="339551" indent="-339551" algn="just">
              <a:lnSpc>
                <a:spcPts val="2596"/>
              </a:lnSpc>
            </a:pPr>
            <a:r>
              <a:rPr lang="ru-RU" sz="1900" b="1" dirty="0">
                <a:latin typeface="Arial Narrow" pitchFamily="34" charset="0"/>
                <a:cs typeface="Times New Roman" panose="02020603050405020304" pitchFamily="18" charset="0"/>
              </a:rPr>
              <a:t>выполнено благоустройство 622 тыс. кв. м площадей, аллей, скверов и  тротуаров</a:t>
            </a:r>
          </a:p>
          <a:p>
            <a:pPr marL="339551" indent="-339551" algn="just">
              <a:lnSpc>
                <a:spcPts val="2596"/>
              </a:lnSpc>
            </a:pPr>
            <a:r>
              <a:rPr lang="ru-RU" sz="1900" b="1" dirty="0">
                <a:latin typeface="Arial Narrow" pitchFamily="34" charset="0"/>
                <a:cs typeface="Times New Roman" panose="02020603050405020304" pitchFamily="18" charset="0"/>
              </a:rPr>
              <a:t>установлено 374 скамейки и садовых диванов</a:t>
            </a:r>
          </a:p>
          <a:p>
            <a:pPr marL="339551" indent="-339551" algn="just">
              <a:lnSpc>
                <a:spcPts val="2596"/>
              </a:lnSpc>
            </a:pPr>
            <a:r>
              <a:rPr lang="ru-RU" sz="1900" b="1" dirty="0">
                <a:latin typeface="Arial Narrow" pitchFamily="34" charset="0"/>
                <a:cs typeface="Times New Roman" panose="02020603050405020304" pitchFamily="18" charset="0"/>
              </a:rPr>
              <a:t>отремонтировано 60 км городских дорог</a:t>
            </a:r>
          </a:p>
          <a:p>
            <a:pPr marL="339551" indent="-339551" algn="just">
              <a:lnSpc>
                <a:spcPts val="2596"/>
              </a:lnSpc>
            </a:pPr>
            <a:r>
              <a:rPr lang="ru-RU" sz="1900" b="1" dirty="0">
                <a:latin typeface="Arial Narrow" pitchFamily="34" charset="0"/>
                <a:cs typeface="Times New Roman" panose="02020603050405020304" pitchFamily="18" charset="0"/>
              </a:rPr>
              <a:t>высажено 16 тыс. штук деревьев и кустарников</a:t>
            </a:r>
          </a:p>
          <a:p>
            <a:pPr marL="339551" indent="-339551" algn="just">
              <a:lnSpc>
                <a:spcPts val="2596"/>
              </a:lnSpc>
            </a:pPr>
            <a:r>
              <a:rPr lang="ru-RU" sz="1900" b="1" dirty="0">
                <a:latin typeface="Arial Narrow" pitchFamily="34" charset="0"/>
                <a:cs typeface="Times New Roman" panose="02020603050405020304" pitchFamily="18" charset="0"/>
              </a:rPr>
              <a:t>выполнена валка 2 тыс. аварийных деревьев</a:t>
            </a:r>
          </a:p>
          <a:p>
            <a:pPr marL="339551" indent="-339551" algn="just">
              <a:lnSpc>
                <a:spcPts val="2596"/>
              </a:lnSpc>
            </a:pPr>
            <a:r>
              <a:rPr lang="ru-RU" sz="1900" b="1" dirty="0">
                <a:latin typeface="Arial Narrow" pitchFamily="34" charset="0"/>
                <a:cs typeface="Times New Roman" panose="02020603050405020304" pitchFamily="18" charset="0"/>
              </a:rPr>
              <a:t>высажено 100 тыс. шт. корней цветочной рассады</a:t>
            </a:r>
            <a:r>
              <a:rPr lang="ru-RU" sz="1900" b="1" dirty="0">
                <a:latin typeface="Arial Narrow" pitchFamily="34" charset="0"/>
              </a:rPr>
              <a:t> 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267610" y="2433258"/>
            <a:ext cx="184577" cy="369257"/>
          </a:xfrm>
          <a:prstGeom prst="rect">
            <a:avLst/>
          </a:prstGeom>
        </p:spPr>
        <p:txBody>
          <a:bodyPr wrap="none" lIns="91292" tIns="45647" rIns="91292" bIns="45647">
            <a:spAutoFit/>
          </a:bodyPr>
          <a:lstStyle/>
          <a:p>
            <a:pPr lvl="0"/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5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3322" y="2140477"/>
            <a:ext cx="447676" cy="282179"/>
          </a:xfrm>
          <a:prstGeom prst="rect">
            <a:avLst/>
          </a:prstGeom>
          <a:noFill/>
        </p:spPr>
      </p:pic>
      <p:pic>
        <p:nvPicPr>
          <p:cNvPr id="26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2844" y="2464594"/>
            <a:ext cx="447676" cy="282179"/>
          </a:xfrm>
          <a:prstGeom prst="rect">
            <a:avLst/>
          </a:prstGeom>
          <a:noFill/>
        </p:spPr>
      </p:pic>
      <p:pic>
        <p:nvPicPr>
          <p:cNvPr id="27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2844" y="2786069"/>
            <a:ext cx="447676" cy="282179"/>
          </a:xfrm>
          <a:prstGeom prst="rect">
            <a:avLst/>
          </a:prstGeom>
          <a:noFill/>
        </p:spPr>
      </p:pic>
      <p:pic>
        <p:nvPicPr>
          <p:cNvPr id="28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2844" y="3161114"/>
            <a:ext cx="447676" cy="282179"/>
          </a:xfrm>
          <a:prstGeom prst="rect">
            <a:avLst/>
          </a:prstGeom>
          <a:noFill/>
        </p:spPr>
      </p:pic>
      <p:pic>
        <p:nvPicPr>
          <p:cNvPr id="29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2844" y="3536168"/>
            <a:ext cx="447676" cy="282179"/>
          </a:xfrm>
          <a:prstGeom prst="rect">
            <a:avLst/>
          </a:prstGeom>
          <a:noFill/>
        </p:spPr>
      </p:pic>
      <p:pic>
        <p:nvPicPr>
          <p:cNvPr id="19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2844" y="3857635"/>
            <a:ext cx="447676" cy="282179"/>
          </a:xfrm>
          <a:prstGeom prst="rect">
            <a:avLst/>
          </a:prstGeom>
          <a:noFill/>
        </p:spPr>
      </p:pic>
      <p:pic>
        <p:nvPicPr>
          <p:cNvPr id="22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2844" y="4179110"/>
            <a:ext cx="447676" cy="282179"/>
          </a:xfrm>
          <a:prstGeom prst="rect">
            <a:avLst/>
          </a:prstGeom>
          <a:noFill/>
        </p:spPr>
      </p:pic>
      <p:sp>
        <p:nvSpPr>
          <p:cNvPr id="31" name="Скругленный прямоугольник 30"/>
          <p:cNvSpPr/>
          <p:nvPr/>
        </p:nvSpPr>
        <p:spPr>
          <a:xfrm>
            <a:off x="428597" y="910821"/>
            <a:ext cx="8429684" cy="11251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На территории </a:t>
            </a:r>
            <a:r>
              <a:rPr lang="ru-RU" sz="2000" dirty="0" err="1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Прокопьевского</a:t>
            </a:r>
            <a:r>
              <a:rPr lang="ru-RU" sz="2000" dirty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 городского округа расположено:</a:t>
            </a:r>
          </a:p>
          <a:p>
            <a:pPr>
              <a:defRPr/>
            </a:pPr>
            <a:r>
              <a:rPr lang="ru-RU" sz="2000" dirty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                 - </a:t>
            </a:r>
            <a:r>
              <a:rPr lang="ru-RU" sz="2000" b="1" dirty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1200</a:t>
            </a:r>
            <a:r>
              <a:rPr lang="ru-RU" sz="2000" dirty="0">
                <a:solidFill>
                  <a:srgbClr val="005A9E"/>
                </a:solidFill>
                <a:latin typeface="Arial Narrow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дворовых территорий многоквартирных домов,</a:t>
            </a:r>
          </a:p>
          <a:p>
            <a:pPr>
              <a:defRPr/>
            </a:pPr>
            <a:r>
              <a:rPr lang="ru-RU" sz="2000" dirty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                 - </a:t>
            </a:r>
            <a:r>
              <a:rPr lang="ru-RU" sz="2000" b="1" dirty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19</a:t>
            </a:r>
            <a:r>
              <a:rPr lang="ru-RU" sz="2000" dirty="0">
                <a:solidFill>
                  <a:schemeClr val="tx1"/>
                </a:solidFill>
                <a:latin typeface="Arial Narrow" pitchFamily="34" charset="0"/>
                <a:cs typeface="Times New Roman" panose="02020603050405020304" pitchFamily="18" charset="0"/>
              </a:rPr>
              <a:t> парков и скверов.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286116" y="1714494"/>
            <a:ext cx="2428892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7" rIns="91292" bIns="45647"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 Narrow" pitchFamily="34" charset="0"/>
              </a:rPr>
              <a:t>2017 год:</a:t>
            </a:r>
          </a:p>
        </p:txBody>
      </p:sp>
      <p:pic>
        <p:nvPicPr>
          <p:cNvPr id="30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33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2641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848" y="4855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83933" y="1437624"/>
            <a:ext cx="8459804" cy="2268252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248118" y="573533"/>
            <a:ext cx="6909050" cy="439349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Благоустройство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8" name="Прямоугольник 17"/>
          <p:cNvSpPr/>
          <p:nvPr/>
        </p:nvSpPr>
        <p:spPr>
          <a:xfrm>
            <a:off x="3923928" y="1834872"/>
            <a:ext cx="5220072" cy="1425957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>
              <a:lnSpc>
                <a:spcPts val="2596"/>
              </a:lnSpc>
            </a:pPr>
            <a:r>
              <a:rPr lang="ru-RU" dirty="0" smtClean="0">
                <a:latin typeface="Arial Narrow" pitchFamily="34" charset="0"/>
                <a:cs typeface="Arial" panose="020B0604020202020204" pitchFamily="34" charset="0"/>
              </a:rPr>
              <a:t>освещение улично – дорожной сети  -    </a:t>
            </a:r>
            <a:r>
              <a:rPr lang="ru-RU" b="1" dirty="0" smtClean="0">
                <a:latin typeface="Arial Narrow" pitchFamily="34" charset="0"/>
                <a:cs typeface="Arial" panose="020B0604020202020204" pitchFamily="34" charset="0"/>
              </a:rPr>
              <a:t>2,5</a:t>
            </a:r>
            <a:r>
              <a:rPr lang="ru-RU" dirty="0" smtClean="0">
                <a:latin typeface="Arial Narrow" pitchFamily="34" charset="0"/>
                <a:cs typeface="Arial" panose="020B0604020202020204" pitchFamily="34" charset="0"/>
              </a:rPr>
              <a:t> тыс. метров</a:t>
            </a:r>
          </a:p>
          <a:p>
            <a:pPr>
              <a:lnSpc>
                <a:spcPts val="2596"/>
              </a:lnSpc>
            </a:pPr>
            <a:r>
              <a:rPr lang="ru-RU" dirty="0" smtClean="0">
                <a:latin typeface="Arial Narrow" pitchFamily="34" charset="0"/>
                <a:cs typeface="Arial" panose="020B0604020202020204" pitchFamily="34" charset="0"/>
              </a:rPr>
              <a:t>строительство светофорных объектов - </a:t>
            </a:r>
            <a:r>
              <a:rPr lang="ru-RU" b="1" dirty="0" smtClean="0">
                <a:latin typeface="Arial Narrow" pitchFamily="34" charset="0"/>
                <a:cs typeface="Arial" panose="020B0604020202020204" pitchFamily="34" charset="0"/>
              </a:rPr>
              <a:t>3</a:t>
            </a:r>
            <a:r>
              <a:rPr lang="ru-RU" dirty="0" smtClean="0">
                <a:latin typeface="Arial Narrow" pitchFamily="34" charset="0"/>
                <a:cs typeface="Arial" panose="020B0604020202020204" pitchFamily="34" charset="0"/>
              </a:rPr>
              <a:t> объекта установка пешеходных ограждений  -     </a:t>
            </a:r>
            <a:r>
              <a:rPr lang="ru-RU" b="1" dirty="0" smtClean="0">
                <a:latin typeface="Arial Narrow" pitchFamily="34" charset="0"/>
                <a:cs typeface="Arial" panose="020B0604020202020204" pitchFamily="34" charset="0"/>
              </a:rPr>
              <a:t>600</a:t>
            </a:r>
            <a:r>
              <a:rPr lang="ru-RU" dirty="0" smtClean="0">
                <a:latin typeface="Arial Narrow" pitchFamily="34" charset="0"/>
                <a:cs typeface="Arial" panose="020B0604020202020204" pitchFamily="34" charset="0"/>
              </a:rPr>
              <a:t> метров установка дорожных знаков -                   </a:t>
            </a:r>
            <a:r>
              <a:rPr lang="ru-RU" b="1" dirty="0" smtClean="0">
                <a:latin typeface="Arial Narrow" pitchFamily="34" charset="0"/>
                <a:cs typeface="Arial" panose="020B0604020202020204" pitchFamily="34" charset="0"/>
              </a:rPr>
              <a:t>380</a:t>
            </a:r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 Narrow" pitchFamily="34" charset="0"/>
                <a:cs typeface="Arial" panose="020B0604020202020204" pitchFamily="34" charset="0"/>
              </a:rPr>
              <a:t>единиц</a:t>
            </a:r>
            <a:endParaRPr lang="ru-RU" b="1" dirty="0">
              <a:solidFill>
                <a:srgbClr val="FF000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https://arxip.com/resize/object_detail/95d/bla/blagoustroystvo_landshaft_95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396826"/>
            <a:ext cx="3000396" cy="1553777"/>
          </a:xfrm>
          <a:prstGeom prst="rect">
            <a:avLst/>
          </a:prstGeom>
          <a:noFill/>
        </p:spPr>
      </p:pic>
      <p:pic>
        <p:nvPicPr>
          <p:cNvPr id="13318" name="Picture 6" descr="http://www.stroy-podskazka.ru/images/article/orig/2017/10/ulichnoe-osveshcheni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1410132"/>
            <a:ext cx="3000396" cy="1821669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427794" y="3630159"/>
            <a:ext cx="5000660" cy="1087102"/>
          </a:xfrm>
          <a:prstGeom prst="rect">
            <a:avLst/>
          </a:prstGeom>
          <a:noFill/>
        </p:spPr>
        <p:txBody>
          <a:bodyPr wrap="square" lIns="162061" tIns="81030" rIns="162061" bIns="81030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Благоустройство дворов:</a:t>
            </a:r>
          </a:p>
          <a:p>
            <a:pPr algn="ctr"/>
            <a:r>
              <a:rPr lang="ru-RU" sz="2000" b="1" dirty="0"/>
              <a:t>2018-2019гг. -  151 </a:t>
            </a:r>
            <a:endParaRPr lang="ru-RU" sz="20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prstClr val="black"/>
                </a:solidFill>
                <a:cs typeface="Arial" panose="020B0604020202020204" pitchFamily="34" charset="0"/>
              </a:rPr>
              <a:t>2020-2022гг. -  </a:t>
            </a:r>
            <a:r>
              <a:rPr lang="ru-RU" sz="20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338</a:t>
            </a:r>
            <a:r>
              <a:rPr lang="ru-RU" sz="2000" b="1" dirty="0" smtClean="0">
                <a:latin typeface="+mj-lt"/>
              </a:rPr>
              <a:t>  </a:t>
            </a:r>
            <a:endParaRPr lang="ru-RU" sz="2000" b="1" dirty="0">
              <a:latin typeface="+mj-lt"/>
            </a:endParaRPr>
          </a:p>
        </p:txBody>
      </p:sp>
      <p:pic>
        <p:nvPicPr>
          <p:cNvPr id="25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47456" y="1894880"/>
            <a:ext cx="447676" cy="282179"/>
          </a:xfrm>
          <a:prstGeom prst="rect">
            <a:avLst/>
          </a:prstGeom>
          <a:noFill/>
        </p:spPr>
      </p:pic>
      <p:pic>
        <p:nvPicPr>
          <p:cNvPr id="26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47456" y="2249495"/>
            <a:ext cx="447676" cy="282179"/>
          </a:xfrm>
          <a:prstGeom prst="rect">
            <a:avLst/>
          </a:prstGeom>
          <a:noFill/>
        </p:spPr>
      </p:pic>
      <p:pic>
        <p:nvPicPr>
          <p:cNvPr id="27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47456" y="2573474"/>
            <a:ext cx="447676" cy="282179"/>
          </a:xfrm>
          <a:prstGeom prst="rect">
            <a:avLst/>
          </a:prstGeom>
          <a:noFill/>
        </p:spPr>
      </p:pic>
      <p:pic>
        <p:nvPicPr>
          <p:cNvPr id="28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56597" y="2892324"/>
            <a:ext cx="447676" cy="282179"/>
          </a:xfrm>
          <a:prstGeom prst="rect">
            <a:avLst/>
          </a:prstGeom>
          <a:noFill/>
        </p:spPr>
      </p:pic>
      <p:pic>
        <p:nvPicPr>
          <p:cNvPr id="24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5534"/>
            <a:ext cx="612000" cy="612000"/>
          </a:xfrm>
          <a:prstGeom prst="rect">
            <a:avLst/>
          </a:prstGeom>
          <a:noFill/>
        </p:spPr>
      </p:pic>
      <p:pic>
        <p:nvPicPr>
          <p:cNvPr id="30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95493" y="925380"/>
            <a:ext cx="4857785" cy="969496"/>
          </a:xfrm>
          <a:prstGeom prst="rect">
            <a:avLst/>
          </a:prstGeom>
          <a:noFill/>
        </p:spPr>
        <p:txBody>
          <a:bodyPr wrap="square" lIns="91368" tIns="45684" rIns="91368" bIns="45684" rtlCol="0">
            <a:spAutoFit/>
          </a:bodyPr>
          <a:lstStyle/>
          <a:p>
            <a:pPr algn="ctr"/>
            <a:r>
              <a:rPr lang="ru-RU" sz="1900" b="1" dirty="0">
                <a:latin typeface="Arial Narrow" pitchFamily="34" charset="0"/>
                <a:cs typeface="Arial" panose="020B0604020202020204" pitchFamily="34" charset="0"/>
              </a:rPr>
              <a:t>Для обеспечения безопасности дорожного движения запланированы мероприятия</a:t>
            </a:r>
          </a:p>
          <a:p>
            <a:pPr algn="ctr"/>
            <a:r>
              <a:rPr lang="ru-RU" sz="1900" b="1" dirty="0">
                <a:latin typeface="Arial Narrow" pitchFamily="34" charset="0"/>
                <a:cs typeface="Arial" panose="020B0604020202020204" pitchFamily="34" charset="0"/>
              </a:rPr>
              <a:t>на 2018 – 2019 гг. 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6493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28" b="36469"/>
          <a:stretch/>
        </p:blipFill>
        <p:spPr>
          <a:xfrm>
            <a:off x="6587874" y="1815899"/>
            <a:ext cx="2192180" cy="114863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32258" y="2967672"/>
            <a:ext cx="6227611" cy="243462"/>
          </a:xfrm>
          <a:prstGeom prst="rect">
            <a:avLst/>
          </a:prstGeom>
          <a:noFill/>
        </p:spPr>
        <p:txBody>
          <a:bodyPr wrap="square" lIns="81130" tIns="40565" rIns="81130" bIns="40565" rtlCol="0">
            <a:spAutoFit/>
          </a:bodyPr>
          <a:lstStyle/>
          <a:p>
            <a:pPr algn="ctr"/>
            <a:r>
              <a:rPr lang="en-US" sz="1000" b="1" dirty="0">
                <a:latin typeface="+mj-lt"/>
              </a:rPr>
              <a:t> </a:t>
            </a:r>
            <a:r>
              <a:rPr lang="ru-RU" sz="1000" b="1" dirty="0">
                <a:latin typeface="+mj-lt"/>
              </a:rPr>
              <a:t>Реализация государственной программы «Формирование современной городской среды» по 2022 год</a:t>
            </a:r>
          </a:p>
        </p:txBody>
      </p:sp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xmlns="" val="3455757054"/>
              </p:ext>
            </p:extLst>
          </p:nvPr>
        </p:nvGraphicFramePr>
        <p:xfrm>
          <a:off x="306000" y="3194337"/>
          <a:ext cx="6982509" cy="1377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6587874" y="607811"/>
            <a:ext cx="2195863" cy="12440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2" tIns="22851" rIns="45702" bIns="22851"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055844" y="3399586"/>
            <a:ext cx="249990" cy="1428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2" tIns="22851" rIns="45702" bIns="22851"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55844" y="3831501"/>
            <a:ext cx="249990" cy="142832"/>
          </a:xfrm>
          <a:prstGeom prst="rect">
            <a:avLst/>
          </a:prstGeom>
          <a:solidFill>
            <a:srgbClr val="FF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2" tIns="22851" rIns="45702" bIns="22851" rtlCol="0" anchor="ctr"/>
          <a:lstStyle/>
          <a:p>
            <a:pPr algn="ctr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7415822" y="3363593"/>
            <a:ext cx="876049" cy="184609"/>
          </a:xfrm>
          <a:prstGeom prst="rect">
            <a:avLst/>
          </a:prstGeom>
          <a:noFill/>
        </p:spPr>
        <p:txBody>
          <a:bodyPr wrap="none" lIns="45702" tIns="22851" rIns="45702" bIns="22851" rtlCol="0">
            <a:spAutoFit/>
          </a:bodyPr>
          <a:lstStyle/>
          <a:p>
            <a:r>
              <a:rPr lang="ru-RU" sz="900" dirty="0"/>
              <a:t> -  число дворов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79824" y="3795508"/>
            <a:ext cx="1443542" cy="323066"/>
          </a:xfrm>
          <a:prstGeom prst="rect">
            <a:avLst/>
          </a:prstGeom>
          <a:noFill/>
        </p:spPr>
        <p:txBody>
          <a:bodyPr wrap="none" lIns="45702" tIns="22851" rIns="45702" bIns="22851" rtlCol="0">
            <a:spAutoFit/>
          </a:bodyPr>
          <a:lstStyle/>
          <a:p>
            <a:r>
              <a:rPr lang="ru-RU" sz="900" dirty="0"/>
              <a:t> -  объем финансирования, </a:t>
            </a:r>
          </a:p>
          <a:p>
            <a:r>
              <a:rPr lang="ru-RU" sz="900" dirty="0"/>
              <a:t>     млн.руб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98325" y="4500576"/>
            <a:ext cx="8427105" cy="41548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</p:spPr>
        <p:txBody>
          <a:bodyPr wrap="square" lIns="45702" tIns="22851" rIns="45702" bIns="22851">
            <a:spAutoFit/>
          </a:bodyPr>
          <a:lstStyle/>
          <a:p>
            <a:pPr lvl="0" algn="ctr">
              <a:defRPr/>
            </a:pPr>
            <a:r>
              <a:rPr lang="ru-RU" sz="1200" b="1" u="sng" dirty="0">
                <a:solidFill>
                  <a:srgbClr val="C00000"/>
                </a:solidFill>
              </a:rPr>
              <a:t>ТРЕБУЕТСЯ</a:t>
            </a:r>
            <a:r>
              <a:rPr lang="ru-RU" sz="1200" b="1" dirty="0"/>
              <a:t> - увеличение финансирования по государственной программе  «Формирование современной </a:t>
            </a:r>
            <a:r>
              <a:rPr lang="ru-RU" sz="1200" b="1" dirty="0" smtClean="0"/>
              <a:t>городской </a:t>
            </a:r>
            <a:r>
              <a:rPr lang="ru-RU" sz="1200" b="1" dirty="0"/>
              <a:t>среды»  и продление программы до 2024 года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81462391"/>
              </p:ext>
            </p:extLst>
          </p:nvPr>
        </p:nvGraphicFramePr>
        <p:xfrm>
          <a:off x="408672" y="632171"/>
          <a:ext cx="6083620" cy="2367562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4011044"/>
                <a:gridCol w="2072576"/>
              </a:tblGrid>
              <a:tr h="380882">
                <a:tc gridSpan="2">
                  <a:txBody>
                    <a:bodyPr/>
                    <a:lstStyle/>
                    <a:p>
                      <a:pPr marL="0" marR="0" indent="0" algn="ctr" defTabSz="1633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ВСЕГО - 1200 ДВОРОВ</a:t>
                      </a:r>
                    </a:p>
                  </a:txBody>
                  <a:tcPr marL="45712" marR="45712" marT="22853" marB="22853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1096">
                <a:tc gridSpan="2">
                  <a:txBody>
                    <a:bodyPr/>
                    <a:lstStyle/>
                    <a:p>
                      <a:pPr marL="0" marR="0" indent="0" algn="ctr" defTabSz="1633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из них:</a:t>
                      </a:r>
                    </a:p>
                  </a:txBody>
                  <a:tcPr marL="45712" marR="45712" marT="22853" marB="22853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1096">
                <a:tc>
                  <a:txBody>
                    <a:bodyPr/>
                    <a:lstStyle/>
                    <a:p>
                      <a:pPr marL="0" marR="0" lvl="0" indent="0" algn="ctr" defTabSz="1633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Благоустроено до 2018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г.</a:t>
                      </a:r>
                    </a:p>
                  </a:txBody>
                  <a:tcPr marL="45712" marR="45712" marT="22853" marB="22853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33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351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12" marR="45712" marT="22853" marB="22853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096">
                <a:tc>
                  <a:txBody>
                    <a:bodyPr/>
                    <a:lstStyle/>
                    <a:p>
                      <a:pPr marL="0" marR="0" indent="0" algn="ctr" defTabSz="1633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Требуют ремонта, </a:t>
                      </a:r>
                      <a:r>
                        <a:rPr lang="ru-RU" sz="14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в том числе:</a:t>
                      </a:r>
                    </a:p>
                  </a:txBody>
                  <a:tcPr marL="45712" marR="45712" marT="22853" marB="22853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633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489</a:t>
                      </a:r>
                      <a:endParaRPr lang="ru-RU" sz="1800" i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12" marR="45712" marT="22853" marB="22853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31096">
                <a:tc>
                  <a:txBody>
                    <a:bodyPr/>
                    <a:lstStyle/>
                    <a:p>
                      <a:pPr marL="0" marR="0" lvl="0" indent="0" algn="ctr" defTabSz="1633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                                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2018 г.</a:t>
                      </a:r>
                    </a:p>
                  </a:txBody>
                  <a:tcPr marL="45712" marR="45712" marT="22853" marB="22853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33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12" marR="45712" marT="22853" marB="22853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1096">
                <a:tc>
                  <a:txBody>
                    <a:bodyPr/>
                    <a:lstStyle/>
                    <a:p>
                      <a:pPr marL="0" marR="0" lvl="0" indent="0" algn="ctr" defTabSz="1633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                                 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2019 г.</a:t>
                      </a:r>
                    </a:p>
                  </a:txBody>
                  <a:tcPr marL="45712" marR="45712" marT="22853" marB="22853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33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112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12" marR="45712" marT="22853" marB="22853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A9D2"/>
                    </a:solidFill>
                  </a:tcPr>
                </a:tc>
              </a:tr>
              <a:tr h="331096">
                <a:tc>
                  <a:txBody>
                    <a:bodyPr/>
                    <a:lstStyle/>
                    <a:p>
                      <a:pPr marL="0" marR="0" lvl="0" indent="0" algn="ctr" defTabSz="1633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                      </a:t>
                      </a:r>
                      <a:r>
                        <a:rPr lang="ru-RU" sz="16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2020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– 2022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гг.</a:t>
                      </a:r>
                    </a:p>
                  </a:txBody>
                  <a:tcPr marL="45712" marR="45712" marT="22853" marB="22853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33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338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12" marR="45712" marT="22853" marB="22853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79DCB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5" cstate="print"/>
          <a:srcRect b="87500"/>
          <a:stretch>
            <a:fillRect/>
          </a:stretch>
        </p:blipFill>
        <p:spPr bwMode="auto">
          <a:xfrm>
            <a:off x="0" y="0"/>
            <a:ext cx="9151475" cy="642924"/>
          </a:xfrm>
          <a:prstGeom prst="rect">
            <a:avLst/>
          </a:prstGeom>
          <a:noFill/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pic>
        <p:nvPicPr>
          <p:cNvPr id="16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534"/>
            <a:ext cx="612000" cy="612000"/>
          </a:xfrm>
          <a:prstGeom prst="rect">
            <a:avLst/>
          </a:prstGeom>
          <a:noFill/>
        </p:spPr>
      </p:pic>
      <p:pic>
        <p:nvPicPr>
          <p:cNvPr id="17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  <p:grpSp>
        <p:nvGrpSpPr>
          <p:cNvPr id="18" name="Группа 17"/>
          <p:cNvGrpSpPr/>
          <p:nvPr/>
        </p:nvGrpSpPr>
        <p:grpSpPr>
          <a:xfrm>
            <a:off x="7446957" y="4666354"/>
            <a:ext cx="1619704" cy="589346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64208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1201010869"/>
              </p:ext>
            </p:extLst>
          </p:nvPr>
        </p:nvGraphicFramePr>
        <p:xfrm>
          <a:off x="348279" y="1393027"/>
          <a:ext cx="8400186" cy="3524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57224" y="1017978"/>
            <a:ext cx="7858180" cy="400035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          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ИНДЕКС КАЧЕСТВА ГОРОДСКОЙ СРЕДЫ , %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48118" y="573533"/>
            <a:ext cx="6909050" cy="439349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Благоустройство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4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18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8452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0" y="-20538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0683" y="2148877"/>
            <a:ext cx="8003956" cy="769367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УВЕЛИЧЕНИЕ ДОЛИ АВТОМОБИЛЬНЫХ ДОРОГ МУНИЦИПАЛЬНОГО ЗНАЧЕНИЯ, </a:t>
            </a:r>
          </a:p>
          <a:p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СООТВЕТСТВУЮЩИХ НОРМАТИВНЫМ ТРЕБОВАНИЯМ, 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НЕ МЕНЕЕ  ЧЕМ до 55%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</a:p>
          <a:p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(ОТНОСИТЕЛЬНО ПРОТЯЖЕННОСТИ ПО СОСТОЯНИЮ НА 31.12.2017)</a:t>
            </a:r>
          </a:p>
        </p:txBody>
      </p:sp>
      <p:pic>
        <p:nvPicPr>
          <p:cNvPr id="16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7256" y="2266567"/>
            <a:ext cx="479774" cy="385893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145689" y="3040270"/>
            <a:ext cx="8146832" cy="523145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СНИЖЕНИЕ ДОЛИ АВТОМОБИЛЬНЫХ ДОРОГ МУНИЦИПАЛЬНОГО ЗНАЧЕНИЯ, </a:t>
            </a:r>
          </a:p>
          <a:p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РАБОТАЮЩИХ В РЕЖИМЕ ПЕРЕГРУЗКИ,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на 15%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 СРАВНЕНИЮ С 2017 ГОДОМ</a:t>
            </a:r>
          </a:p>
        </p:txBody>
      </p:sp>
      <p:pic>
        <p:nvPicPr>
          <p:cNvPr id="20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90628" y="3108893"/>
            <a:ext cx="479774" cy="385893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1133893" y="3713297"/>
            <a:ext cx="8037536" cy="523145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СНИЖЕНИЕ КОЛИЧЕСТВА МЕСТ КОНЦЕНТРАЦИИ ДОРОЖНО-ТРАНСПОРТНЫХ ПРОИСШЕСТВИЙ (АВАРИЙНО-ОПАСНЫХ УЧАСТКОВ)  НА ДОРОЖНОЙ СЕТИ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в 2,5 РАЗА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 СРАВНЕНИЮ С 2017 ГОДОМ</a:t>
            </a:r>
          </a:p>
        </p:txBody>
      </p:sp>
      <p:pic>
        <p:nvPicPr>
          <p:cNvPr id="22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7256" y="3709201"/>
            <a:ext cx="479774" cy="385893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1176557" y="4264210"/>
            <a:ext cx="8003956" cy="738589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СНИЖЕНИЕ СМЕРТНОСТИ ОТ  ДОРОЖНО-ТРАНСПОРТНЫХ ПРОИСШЕСТВИЙ </a:t>
            </a:r>
          </a:p>
          <a:p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в 3,5 РАЗА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 СРАВНЕНИЮ С 2017 ГОДОМ – ДО УРОВНЯ, НЕ ПРЕВЫШАЮЩЕГО </a:t>
            </a:r>
          </a:p>
          <a:p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3,9 ЧЕЛОВЕКА НА 100 ТЫС. НАСЕЛЕНИЯ</a:t>
            </a:r>
          </a:p>
        </p:txBody>
      </p:sp>
      <p:pic>
        <p:nvPicPr>
          <p:cNvPr id="24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91007" y="4340380"/>
            <a:ext cx="479774" cy="385893"/>
          </a:xfrm>
          <a:prstGeom prst="rect">
            <a:avLst/>
          </a:prstGeom>
          <a:noFill/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1281114" y="770508"/>
            <a:ext cx="6909050" cy="547361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Жилищно-коммунальное </a:t>
            </a:r>
          </a:p>
          <a:p>
            <a:r>
              <a:rPr lang="ru-RU" sz="3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и дорожное хозяйство</a:t>
            </a:r>
          </a:p>
        </p:txBody>
      </p:sp>
      <p:sp>
        <p:nvSpPr>
          <p:cNvPr id="26" name="TextBox 17"/>
          <p:cNvSpPr txBox="1"/>
          <p:nvPr/>
        </p:nvSpPr>
        <p:spPr>
          <a:xfrm>
            <a:off x="7146364" y="1322646"/>
            <a:ext cx="1817972" cy="369257"/>
          </a:xfrm>
          <a:prstGeom prst="rect">
            <a:avLst/>
          </a:prstGeom>
          <a:noFill/>
        </p:spPr>
        <p:txBody>
          <a:bodyPr wrap="none" lIns="91292" tIns="45647" rIns="91292" bIns="45647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 2024 ГОДУ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28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30" name="Прямоугольник 29"/>
          <p:cNvSpPr/>
          <p:nvPr/>
        </p:nvSpPr>
        <p:spPr>
          <a:xfrm>
            <a:off x="1142977" y="1607342"/>
            <a:ext cx="7072362" cy="523145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algn="just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УВЕЛИЧЕНИЕ ДОЛИ ГРАЖДАН, ПРИНИМАЮЩИХ УЧАСТИЕ В РЕШЕНИИ ВОПРОСОВ РАЗВИТИЯ ГОРОДСКОЙ СРЕДЫ,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с 5% до 35 %</a:t>
            </a:r>
            <a:endParaRPr lang="ru-RU" sz="1400" b="1" dirty="0">
              <a:latin typeface="Arial Black" pitchFamily="34" charset="0"/>
            </a:endParaRPr>
          </a:p>
        </p:txBody>
      </p:sp>
      <p:pic>
        <p:nvPicPr>
          <p:cNvPr id="31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1472" y="1660917"/>
            <a:ext cx="479774" cy="385893"/>
          </a:xfrm>
          <a:prstGeom prst="rect">
            <a:avLst/>
          </a:prstGeom>
          <a:noFill/>
        </p:spPr>
      </p:pic>
      <p:pic>
        <p:nvPicPr>
          <p:cNvPr id="33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34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103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21219" y="624300"/>
            <a:ext cx="6909050" cy="439349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Экология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2290" name="Picture 2" descr="http://www.vympel-rybinsk.ru/wp-content/uploads/Kotelnaya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125132"/>
            <a:ext cx="3643338" cy="3482603"/>
          </a:xfrm>
          <a:prstGeom prst="rect">
            <a:avLst/>
          </a:prstGeom>
          <a:noFill/>
        </p:spPr>
      </p:pic>
      <p:pic>
        <p:nvPicPr>
          <p:cNvPr id="14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5534"/>
            <a:ext cx="612000" cy="612000"/>
          </a:xfrm>
          <a:prstGeom prst="rect">
            <a:avLst/>
          </a:prstGeom>
          <a:noFill/>
        </p:spPr>
      </p:pic>
      <p:pic>
        <p:nvPicPr>
          <p:cNvPr id="19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51920" y="1027760"/>
            <a:ext cx="5299562" cy="3747180"/>
          </a:xfrm>
          <a:prstGeom prst="rect">
            <a:avLst/>
          </a:prstGeom>
          <a:noFill/>
        </p:spPr>
        <p:txBody>
          <a:bodyPr wrap="square" lIns="91368" tIns="45684" rIns="91368" bIns="45684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В 2016  - 2017 годах проведены  работы по строительству канализационной насосной станции, канализационного напорного коллектора поселка Финский.</a:t>
            </a:r>
          </a:p>
          <a:p>
            <a:pPr algn="ctr">
              <a:lnSpc>
                <a:spcPts val="1500"/>
              </a:lnSpc>
            </a:pPr>
            <a: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/>
            </a:r>
            <a:b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Направлено 35,2 млн руб., </a:t>
            </a:r>
          </a:p>
          <a:p>
            <a:pPr algn="ctr">
              <a:lnSpc>
                <a:spcPts val="1500"/>
              </a:lnSpc>
            </a:pPr>
            <a: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в том числе в 2017 году –  19,2 млн руб. </a:t>
            </a:r>
          </a:p>
          <a:p>
            <a:pPr algn="ctr">
              <a:lnSpc>
                <a:spcPts val="1500"/>
              </a:lnSpc>
            </a:pPr>
            <a: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из областного и местного бюджетов. </a:t>
            </a:r>
          </a:p>
          <a:p>
            <a:pPr algn="ctr">
              <a:lnSpc>
                <a:spcPts val="1500"/>
              </a:lnSpc>
            </a:pPr>
            <a: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/>
            </a:r>
            <a:b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В 2018 году планируется выполнить проект на реконструкцию очистных сооружений  в </a:t>
            </a:r>
            <a:r>
              <a:rPr lang="ru-RU" sz="1500" b="1" dirty="0" err="1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пос.Красный</a:t>
            </a:r>
            <a: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углекоп.</a:t>
            </a:r>
            <a:b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/>
            </a:r>
            <a:b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В 2017 году закрыты две котельные:</a:t>
            </a:r>
            <a:b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котельная №111 (ул. Орджоникидзе,17а, д/с №19)</a:t>
            </a:r>
            <a:b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котельная №83 (ДК Шахтостроитель Березовая Роща).</a:t>
            </a:r>
          </a:p>
          <a:p>
            <a:pPr algn="ctr">
              <a:lnSpc>
                <a:spcPts val="1500"/>
              </a:lnSpc>
            </a:pPr>
            <a:endParaRPr lang="ru-RU" sz="1500" b="1" dirty="0">
              <a:solidFill>
                <a:srgbClr val="002060"/>
              </a:solidFill>
              <a:latin typeface="Arial Narrow" pitchFamily="34" charset="0"/>
              <a:cs typeface="Times New Roman" pitchFamily="18" charset="0"/>
            </a:endParaRPr>
          </a:p>
          <a:p>
            <a:pPr algn="ctr">
              <a:lnSpc>
                <a:spcPts val="1500"/>
              </a:lnSpc>
            </a:pPr>
            <a: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С 2000 года в городе закрыто 65 котельных. </a:t>
            </a:r>
            <a:b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/>
            </a:r>
            <a:b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В результате закрытия мелких котельных за 17 лет выбросы в атмосферу по городу уменьшились на 35, 2 тыс</a:t>
            </a:r>
            <a:r>
              <a:rPr lang="ru-RU" sz="150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. </a:t>
            </a:r>
            <a:r>
              <a:rPr lang="ru-RU" sz="1500" b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тонн.</a:t>
            </a:r>
            <a:r>
              <a:rPr lang="ru-RU" sz="150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endParaRPr lang="ru-RU" sz="15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719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0"/>
            <a:ext cx="9151475" cy="5143500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1539" y="1591571"/>
            <a:ext cx="4500594" cy="400035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Строительство газопровода 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248118" y="573533"/>
            <a:ext cx="6909050" cy="439349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Экология</a:t>
            </a:r>
          </a:p>
        </p:txBody>
      </p:sp>
      <p:sp>
        <p:nvSpPr>
          <p:cNvPr id="24" name="TextBox 17"/>
          <p:cNvSpPr txBox="1"/>
          <p:nvPr/>
        </p:nvSpPr>
        <p:spPr>
          <a:xfrm>
            <a:off x="7168546" y="1381630"/>
            <a:ext cx="1817995" cy="369257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 2024 ГОДУ</a:t>
            </a:r>
          </a:p>
        </p:txBody>
      </p:sp>
      <p:sp>
        <p:nvSpPr>
          <p:cNvPr id="25" name="TextBox 17"/>
          <p:cNvSpPr txBox="1"/>
          <p:nvPr/>
        </p:nvSpPr>
        <p:spPr>
          <a:xfrm>
            <a:off x="1214413" y="998609"/>
            <a:ext cx="7718956" cy="384646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МЕРОПРИЯТИЯ по снижению экологических проблем</a:t>
            </a:r>
          </a:p>
        </p:txBody>
      </p:sp>
      <p:pic>
        <p:nvPicPr>
          <p:cNvPr id="28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28597" y="3750478"/>
            <a:ext cx="479774" cy="385893"/>
          </a:xfrm>
          <a:prstGeom prst="rect">
            <a:avLst/>
          </a:prstGeom>
          <a:noFill/>
        </p:spPr>
      </p:pic>
      <p:grpSp>
        <p:nvGrpSpPr>
          <p:cNvPr id="18" name="Группа 17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30" name="Прямоугольник 29"/>
          <p:cNvSpPr/>
          <p:nvPr/>
        </p:nvSpPr>
        <p:spPr>
          <a:xfrm>
            <a:off x="2286001" y="667390"/>
            <a:ext cx="4572000" cy="369257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indent="456458"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214414" y="2303861"/>
            <a:ext cx="4974582" cy="369257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pPr indent="456458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28662" y="2048609"/>
            <a:ext cx="6500858" cy="400035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Перевод на газ 42 угольных  котельных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29549" y="2584799"/>
            <a:ext cx="7786742" cy="400035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Ликвидация 34 нерентабельных мелких котельных</a:t>
            </a:r>
            <a:endParaRPr lang="ru-RU" sz="2000" b="1" dirty="0">
              <a:latin typeface="Arial Narrow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035819" y="3200555"/>
            <a:ext cx="7715304" cy="400035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Подключение промышленных предприятий к газу</a:t>
            </a:r>
            <a:endParaRPr lang="ru-RU" sz="2000" b="1" dirty="0">
              <a:latin typeface="Arial Narrow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035819" y="3743410"/>
            <a:ext cx="7572428" cy="400035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Снос домов на горных отводах закрытых шахт (печное отопление)</a:t>
            </a:r>
          </a:p>
        </p:txBody>
      </p:sp>
      <p:pic>
        <p:nvPicPr>
          <p:cNvPr id="36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57159" y="1607338"/>
            <a:ext cx="479774" cy="385893"/>
          </a:xfrm>
          <a:prstGeom prst="rect">
            <a:avLst/>
          </a:prstGeom>
          <a:noFill/>
        </p:spPr>
      </p:pic>
      <p:pic>
        <p:nvPicPr>
          <p:cNvPr id="37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57159" y="2143123"/>
            <a:ext cx="479774" cy="385893"/>
          </a:xfrm>
          <a:prstGeom prst="rect">
            <a:avLst/>
          </a:prstGeom>
          <a:noFill/>
        </p:spPr>
      </p:pic>
      <p:pic>
        <p:nvPicPr>
          <p:cNvPr id="38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57159" y="2678912"/>
            <a:ext cx="479774" cy="385893"/>
          </a:xfrm>
          <a:prstGeom prst="rect">
            <a:avLst/>
          </a:prstGeom>
          <a:noFill/>
        </p:spPr>
      </p:pic>
      <p:pic>
        <p:nvPicPr>
          <p:cNvPr id="39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28597" y="3214693"/>
            <a:ext cx="479774" cy="385893"/>
          </a:xfrm>
          <a:prstGeom prst="rect">
            <a:avLst/>
          </a:prstGeom>
          <a:noFill/>
        </p:spPr>
      </p:pic>
      <p:pic>
        <p:nvPicPr>
          <p:cNvPr id="26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28597" y="4232689"/>
            <a:ext cx="479774" cy="385893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1160171" y="4218483"/>
            <a:ext cx="7858180" cy="400099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Ремонт 489 дворовых территорий, благоустройство 5 парков и скверов</a:t>
            </a:r>
          </a:p>
        </p:txBody>
      </p:sp>
      <p:pic>
        <p:nvPicPr>
          <p:cNvPr id="41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5534"/>
            <a:ext cx="612000" cy="612000"/>
          </a:xfrm>
          <a:prstGeom prst="rect">
            <a:avLst/>
          </a:prstGeom>
          <a:noFill/>
        </p:spPr>
      </p:pic>
      <p:pic>
        <p:nvPicPr>
          <p:cNvPr id="42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1349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5" y="-18"/>
            <a:ext cx="9151475" cy="5143500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409557744"/>
              </p:ext>
            </p:extLst>
          </p:nvPr>
        </p:nvGraphicFramePr>
        <p:xfrm>
          <a:off x="5" y="1972080"/>
          <a:ext cx="8400186" cy="3096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348278" y="1578619"/>
            <a:ext cx="8459804" cy="530655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00" b="1" dirty="0">
                <a:latin typeface="Arial Black" pitchFamily="34" charset="0"/>
              </a:rPr>
              <a:t>СРЕДНЕМЕСЯЧНАЯ ЗАРАБОТНАЯ ПЛАТА, рублей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86254" y="627538"/>
            <a:ext cx="8928992" cy="951085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ОСНОВНЫЕ РЕЗУЛЬТАТЫ РЕАЛИЗАЦИИ СТРАТЕГИИ СОЦИАЛЬНО-ЭКОНОМИЧЕСКОГО РАЗВИТИЯ </a:t>
            </a:r>
          </a:p>
          <a:p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Прокопьевского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 городского округа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22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5534"/>
            <a:ext cx="612000" cy="612000"/>
          </a:xfrm>
          <a:prstGeom prst="rect">
            <a:avLst/>
          </a:prstGeom>
          <a:noFill/>
        </p:spPr>
      </p:pic>
      <p:pic>
        <p:nvPicPr>
          <p:cNvPr id="23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6015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4264993350"/>
              </p:ext>
            </p:extLst>
          </p:nvPr>
        </p:nvGraphicFramePr>
        <p:xfrm>
          <a:off x="107505" y="2149506"/>
          <a:ext cx="8400186" cy="2993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348278" y="1707654"/>
            <a:ext cx="8459804" cy="58956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00" b="1" dirty="0">
                <a:latin typeface="Arial Black" pitchFamily="34" charset="0"/>
              </a:rPr>
              <a:t>УРОВЕНЬ ЗАРЕГИСТРИРОВАННОЙ БЕЗРАБОТИЦЫ,</a:t>
            </a:r>
          </a:p>
          <a:p>
            <a:r>
              <a:rPr lang="ru-RU" sz="1900" b="1" dirty="0">
                <a:latin typeface="Arial Black" pitchFamily="34" charset="0"/>
              </a:rPr>
              <a:t>% к трудоспособному населению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07505" y="766263"/>
            <a:ext cx="8928992" cy="797376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ОСНОВНЫЕ РЕЗУЛЬТАТЫ РЕАЛИЗАЦИИ СТРАТЕГИИ СОЦИАЛЬНО-ЭКОНОМИЧЕСКОГО РАЗВИТИЯ </a:t>
            </a:r>
          </a:p>
          <a:p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Прокопьевского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 городского округа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22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5534"/>
            <a:ext cx="612000" cy="612000"/>
          </a:xfrm>
          <a:prstGeom prst="rect">
            <a:avLst/>
          </a:prstGeom>
          <a:noFill/>
        </p:spPr>
      </p:pic>
      <p:pic>
        <p:nvPicPr>
          <p:cNvPr id="23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3384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" y="0"/>
            <a:ext cx="9151475" cy="51435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pSp>
        <p:nvGrpSpPr>
          <p:cNvPr id="2" name="Группа 10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5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1000114"/>
            <a:ext cx="8229600" cy="357190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 Narrow" pitchFamily="34" charset="0"/>
              </a:rPr>
              <a:t>Реализация </a:t>
            </a:r>
            <a:r>
              <a:rPr lang="ru-RU" sz="1400" b="1" dirty="0">
                <a:latin typeface="Arial Narrow" pitchFamily="34" charset="0"/>
              </a:rPr>
              <a:t>16 проектов         </a:t>
            </a:r>
            <a:r>
              <a:rPr lang="ru-RU" sz="1400" dirty="0">
                <a:latin typeface="Arial Narrow" pitchFamily="34" charset="0"/>
              </a:rPr>
              <a:t>Объем инвестиций </a:t>
            </a:r>
            <a:r>
              <a:rPr lang="ru-RU" sz="1400" b="1" dirty="0">
                <a:latin typeface="Arial Narrow" pitchFamily="34" charset="0"/>
              </a:rPr>
              <a:t>4 797 </a:t>
            </a:r>
            <a:r>
              <a:rPr lang="ru-RU" sz="1400" b="1" dirty="0" err="1">
                <a:latin typeface="Arial Narrow" pitchFamily="34" charset="0"/>
              </a:rPr>
              <a:t>млн</a:t>
            </a:r>
            <a:r>
              <a:rPr lang="ru-RU" sz="1400" b="1" dirty="0">
                <a:latin typeface="Arial Narrow" pitchFamily="34" charset="0"/>
              </a:rPr>
              <a:t> рублей            1 600 </a:t>
            </a:r>
            <a:r>
              <a:rPr lang="ru-RU" sz="1400" dirty="0">
                <a:latin typeface="Arial Narrow" pitchFamily="34" charset="0"/>
              </a:rPr>
              <a:t>новых рабочих мест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85985" y="500052"/>
            <a:ext cx="4643470" cy="584765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  </a:t>
            </a:r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Промышленность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1357308"/>
            <a:ext cx="5000660" cy="1169541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pPr algn="ctr"/>
            <a:r>
              <a:rPr lang="ru-RU" sz="1400" b="1" dirty="0">
                <a:latin typeface="Arial Narrow" pitchFamily="34" charset="0"/>
              </a:rPr>
              <a:t>2018 - 2019 гг.</a:t>
            </a:r>
          </a:p>
          <a:p>
            <a:pPr algn="ctr"/>
            <a:r>
              <a:rPr lang="ru-RU" sz="1400" dirty="0">
                <a:latin typeface="Arial Narrow" pitchFamily="34" charset="0"/>
              </a:rPr>
              <a:t>Реализация 8 проектов</a:t>
            </a:r>
          </a:p>
          <a:p>
            <a:pPr algn="ctr"/>
            <a:r>
              <a:rPr lang="ru-RU" sz="1400" dirty="0">
                <a:latin typeface="Arial Narrow" pitchFamily="34" charset="0"/>
              </a:rPr>
              <a:t>Объем инвестиций 2 925 млн рублей </a:t>
            </a:r>
          </a:p>
          <a:p>
            <a:pPr algn="ctr"/>
            <a:r>
              <a:rPr lang="ru-RU" sz="1400" dirty="0">
                <a:latin typeface="Arial Narrow" pitchFamily="34" charset="0"/>
              </a:rPr>
              <a:t>Создание 1 040 рабочих мест </a:t>
            </a:r>
          </a:p>
          <a:p>
            <a:pPr algn="ctr"/>
            <a:r>
              <a:rPr lang="ru-RU" sz="1400" dirty="0">
                <a:latin typeface="Arial Narrow" pitchFamily="34" charset="0"/>
              </a:rPr>
              <a:t>В 2018 году реализуется 5 проектов на 1 390 млн рублей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572132" y="1357308"/>
            <a:ext cx="3214710" cy="954097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pPr algn="ctr"/>
            <a:r>
              <a:rPr lang="ru-RU" sz="1400" b="1" dirty="0">
                <a:latin typeface="Arial Narrow" pitchFamily="34" charset="0"/>
              </a:rPr>
              <a:t>2020 - 2024 гг. </a:t>
            </a:r>
            <a:endParaRPr lang="ru-RU" sz="1400" dirty="0">
              <a:latin typeface="Arial Narrow" pitchFamily="34" charset="0"/>
            </a:endParaRPr>
          </a:p>
          <a:p>
            <a:pPr algn="ctr"/>
            <a:r>
              <a:rPr lang="ru-RU" sz="1400" dirty="0">
                <a:latin typeface="Arial Narrow" pitchFamily="34" charset="0"/>
              </a:rPr>
              <a:t>Реализация 8 проектов </a:t>
            </a:r>
          </a:p>
          <a:p>
            <a:pPr algn="ctr"/>
            <a:r>
              <a:rPr lang="ru-RU" sz="1400" dirty="0">
                <a:latin typeface="Arial Narrow" pitchFamily="34" charset="0"/>
              </a:rPr>
              <a:t>Объем инвестиций 1 872 млн рублей Создание 560 рабочих мест</a:t>
            </a:r>
            <a:endParaRPr lang="ru-RU" sz="1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3911216"/>
            <a:ext cx="9144000" cy="954097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pPr algn="ctr"/>
            <a:r>
              <a:rPr lang="ru-RU" sz="1400" b="1" dirty="0">
                <a:solidFill>
                  <a:srgbClr val="005A9E"/>
                </a:solidFill>
                <a:latin typeface="Arial Narrow" pitchFamily="34" charset="0"/>
              </a:rPr>
              <a:t>Рост объемов производства в 2 раза</a:t>
            </a:r>
          </a:p>
          <a:p>
            <a:pPr algn="ctr"/>
            <a:r>
              <a:rPr lang="ru-RU" sz="1400" b="1" dirty="0">
                <a:solidFill>
                  <a:srgbClr val="005A9E"/>
                </a:solidFill>
                <a:latin typeface="Arial Narrow" pitchFamily="34" charset="0"/>
              </a:rPr>
              <a:t>Создание импортозамещающей продукции</a:t>
            </a:r>
          </a:p>
          <a:p>
            <a:pPr algn="ctr"/>
            <a:r>
              <a:rPr lang="ru-RU" sz="1400" b="1" dirty="0">
                <a:solidFill>
                  <a:srgbClr val="005A9E"/>
                </a:solidFill>
                <a:latin typeface="Arial Narrow" pitchFamily="34" charset="0"/>
              </a:rPr>
              <a:t>Рост доли обрабатывающей отрасли с 21% до 40%</a:t>
            </a:r>
          </a:p>
          <a:p>
            <a:pPr algn="ctr"/>
            <a:r>
              <a:rPr lang="ru-RU" sz="1400" b="1" dirty="0">
                <a:solidFill>
                  <a:srgbClr val="005A9E"/>
                </a:solidFill>
                <a:latin typeface="Arial Narrow" pitchFamily="34" charset="0"/>
              </a:rPr>
              <a:t>Поступления в местный бюджет 400 млн рублей</a:t>
            </a:r>
          </a:p>
        </p:txBody>
      </p:sp>
      <p:pic>
        <p:nvPicPr>
          <p:cNvPr id="47106" name="Picture 2" descr="https://unikassa.ru/wp-content/uploads/images/11f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571755"/>
            <a:ext cx="2928958" cy="1339463"/>
          </a:xfrm>
          <a:prstGeom prst="rect">
            <a:avLst/>
          </a:prstGeom>
          <a:noFill/>
        </p:spPr>
      </p:pic>
      <p:pic>
        <p:nvPicPr>
          <p:cNvPr id="47108" name="Picture 4" descr="https://pbs.twimg.com/media/CdvBW6KUMAQW2S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2571754"/>
            <a:ext cx="2843158" cy="1350141"/>
          </a:xfrm>
          <a:prstGeom prst="rect">
            <a:avLst/>
          </a:prstGeom>
          <a:noFill/>
        </p:spPr>
      </p:pic>
      <p:pic>
        <p:nvPicPr>
          <p:cNvPr id="47112" name="Picture 8" descr="http://frprf.ru/upload/iblock/5e3/96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2571755"/>
            <a:ext cx="2714644" cy="1339463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85725" y="4714896"/>
            <a:ext cx="5214973" cy="276989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sz="1200" b="1" dirty="0">
                <a:latin typeface="Arial Narrow" pitchFamily="34" charset="0"/>
              </a:rPr>
              <a:t>* Приложение слайды 52-57</a:t>
            </a:r>
            <a:endParaRPr lang="ru-RU" sz="1200" dirty="0"/>
          </a:p>
        </p:txBody>
      </p:sp>
      <p:pic>
        <p:nvPicPr>
          <p:cNvPr id="19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24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2415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923968348"/>
              </p:ext>
            </p:extLst>
          </p:nvPr>
        </p:nvGraphicFramePr>
        <p:xfrm>
          <a:off x="298569" y="2180566"/>
          <a:ext cx="8132918" cy="2962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364184" y="1635646"/>
            <a:ext cx="8459804" cy="584234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00" b="1" dirty="0">
                <a:latin typeface="Arial Black" pitchFamily="34" charset="0"/>
              </a:rPr>
              <a:t>ОБЪЕМ ИНВЕСТИЦИЙ В ОСНОВНОЙ КАПИТАЛ </a:t>
            </a:r>
          </a:p>
          <a:p>
            <a:r>
              <a:rPr lang="ru-RU" sz="1900" b="1" dirty="0">
                <a:latin typeface="Arial Black" pitchFamily="34" charset="0"/>
              </a:rPr>
              <a:t>на душу населения, тыс.рублей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29590" y="699542"/>
            <a:ext cx="8928992" cy="797376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ОСНОВНЫЕ РЕЗУЛЬТАТЫ РЕАЛИЗАЦИИ СТРАТЕГИИ СОЦИАЛЬНО-ЭКОНОМИЧЕСКОГО РАЗВИТИЯ </a:t>
            </a:r>
          </a:p>
          <a:p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Прокопьевского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 городского округа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21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5534"/>
            <a:ext cx="612000" cy="612000"/>
          </a:xfrm>
          <a:prstGeom prst="rect">
            <a:avLst/>
          </a:prstGeom>
          <a:noFill/>
        </p:spPr>
      </p:pic>
      <p:pic>
        <p:nvPicPr>
          <p:cNvPr id="23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6462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520323233"/>
              </p:ext>
            </p:extLst>
          </p:nvPr>
        </p:nvGraphicFramePr>
        <p:xfrm>
          <a:off x="378087" y="1993049"/>
          <a:ext cx="8400186" cy="3150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348278" y="1393026"/>
            <a:ext cx="8459804" cy="584234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00" b="1" dirty="0">
                <a:latin typeface="Arial Black" pitchFamily="34" charset="0"/>
              </a:rPr>
              <a:t>УРОВЕНЬ ПРЕСТУПНОСТИ, случаев на 100 тыс. человек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13684" y="649078"/>
            <a:ext cx="8928992" cy="797376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ОСНОВНЫЕ РЕЗУЛЬТАТЫ РЕАЛИЗАЦИИ СТРАТЕГИИ СОЦИАЛЬНО-ЭКОНОМИЧЕСКОГО РАЗВИТИЯ </a:t>
            </a:r>
          </a:p>
          <a:p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Прокопьевского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 городского округа</a:t>
            </a:r>
          </a:p>
        </p:txBody>
      </p:sp>
      <p:grpSp>
        <p:nvGrpSpPr>
          <p:cNvPr id="4" name="Группа 16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21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5534"/>
            <a:ext cx="612000" cy="612000"/>
          </a:xfrm>
          <a:prstGeom prst="rect">
            <a:avLst/>
          </a:prstGeom>
          <a:noFill/>
        </p:spPr>
      </p:pic>
      <p:pic>
        <p:nvPicPr>
          <p:cNvPr id="22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154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0"/>
            <a:ext cx="9151475" cy="5143500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8278" y="1339444"/>
            <a:ext cx="8459804" cy="584234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dirty="0">
              <a:latin typeface="Arial Black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07505" y="586242"/>
            <a:ext cx="8928992" cy="797376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8" name="Рисунок 17" descr="Прокопьевск  последняя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9351"/>
            <a:ext cx="9144000" cy="3964809"/>
          </a:xfrm>
          <a:prstGeom prst="rect">
            <a:avLst/>
          </a:prstGeom>
        </p:spPr>
      </p:pic>
      <p:pic>
        <p:nvPicPr>
          <p:cNvPr id="21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22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504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0"/>
            <a:ext cx="9151475" cy="5143500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8278" y="1339444"/>
            <a:ext cx="8459804" cy="584234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dirty="0">
              <a:latin typeface="Arial Black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07505" y="586242"/>
            <a:ext cx="8928992" cy="797376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21" name="Прямоугольник 20"/>
          <p:cNvSpPr/>
          <p:nvPr/>
        </p:nvSpPr>
        <p:spPr>
          <a:xfrm>
            <a:off x="428601" y="1607343"/>
            <a:ext cx="8358245" cy="646321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Приложение</a:t>
            </a:r>
            <a:endParaRPr lang="ru-RU" sz="3600" dirty="0"/>
          </a:p>
        </p:txBody>
      </p:sp>
      <p:pic>
        <p:nvPicPr>
          <p:cNvPr id="18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22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8991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0"/>
            <a:ext cx="9151475" cy="5143500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8278" y="1339444"/>
            <a:ext cx="8459804" cy="584234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dirty="0">
              <a:latin typeface="Arial Black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07505" y="586242"/>
            <a:ext cx="8928992" cy="797376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589351"/>
            <a:ext cx="9144000" cy="396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22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1589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214810" y="3107536"/>
            <a:ext cx="4929190" cy="1232306"/>
          </a:xfrm>
        </p:spPr>
        <p:txBody>
          <a:bodyPr>
            <a:noAutofit/>
          </a:bodyPr>
          <a:lstStyle/>
          <a:p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429125" y="1017978"/>
            <a:ext cx="4714876" cy="1768091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Narrow" pitchFamily="34" charset="0"/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5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4" name="Прямоугольник 13"/>
          <p:cNvSpPr/>
          <p:nvPr/>
        </p:nvSpPr>
        <p:spPr>
          <a:xfrm>
            <a:off x="2214547" y="589351"/>
            <a:ext cx="4714908" cy="584765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589345"/>
            <a:ext cx="9144000" cy="404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21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7940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214810" y="3107536"/>
            <a:ext cx="4929190" cy="1232306"/>
          </a:xfrm>
        </p:spPr>
        <p:txBody>
          <a:bodyPr>
            <a:noAutofit/>
          </a:bodyPr>
          <a:lstStyle/>
          <a:p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429125" y="1017978"/>
            <a:ext cx="4714876" cy="1768091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Narrow" pitchFamily="34" charset="0"/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5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4" name="Прямоугольник 13"/>
          <p:cNvSpPr/>
          <p:nvPr/>
        </p:nvSpPr>
        <p:spPr>
          <a:xfrm>
            <a:off x="2214547" y="589351"/>
            <a:ext cx="4714908" cy="584765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Промышленность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589351"/>
            <a:ext cx="9144000" cy="396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21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6586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214810" y="3107536"/>
            <a:ext cx="4929190" cy="1232306"/>
          </a:xfrm>
        </p:spPr>
        <p:txBody>
          <a:bodyPr>
            <a:noAutofit/>
          </a:bodyPr>
          <a:lstStyle/>
          <a:p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429125" y="1017978"/>
            <a:ext cx="4714876" cy="1768091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Narrow" pitchFamily="34" charset="0"/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5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4" name="Прямоугольник 13"/>
          <p:cNvSpPr/>
          <p:nvPr/>
        </p:nvSpPr>
        <p:spPr>
          <a:xfrm>
            <a:off x="2214547" y="589351"/>
            <a:ext cx="4714908" cy="584765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Промышленность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589346"/>
            <a:ext cx="9144000" cy="387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21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1473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0"/>
            <a:ext cx="9151475" cy="51435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214810" y="3107536"/>
            <a:ext cx="4929190" cy="1232306"/>
          </a:xfrm>
        </p:spPr>
        <p:txBody>
          <a:bodyPr>
            <a:noAutofit/>
          </a:bodyPr>
          <a:lstStyle/>
          <a:p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429125" y="1017978"/>
            <a:ext cx="4714876" cy="1768091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Narrow" pitchFamily="34" charset="0"/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5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4" name="Прямоугольник 13"/>
          <p:cNvSpPr/>
          <p:nvPr/>
        </p:nvSpPr>
        <p:spPr>
          <a:xfrm>
            <a:off x="2214547" y="589351"/>
            <a:ext cx="4714908" cy="584765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Промышленность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589351"/>
            <a:ext cx="9144000" cy="396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40514"/>
            <a:ext cx="612000" cy="612000"/>
          </a:xfrm>
          <a:prstGeom prst="rect">
            <a:avLst/>
          </a:prstGeom>
          <a:noFill/>
        </p:spPr>
      </p:pic>
      <p:pic>
        <p:nvPicPr>
          <p:cNvPr id="21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9433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214810" y="3107536"/>
            <a:ext cx="4929190" cy="1232306"/>
          </a:xfrm>
        </p:spPr>
        <p:txBody>
          <a:bodyPr>
            <a:noAutofit/>
          </a:bodyPr>
          <a:lstStyle/>
          <a:p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429125" y="1017978"/>
            <a:ext cx="4714876" cy="1768091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Narrow" pitchFamily="34" charset="0"/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5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4" name="Прямоугольник 13"/>
          <p:cNvSpPr/>
          <p:nvPr/>
        </p:nvSpPr>
        <p:spPr>
          <a:xfrm>
            <a:off x="2214547" y="589351"/>
            <a:ext cx="4714908" cy="584765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Промышленность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589351"/>
            <a:ext cx="9144000" cy="396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21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7634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214810" y="3000378"/>
            <a:ext cx="4929190" cy="133946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Строительство 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II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 очереди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 КВРП «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Новотранс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» 2018-2019 гг.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Стоимость проекта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1 000 млн рублей.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Цель проекта – увеличение производственной мощности </a:t>
            </a:r>
            <a:b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до 30 000  единиц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ремонта вагонов в год.</a:t>
            </a:r>
            <a:b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Будет создано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800 новых рабочих мест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429125" y="1071552"/>
            <a:ext cx="4714876" cy="1500198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ООО КВРП «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Новотранс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» 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в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2009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 году введена 1 очередь 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Освоено  1 500 млн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рублей, 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создано 703 новых рабочих места. 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Мощность  - ремонт 10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cs typeface="Times New Roman" pitchFamily="18" charset="0"/>
              </a:rPr>
              <a:t>000 вагонов.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Narrow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5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22" name="Рисунок 9" descr="N_TRANS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230703" y="1143335"/>
            <a:ext cx="4141694" cy="1758266"/>
          </a:xfrm>
          <a:prstGeom prst="rect">
            <a:avLst/>
          </a:prstGeom>
          <a:noFill/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Содержимое 14" descr="19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25370" y="3081608"/>
            <a:ext cx="4141694" cy="1909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214547" y="589347"/>
            <a:ext cx="4714908" cy="553988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Промышленность</a:t>
            </a:r>
          </a:p>
        </p:txBody>
      </p:sp>
      <p:pic>
        <p:nvPicPr>
          <p:cNvPr id="18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21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24155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1101523225"/>
              </p:ext>
            </p:extLst>
          </p:nvPr>
        </p:nvGraphicFramePr>
        <p:xfrm>
          <a:off x="348279" y="535767"/>
          <a:ext cx="8400186" cy="4071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42144" y="1017978"/>
            <a:ext cx="6081983" cy="400035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191342" y="519527"/>
            <a:ext cx="6909050" cy="439349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8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4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56474"/>
            <a:ext cx="612000" cy="612000"/>
          </a:xfrm>
          <a:prstGeom prst="rect">
            <a:avLst/>
          </a:prstGeom>
          <a:noFill/>
        </p:spPr>
      </p:pic>
      <p:pic>
        <p:nvPicPr>
          <p:cNvPr id="15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42911" y="-2053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0322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191342" y="519527"/>
            <a:ext cx="6909050" cy="439349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8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535768"/>
            <a:ext cx="9144000" cy="407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20538"/>
            <a:ext cx="612000" cy="612000"/>
          </a:xfrm>
          <a:prstGeom prst="rect">
            <a:avLst/>
          </a:prstGeom>
          <a:noFill/>
        </p:spPr>
      </p:pic>
      <p:pic>
        <p:nvPicPr>
          <p:cNvPr id="15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8007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91342" y="1071552"/>
            <a:ext cx="6909050" cy="285752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1600" b="1" dirty="0">
                <a:latin typeface="Arial Black" pitchFamily="34" charset="0"/>
                <a:cs typeface="Arial" pitchFamily="34" charset="0"/>
              </a:rPr>
              <a:t>УГОЛЬНАЯ ПРОМЫШЛЕННОСТЬ</a:t>
            </a:r>
            <a:endParaRPr lang="ru-RU" sz="1600" b="1" dirty="0">
              <a:latin typeface="Arial Black" pitchFamily="34" charset="0"/>
            </a:endParaRPr>
          </a:p>
        </p:txBody>
      </p:sp>
      <p:grpSp>
        <p:nvGrpSpPr>
          <p:cNvPr id="4" name="Группа 13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7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graphicFrame>
        <p:nvGraphicFramePr>
          <p:cNvPr id="22" name="Содержимое 3"/>
          <p:cNvGraphicFramePr>
            <a:graphicFrameLocks/>
          </p:cNvGraphicFramePr>
          <p:nvPr/>
        </p:nvGraphicFramePr>
        <p:xfrm>
          <a:off x="0" y="1285866"/>
          <a:ext cx="9144000" cy="1643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20587241"/>
              </p:ext>
            </p:extLst>
          </p:nvPr>
        </p:nvGraphicFramePr>
        <p:xfrm>
          <a:off x="142843" y="2928939"/>
          <a:ext cx="8858314" cy="164307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809941"/>
                <a:gridCol w="2056784"/>
                <a:gridCol w="2601251"/>
                <a:gridCol w="2390338"/>
              </a:tblGrid>
              <a:tr h="2987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Наименование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предприятия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84939" marR="84939" marT="0" marB="0"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Отрабатываемый участок открытым способом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84939" marR="84939" marT="0" marB="0"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          2018 год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84939" marR="84939" marT="0" marB="0"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           2019 год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84939" marR="84939" marT="0" marB="0"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</a:tr>
              <a:tr h="44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Arial Narrow" pitchFamily="34" charset="0"/>
                        </a:rPr>
                        <a:t>ООО «</a:t>
                      </a:r>
                      <a:r>
                        <a:rPr lang="ru-RU" sz="900" b="1" dirty="0" err="1">
                          <a:latin typeface="Arial Narrow" pitchFamily="34" charset="0"/>
                        </a:rPr>
                        <a:t>ЭнергоКузбасс</a:t>
                      </a:r>
                      <a:r>
                        <a:rPr lang="ru-RU" sz="900" b="1" dirty="0">
                          <a:latin typeface="Arial Narrow" pitchFamily="34" charset="0"/>
                        </a:rPr>
                        <a:t>»      </a:t>
                      </a:r>
                      <a:endParaRPr lang="ru-RU" sz="900" b="1" dirty="0" smtClean="0">
                        <a:latin typeface="Arial Narrow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Arial Narrow" pitchFamily="34" charset="0"/>
                        </a:rPr>
                        <a:t>ХК </a:t>
                      </a:r>
                      <a:r>
                        <a:rPr lang="ru-RU" sz="900" b="1" dirty="0">
                          <a:latin typeface="Arial Narrow" pitchFamily="34" charset="0"/>
                        </a:rPr>
                        <a:t>«СДС-уголь»</a:t>
                      </a:r>
                      <a:endParaRPr lang="ru-RU" sz="9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84939" marR="8493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Arial Narrow" pitchFamily="34" charset="0"/>
                        </a:rPr>
                        <a:t>Участок открытых горных </a:t>
                      </a:r>
                      <a:r>
                        <a:rPr lang="ru-RU" sz="900" b="1" dirty="0" smtClean="0">
                          <a:latin typeface="Arial Narrow" pitchFamily="34" charset="0"/>
                        </a:rPr>
                        <a:t>работ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Arial Narrow" pitchFamily="34" charset="0"/>
                        </a:rPr>
                        <a:t>«</a:t>
                      </a:r>
                      <a:r>
                        <a:rPr lang="ru-RU" sz="900" b="1" dirty="0">
                          <a:latin typeface="Arial Narrow" pitchFamily="34" charset="0"/>
                        </a:rPr>
                        <a:t>Поле 8 Марта-2»</a:t>
                      </a:r>
                      <a:endParaRPr lang="ru-RU" sz="9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84939" marR="8493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Arial Narrow" pitchFamily="34" charset="0"/>
                        </a:rPr>
                        <a:t>Проектирование работ по подготовке участка </a:t>
                      </a:r>
                      <a:endParaRPr lang="ru-RU" sz="900" b="1" dirty="0" smtClean="0">
                        <a:latin typeface="Arial Narrow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Arial Narrow" pitchFamily="34" charset="0"/>
                        </a:rPr>
                        <a:t>к </a:t>
                      </a:r>
                      <a:r>
                        <a:rPr lang="ru-RU" sz="900" b="1" dirty="0">
                          <a:latin typeface="Arial Narrow" pitchFamily="34" charset="0"/>
                        </a:rPr>
                        <a:t>отработке</a:t>
                      </a:r>
                      <a:endParaRPr lang="ru-RU" sz="9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84939" marR="8493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Arial Narrow" pitchFamily="34" charset="0"/>
                        </a:rPr>
                        <a:t>Начало ведения открытых горных работ </a:t>
                      </a:r>
                      <a:endParaRPr lang="ru-RU" sz="900" b="1" dirty="0" smtClean="0">
                        <a:latin typeface="Arial Narrow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Arial Narrow" pitchFamily="34" charset="0"/>
                        </a:rPr>
                        <a:t>по </a:t>
                      </a:r>
                      <a:r>
                        <a:rPr lang="ru-RU" sz="900" b="1" dirty="0">
                          <a:latin typeface="Arial Narrow" pitchFamily="34" charset="0"/>
                        </a:rPr>
                        <a:t>добыче угля. </a:t>
                      </a:r>
                      <a:endParaRPr lang="ru-RU" sz="900" b="1" dirty="0" smtClean="0">
                        <a:latin typeface="Arial Narrow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Arial Narrow" pitchFamily="34" charset="0"/>
                        </a:rPr>
                        <a:t>Создание </a:t>
                      </a:r>
                      <a:r>
                        <a:rPr lang="ru-RU" sz="900" b="1" dirty="0">
                          <a:latin typeface="Arial Narrow" pitchFamily="34" charset="0"/>
                        </a:rPr>
                        <a:t>70 новых рабочих мест</a:t>
                      </a:r>
                      <a:endParaRPr lang="ru-RU" sz="9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84939" marR="8493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44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Arial Narrow" pitchFamily="34" charset="0"/>
                        </a:rPr>
                        <a:t>ООО «</a:t>
                      </a:r>
                      <a:r>
                        <a:rPr lang="ru-RU" sz="900" b="1" dirty="0" err="1">
                          <a:latin typeface="Arial Narrow" pitchFamily="34" charset="0"/>
                        </a:rPr>
                        <a:t>Сибэнергоуголь</a:t>
                      </a:r>
                      <a:r>
                        <a:rPr lang="ru-RU" sz="900" b="1" dirty="0">
                          <a:latin typeface="Arial Narrow" pitchFamily="34" charset="0"/>
                        </a:rPr>
                        <a:t>»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Arial Narrow" pitchFamily="34" charset="0"/>
                        </a:rPr>
                        <a:t>ХК «</a:t>
                      </a:r>
                      <a:r>
                        <a:rPr lang="ru-RU" sz="900" b="1" dirty="0" err="1">
                          <a:latin typeface="Arial Narrow" pitchFamily="34" charset="0"/>
                        </a:rPr>
                        <a:t>СДС-уголь</a:t>
                      </a:r>
                      <a:r>
                        <a:rPr lang="ru-RU" sz="900" b="1" dirty="0">
                          <a:latin typeface="Arial Narrow" pitchFamily="34" charset="0"/>
                        </a:rPr>
                        <a:t>»</a:t>
                      </a:r>
                      <a:endParaRPr lang="ru-RU" sz="9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84939" marR="8493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Arial Narrow" pitchFamily="34" charset="0"/>
                        </a:rPr>
                        <a:t>Участок открытых горных работ </a:t>
                      </a:r>
                      <a:endParaRPr lang="ru-RU" sz="900" b="1" dirty="0" smtClean="0">
                        <a:latin typeface="Arial Narrow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Arial Narrow" pitchFamily="34" charset="0"/>
                        </a:rPr>
                        <a:t>на </a:t>
                      </a:r>
                      <a:r>
                        <a:rPr lang="ru-RU" sz="900" b="1" dirty="0">
                          <a:latin typeface="Arial Narrow" pitchFamily="34" charset="0"/>
                        </a:rPr>
                        <a:t>поле </a:t>
                      </a:r>
                      <a:r>
                        <a:rPr lang="ru-RU" sz="900" b="1" dirty="0" smtClean="0">
                          <a:latin typeface="Arial Narrow" pitchFamily="34" charset="0"/>
                        </a:rPr>
                        <a:t>ликвидированной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Arial Narrow" pitchFamily="34" charset="0"/>
                        </a:rPr>
                        <a:t>шахты </a:t>
                      </a:r>
                      <a:r>
                        <a:rPr lang="ru-RU" sz="900" b="1" dirty="0">
                          <a:latin typeface="Arial Narrow" pitchFamily="34" charset="0"/>
                        </a:rPr>
                        <a:t>«им.Ворошилова»</a:t>
                      </a:r>
                      <a:endParaRPr lang="ru-RU" sz="9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84939" marR="8493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Arial Narrow" pitchFamily="34" charset="0"/>
                        </a:rPr>
                        <a:t>Подготовка технико-экономического обоснования целесообразности отработки оставшихся запасов в объеме </a:t>
                      </a:r>
                      <a:r>
                        <a:rPr lang="ru-RU" sz="900" b="1" dirty="0" smtClean="0">
                          <a:latin typeface="Arial Narrow" pitchFamily="34" charset="0"/>
                        </a:rPr>
                        <a:t> </a:t>
                      </a:r>
                      <a:r>
                        <a:rPr lang="ru-RU" sz="900" b="1" dirty="0">
                          <a:latin typeface="Arial Narrow" pitchFamily="34" charset="0"/>
                        </a:rPr>
                        <a:t>6 </a:t>
                      </a:r>
                      <a:r>
                        <a:rPr lang="ru-RU" sz="900" b="1" dirty="0" smtClean="0">
                          <a:latin typeface="Arial Narrow" pitchFamily="34" charset="0"/>
                        </a:rPr>
                        <a:t>млн </a:t>
                      </a:r>
                      <a:r>
                        <a:rPr lang="ru-RU" sz="900" b="1" dirty="0">
                          <a:latin typeface="Arial Narrow" pitchFamily="34" charset="0"/>
                        </a:rPr>
                        <a:t>50 </a:t>
                      </a:r>
                      <a:r>
                        <a:rPr lang="ru-RU" sz="900" b="1" dirty="0" smtClean="0">
                          <a:latin typeface="Arial Narrow" pitchFamily="34" charset="0"/>
                        </a:rPr>
                        <a:t>тыс. </a:t>
                      </a:r>
                      <a:r>
                        <a:rPr lang="ru-RU" sz="900" b="1" dirty="0">
                          <a:latin typeface="Arial Narrow" pitchFamily="34" charset="0"/>
                        </a:rPr>
                        <a:t>тонн </a:t>
                      </a:r>
                      <a:endParaRPr lang="ru-RU" sz="9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84939" marR="8493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84939" marR="8493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44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Arial Narrow" pitchFamily="34" charset="0"/>
                        </a:rPr>
                        <a:t>ЗАО «</a:t>
                      </a:r>
                      <a:r>
                        <a:rPr lang="ru-RU" sz="900" b="1" dirty="0" err="1">
                          <a:latin typeface="Arial Narrow" pitchFamily="34" charset="0"/>
                        </a:rPr>
                        <a:t>Салек</a:t>
                      </a:r>
                      <a:r>
                        <a:rPr lang="ru-RU" sz="900" b="1" dirty="0">
                          <a:latin typeface="Arial Narrow" pitchFamily="34" charset="0"/>
                        </a:rPr>
                        <a:t>»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Arial Narrow" pitchFamily="34" charset="0"/>
                        </a:rPr>
                        <a:t>ХК «</a:t>
                      </a:r>
                      <a:r>
                        <a:rPr lang="ru-RU" sz="900" b="1" dirty="0" err="1">
                          <a:latin typeface="Arial Narrow" pitchFamily="34" charset="0"/>
                        </a:rPr>
                        <a:t>СДС-уголь</a:t>
                      </a:r>
                      <a:r>
                        <a:rPr lang="ru-RU" sz="900" b="1" dirty="0">
                          <a:latin typeface="Arial Narrow" pitchFamily="34" charset="0"/>
                        </a:rPr>
                        <a:t>»</a:t>
                      </a:r>
                      <a:endParaRPr lang="ru-RU" sz="9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84939" marR="8493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Arial Narrow" pitchFamily="34" charset="0"/>
                        </a:rPr>
                        <a:t>Участок открытых горных </a:t>
                      </a:r>
                      <a:r>
                        <a:rPr lang="ru-RU" sz="900" b="1" dirty="0" smtClean="0">
                          <a:latin typeface="Arial Narrow" pitchFamily="34" charset="0"/>
                        </a:rPr>
                        <a:t>работ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Arial Narrow" pitchFamily="34" charset="0"/>
                        </a:rPr>
                        <a:t>на </a:t>
                      </a:r>
                      <a:r>
                        <a:rPr lang="ru-RU" sz="900" b="1" dirty="0">
                          <a:latin typeface="Arial Narrow" pitchFamily="34" charset="0"/>
                        </a:rPr>
                        <a:t>поле </a:t>
                      </a:r>
                      <a:r>
                        <a:rPr lang="ru-RU" sz="900" b="1" dirty="0" smtClean="0">
                          <a:latin typeface="Arial Narrow" pitchFamily="34" charset="0"/>
                        </a:rPr>
                        <a:t>ликвидированной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Arial Narrow" pitchFamily="34" charset="0"/>
                        </a:rPr>
                        <a:t>шахты </a:t>
                      </a:r>
                      <a:r>
                        <a:rPr lang="ru-RU" sz="900" b="1" dirty="0">
                          <a:latin typeface="Arial Narrow" pitchFamily="34" charset="0"/>
                        </a:rPr>
                        <a:t>«</a:t>
                      </a:r>
                      <a:r>
                        <a:rPr lang="ru-RU" sz="900" b="1" dirty="0" err="1">
                          <a:latin typeface="Arial Narrow" pitchFamily="34" charset="0"/>
                        </a:rPr>
                        <a:t>Зиминка</a:t>
                      </a:r>
                      <a:r>
                        <a:rPr lang="ru-RU" sz="900" b="1" dirty="0">
                          <a:latin typeface="Arial Narrow" pitchFamily="34" charset="0"/>
                        </a:rPr>
                        <a:t>»</a:t>
                      </a:r>
                      <a:endParaRPr lang="ru-RU" sz="9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84939" marR="8493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Arial Narrow" pitchFamily="34" charset="0"/>
                        </a:rPr>
                        <a:t>Подготовка технико-экономического обоснования целесообразности отработки оставшихся запасов в объеме 16 </a:t>
                      </a:r>
                      <a:r>
                        <a:rPr lang="ru-RU" sz="900" b="1" dirty="0" smtClean="0">
                          <a:latin typeface="Arial Narrow" pitchFamily="34" charset="0"/>
                        </a:rPr>
                        <a:t>млн </a:t>
                      </a:r>
                      <a:r>
                        <a:rPr lang="ru-RU" sz="900" b="1" dirty="0">
                          <a:latin typeface="Arial Narrow" pitchFamily="34" charset="0"/>
                        </a:rPr>
                        <a:t>500 </a:t>
                      </a:r>
                      <a:r>
                        <a:rPr lang="ru-RU" sz="900" b="1" dirty="0" smtClean="0">
                          <a:latin typeface="Arial Narrow" pitchFamily="34" charset="0"/>
                        </a:rPr>
                        <a:t>тыс. </a:t>
                      </a:r>
                      <a:r>
                        <a:rPr lang="ru-RU" sz="900" b="1" dirty="0">
                          <a:latin typeface="Arial Narrow" pitchFamily="34" charset="0"/>
                        </a:rPr>
                        <a:t>тонн </a:t>
                      </a:r>
                      <a:endParaRPr lang="ru-RU" sz="9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84939" marR="8493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b="1" dirty="0">
                        <a:latin typeface="Arial Narrow" pitchFamily="34" charset="0"/>
                        <a:ea typeface="Times New Roman"/>
                      </a:endParaRPr>
                    </a:p>
                  </a:txBody>
                  <a:tcPr marL="84939" marR="8493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214546" y="500052"/>
            <a:ext cx="5143536" cy="584765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   </a:t>
            </a:r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Промышленность</a:t>
            </a:r>
          </a:p>
        </p:txBody>
      </p:sp>
      <p:pic>
        <p:nvPicPr>
          <p:cNvPr id="18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19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2887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4" y="0"/>
            <a:ext cx="9151475" cy="5143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00101" y="1142990"/>
            <a:ext cx="7572428" cy="615478"/>
          </a:xfrm>
          <a:prstGeom prst="rect">
            <a:avLst/>
          </a:prstGeom>
          <a:noFill/>
        </p:spPr>
        <p:txBody>
          <a:bodyPr wrap="square" lIns="91292" tIns="45647" rIns="91292" bIns="45647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ИНДЕКС ПРОМЫШЛЕННОГО ПРОИЗВОДСТВА,</a:t>
            </a:r>
          </a:p>
          <a:p>
            <a:pPr algn="ctr"/>
            <a:endParaRPr lang="ru-RU" sz="1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1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1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1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1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1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(2017 г. - % к 2016 году, с 2020 г. - % к 2017 году)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141480"/>
            <a:ext cx="7704856" cy="32403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126922531"/>
              </p:ext>
            </p:extLst>
          </p:nvPr>
        </p:nvGraphicFramePr>
        <p:xfrm>
          <a:off x="336710" y="1714494"/>
          <a:ext cx="8400186" cy="304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714362"/>
            <a:ext cx="6909050" cy="428628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Промышленность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7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12000" cy="612000"/>
          </a:xfrm>
          <a:prstGeom prst="rect">
            <a:avLst/>
          </a:prstGeom>
          <a:noFill/>
        </p:spPr>
      </p:pic>
      <p:pic>
        <p:nvPicPr>
          <p:cNvPr id="22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75" y="0"/>
            <a:ext cx="9151475" cy="51435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0"/>
            <a:ext cx="7704856" cy="465516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ПРОКОПЬЕВСКОГО ГОРОДСКОГО ОКРУГА НА ПЕРИОД ДО 2035 ГОДА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83933" y="1071552"/>
            <a:ext cx="8459804" cy="571504"/>
          </a:xfrm>
          <a:prstGeom prst="rect">
            <a:avLst/>
          </a:prstGeom>
        </p:spPr>
        <p:txBody>
          <a:bodyPr vert="horz" lIns="91292" tIns="45647" rIns="91292" bIns="4564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2017 год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191342" y="571486"/>
            <a:ext cx="6909050" cy="714380"/>
          </a:xfrm>
          <a:prstGeom prst="rect">
            <a:avLst/>
          </a:prstGeom>
        </p:spPr>
        <p:txBody>
          <a:bodyPr vert="horz" lIns="147272" tIns="73637" rIns="147272" bIns="7363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Малый бизнес</a:t>
            </a:r>
          </a:p>
        </p:txBody>
      </p:sp>
      <p:grpSp>
        <p:nvGrpSpPr>
          <p:cNvPr id="2" name="Группа 14"/>
          <p:cNvGrpSpPr/>
          <p:nvPr/>
        </p:nvGrpSpPr>
        <p:grpSpPr>
          <a:xfrm>
            <a:off x="7380312" y="4554154"/>
            <a:ext cx="1619704" cy="589346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9" name="Прямоугольник 18"/>
          <p:cNvSpPr/>
          <p:nvPr/>
        </p:nvSpPr>
        <p:spPr>
          <a:xfrm>
            <a:off x="4572000" y="1714498"/>
            <a:ext cx="4786346" cy="707811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r>
              <a:rPr lang="ru-RU" sz="2000" b="1" dirty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anose="02010803020104030203" pitchFamily="2" charset="-79"/>
              </a:rPr>
              <a:t>Субъекты малого бизнеса  </a:t>
            </a:r>
          </a:p>
          <a:p>
            <a:r>
              <a:rPr lang="ru-RU" sz="2000" b="1" dirty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anose="02010803020104030203" pitchFamily="2" charset="-79"/>
              </a:rPr>
              <a:t>на 10 тыс.жителей – 222 ед.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2643192"/>
            <a:ext cx="4286280" cy="707811"/>
          </a:xfrm>
          <a:prstGeom prst="rect">
            <a:avLst/>
          </a:prstGeom>
        </p:spPr>
        <p:txBody>
          <a:bodyPr wrap="square" lIns="91292" tIns="45647" rIns="91292" bIns="45647">
            <a:spAutoFit/>
          </a:bodyPr>
          <a:lstStyle/>
          <a:p>
            <a:r>
              <a:rPr lang="ru-RU" sz="2000" b="1" dirty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anose="02010803020104030203" pitchFamily="2" charset="-79"/>
              </a:rPr>
              <a:t>Доля занятых в сфере малого бизнеса к численности населения – 7,4% </a:t>
            </a:r>
            <a:endParaRPr lang="ru-RU" sz="2000" dirty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643438" y="3500444"/>
            <a:ext cx="3857652" cy="707876"/>
          </a:xfrm>
          <a:prstGeom prst="rect">
            <a:avLst/>
          </a:prstGeom>
        </p:spPr>
        <p:txBody>
          <a:bodyPr wrap="square" lIns="91357" tIns="45679" rIns="91357" bIns="45679">
            <a:spAutoFit/>
          </a:bodyPr>
          <a:lstStyle/>
          <a:p>
            <a:r>
              <a:rPr lang="ru-RU" sz="2000" b="1" dirty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anose="02010803020104030203" pitchFamily="2" charset="-79"/>
              </a:rPr>
              <a:t>Оборот малого бизнеса на душу населения – 81 260 рублей</a:t>
            </a:r>
            <a:endParaRPr lang="ru-RU" sz="2000" dirty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24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00496" y="1857370"/>
            <a:ext cx="447676" cy="428628"/>
          </a:xfrm>
          <a:prstGeom prst="rect">
            <a:avLst/>
          </a:prstGeom>
          <a:noFill/>
        </p:spPr>
      </p:pic>
      <p:pic>
        <p:nvPicPr>
          <p:cNvPr id="43016" name="Picture 8" descr="https://b-port.com/mediafiles/items/2013/09/113363/2a6d04b96953b92cd63c473e2c25bfa0_X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1393023"/>
            <a:ext cx="3428992" cy="2518190"/>
          </a:xfrm>
          <a:prstGeom prst="rect">
            <a:avLst/>
          </a:prstGeom>
          <a:noFill/>
        </p:spPr>
      </p:pic>
      <p:pic>
        <p:nvPicPr>
          <p:cNvPr id="23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18"/>
            <a:ext cx="612000" cy="612000"/>
          </a:xfrm>
          <a:prstGeom prst="rect">
            <a:avLst/>
          </a:prstGeom>
          <a:noFill/>
        </p:spPr>
      </p:pic>
      <p:pic>
        <p:nvPicPr>
          <p:cNvPr id="27" name="Picture 2" descr="C:\Users\Дьякова\Searches\Desktop\Герб с ленточками +.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42911" y="-18"/>
            <a:ext cx="466281" cy="612000"/>
          </a:xfrm>
          <a:prstGeom prst="rect">
            <a:avLst/>
          </a:prstGeom>
          <a:noFill/>
        </p:spPr>
      </p:pic>
      <p:pic>
        <p:nvPicPr>
          <p:cNvPr id="18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00496" y="2786064"/>
            <a:ext cx="447676" cy="428628"/>
          </a:xfrm>
          <a:prstGeom prst="rect">
            <a:avLst/>
          </a:prstGeom>
          <a:noFill/>
        </p:spPr>
      </p:pic>
      <p:pic>
        <p:nvPicPr>
          <p:cNvPr id="21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00496" y="3643320"/>
            <a:ext cx="447676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791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3070</TotalTime>
  <Words>3470</Words>
  <Application>Microsoft Office PowerPoint</Application>
  <PresentationFormat>Экран (16:9)</PresentationFormat>
  <Paragraphs>817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Слайд 1</vt:lpstr>
      <vt:lpstr>Слайд 2</vt:lpstr>
      <vt:lpstr>Слайд 3</vt:lpstr>
      <vt:lpstr>Слайд 4</vt:lpstr>
      <vt:lpstr>Реализация 16 проектов         Объем инвестиций 4 797 млн рублей            1 600 новых рабочих мест</vt:lpstr>
      <vt:lpstr>Строительство II очереди  КВРП «Новотранс» 2018-2019 гг. Стоимость проекта 1 000 млн рублей. Цель проекта – увеличение производственной мощности  до 30 000  единиц ремонта вагонов в год. Будет создано 800 новых рабочих мест.</vt:lpstr>
      <vt:lpstr>Слайд 7</vt:lpstr>
      <vt:lpstr>Слайд 8</vt:lpstr>
      <vt:lpstr>Слайд 9</vt:lpstr>
      <vt:lpstr>Слайд 10</vt:lpstr>
      <vt:lpstr>Слайд 11</vt:lpstr>
      <vt:lpstr>ОБРАЗОВАНИЕ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 </vt:lpstr>
      <vt:lpstr>Слайд 34</vt:lpstr>
      <vt:lpstr>Слайд 35</vt:lpstr>
      <vt:lpstr>Слайд 36</vt:lpstr>
      <vt:lpstr>Слайд 37</vt:lpstr>
      <vt:lpstr>Котельные                                                    76 шт. Котлы                                                            353 шт. Установленная мощность                          786 Гкал/час Тепловые сети                                             312,2 км  Гидроузлы  (№10,10а,31,31а)                     4 шт. Водопроводные сети                                  879 км  в т.ч.   АО «ПО «Водоканал» – 555 км,   ч/сектор  - 324 км  Канализационные сооружения                 10 шт. в т.ч. ветхие муниципальные – 4 шт. Канализационные сети                               256 км  Многоквартирные жилые дома                1 997 МКД в том числе  с центральным отоплением           1 240 МКД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Сахабутдинова Анна Э.</dc:creator>
  <cp:lastModifiedBy>Дьякова</cp:lastModifiedBy>
  <cp:revision>384</cp:revision>
  <cp:lastPrinted>2018-07-18T03:26:41Z</cp:lastPrinted>
  <dcterms:created xsi:type="dcterms:W3CDTF">2018-07-16T03:54:48Z</dcterms:created>
  <dcterms:modified xsi:type="dcterms:W3CDTF">2018-08-09T03:36:01Z</dcterms:modified>
</cp:coreProperties>
</file>