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1049" r:id="rId4"/>
    <p:sldId id="1046" r:id="rId5"/>
    <p:sldId id="1050" r:id="rId6"/>
    <p:sldId id="1045" r:id="rId7"/>
    <p:sldId id="1052" r:id="rId8"/>
    <p:sldId id="1053" r:id="rId9"/>
    <p:sldId id="1055" r:id="rId10"/>
    <p:sldId id="1048" r:id="rId11"/>
    <p:sldId id="1051" r:id="rId12"/>
    <p:sldId id="1016" r:id="rId13"/>
    <p:sldId id="1056" r:id="rId14"/>
    <p:sldId id="1057" r:id="rId15"/>
    <p:sldId id="1058" r:id="rId16"/>
    <p:sldId id="1044" r:id="rId1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793945-9B5E-479A-9093-71C1C34E7F3C}">
          <p14:sldIdLst>
            <p14:sldId id="256"/>
            <p14:sldId id="1049"/>
            <p14:sldId id="1046"/>
            <p14:sldId id="1050"/>
            <p14:sldId id="1045"/>
            <p14:sldId id="1052"/>
            <p14:sldId id="1053"/>
            <p14:sldId id="1055"/>
            <p14:sldId id="1048"/>
            <p14:sldId id="1051"/>
            <p14:sldId id="1016"/>
            <p14:sldId id="1056"/>
            <p14:sldId id="1057"/>
            <p14:sldId id="1058"/>
            <p14:sldId id="10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Александровна Каширская" initials="ЕАК" lastIdx="2" clrIdx="0">
    <p:extLst>
      <p:ext uri="{19B8F6BF-5375-455C-9EA6-DF929625EA0E}">
        <p15:presenceInfo xmlns:p15="http://schemas.microsoft.com/office/powerpoint/2012/main" userId="S-1-5-21-2859260603-985568080-1471953204-1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0D7"/>
    <a:srgbClr val="7AAADB"/>
    <a:srgbClr val="CC9900"/>
    <a:srgbClr val="DEB400"/>
    <a:srgbClr val="3E4464"/>
    <a:srgbClr val="576A87"/>
    <a:srgbClr val="2C345E"/>
    <a:srgbClr val="45546B"/>
    <a:srgbClr val="607796"/>
    <a:srgbClr val="EE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700" autoAdjust="0"/>
  </p:normalViewPr>
  <p:slideViewPr>
    <p:cSldViewPr snapToGrid="0" showGuides="1">
      <p:cViewPr>
        <p:scale>
          <a:sx n="100" d="100"/>
          <a:sy n="100" d="100"/>
        </p:scale>
        <p:origin x="1056" y="108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76CC-E96E-4148-BCD0-C901FC21A015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9A2F1-7022-491C-BA4B-550960E1C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8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51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0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6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22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1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9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4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8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6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9C0F-DEA3-4546-88E2-4DCFBED84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905391-4F27-4349-9035-C2D717B9D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AFE343-0407-4D4D-BF0E-559AB2CB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1D07D-6376-48BF-9126-13C552BC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62995-6786-4A15-B710-47404F5B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4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4FDB2-36C3-48EC-B7F7-1BE5282B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0268F1-6762-4FB6-B27C-AEB2AF86B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C382C-8BAB-4570-9A9F-23D725D1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95353-755B-4910-9907-3492374D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04F38-1E8C-4623-9A91-C1CA4537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4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97FC2A-61D3-42D7-8751-FEE40CF82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54605C-2D70-42CC-9B7A-1759EC464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6BAD86-2BF9-4077-9180-8839E543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494AF-9F88-496E-BD24-5D494DD0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CBB7B1-CAE6-4204-98AB-EFD3ECE0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5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2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4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1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2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5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D4F2C-A88D-40A7-B801-BDEF0FCF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B34A2-D857-4B69-B92E-684F0B1F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A5516-E6FF-444B-A47F-65304B16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693DF-65FC-4787-9066-266AF659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F00104-D297-4524-B6AD-D09A5217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22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07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8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281E5-4CAD-4661-BD19-0B481020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C143E-57DB-4DA0-91A7-EB069A96A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BCA86-FA26-48EE-9E95-AE905861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93F2E-6DC7-4B63-AB74-B2E33EC3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5A8A6-C911-4465-BA1F-D69E28F6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4B0D-847E-4C9F-BF78-007A63C2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5C4EE-144D-49A6-95E8-686AFD19C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8C30B5-70A5-4DAB-A74E-FE168CD1D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E9BB0-DDBC-4B26-A983-2FB028E6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5AFE05-7ABC-4596-8DE3-EB21125B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05CEE-7777-4ED8-A65E-6D3EB28A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8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7882E-E9F5-48E7-AAEC-644C0BA6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1C3AEA-DD40-453D-AFFE-63693B62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709941-0E1B-400D-9E17-A3E9E735B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DBB8FB-0F09-4A7F-8D8F-44DEB1F85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381522-165B-4FDF-B697-B71C90D26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393C44-96FB-4CE0-8B6A-1B3F94D9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76BD6-D666-4494-8D89-E6F9A165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B32C72-0075-4767-B20B-ABA11295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9C9E-2E01-4111-9AA7-7EE99E71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F428DC-ECE7-4F79-AC53-F308F2C0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593B76-4439-4158-91D2-E660A2A9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C5D7C6-0A96-434B-A926-1B214507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9FDFB3-9477-4E71-96BF-AB94D9E3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120473-3C2C-451A-8607-341FEB51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72CB6-9162-47FE-8830-CACFF661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2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F5BE2-A329-4580-9243-21D3D6F0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5ECB4-25EB-42A0-BAD4-6208406FA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837BD9-A8C2-4AA5-8906-56AB89D4D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D79310-51D8-4FEE-B8B8-53BCBF80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FB52EE-694B-4EAE-B193-33DD740F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8FA16-EA71-4D6D-93FC-E1516FCC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30CF7-426F-4BBF-B551-69D0E13F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8B3A16-9EF7-4331-973F-3CC8D7D4F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3A43B-BEDC-4E80-8A0D-981E2E116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508FCB-DA7D-4311-94C5-233B758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D4A287-E61A-4ED8-8528-5BF02B81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4ABD41-F577-4FA8-BAFE-3C9B4B41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7943E-ADC8-4DE2-B86B-341D85F1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2597E-C2D1-4FA3-B39D-D8254842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C32AA-3DB5-4D0C-A45E-4E68E59A4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F482-B529-435B-BF57-90EB66A4549C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93B2A-88EA-4822-9F06-686FA725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FE4BC-F831-4264-9EBE-B206453D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CDBD-AEF0-4DD3-8F7E-0E34D7276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9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6EB7-1F15-477D-9F89-A8EFAB0B94B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hyperlink" Target="https://pearlkuz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nvest_prkp@inbox.ru" TargetMode="External"/><Relationship Id="rId5" Type="http://schemas.openxmlformats.org/officeDocument/2006/relationships/hyperlink" Target="mailto:elv_prkp@inbox.ru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4852" y="1727176"/>
            <a:ext cx="10013639" cy="1528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667" spc="-200" dirty="0">
                <a:solidFill>
                  <a:schemeClr val="bg1"/>
                </a:solidFill>
                <a:latin typeface="Arial Narrow" panose="020B0606020202030204" pitchFamily="34" charset="0"/>
              </a:rPr>
              <a:t>ТЕРРИТОРИЯ ОПЕРЕЖАЮЩЕГО РАЗВИТИЯ</a:t>
            </a:r>
          </a:p>
          <a:p>
            <a:pPr algn="ctr"/>
            <a:r>
              <a:rPr lang="ru-RU" sz="4667" spc="-200" dirty="0">
                <a:solidFill>
                  <a:schemeClr val="bg1"/>
                </a:solidFill>
                <a:latin typeface="Arial Narrow" panose="020B0606020202030204" pitchFamily="34" charset="0"/>
              </a:rPr>
              <a:t>«ПРОКОПЬЕВСК»</a:t>
            </a:r>
            <a:endParaRPr lang="en-US" sz="4667" spc="-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24" y="4886857"/>
            <a:ext cx="3293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Постановление Правительства РФ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от 03.12.2018 № 1470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«О создании территории опережающего социально-экономического развития «Прокопьевск»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24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635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ПЛАН НА 2025-2026 ГГ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C0DA1-3019-4EA0-BCE0-F2C8F3FB4A20}"/>
              </a:ext>
            </a:extLst>
          </p:cNvPr>
          <p:cNvSpPr txBox="1"/>
          <p:nvPr/>
        </p:nvSpPr>
        <p:spPr>
          <a:xfrm>
            <a:off x="553789" y="1341081"/>
            <a:ext cx="7342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27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В стадии принятия решения:</a:t>
            </a:r>
          </a:p>
          <a:p>
            <a:pPr defTabSz="1219127"/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marL="285750" indent="-285750" defTabSz="1219127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ООО «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Русэкоплазма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» – Строительство комплекса плазменной газификации угля и выработке метанола (18 млрд. руб., 50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р.м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.)</a:t>
            </a:r>
          </a:p>
          <a:p>
            <a:pPr marL="285750" indent="-285750" defTabSz="1219127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marL="285750" indent="-285750" defTabSz="1219127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ООО «ПСК «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Сибгазификация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» - Создание центра перевода автомобильного транспорта на газомоторное топливо, производство газобаллонного оборудования  (150 млн.руб., 50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р.м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.)* </a:t>
            </a:r>
          </a:p>
          <a:p>
            <a:pPr marL="285750" indent="-285750" defTabSz="1219127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marL="285750" indent="-285750" defTabSz="1219127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ООО «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Сибгазификация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» - Создание инфраструктуры газораспределительных сетей и АГНКС (900 млн.руб., 200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р.м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.)*</a:t>
            </a:r>
          </a:p>
          <a:p>
            <a:pPr defTabSz="1219127"/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9F05F-C35A-451A-9AE1-FC6783D88408}"/>
              </a:ext>
            </a:extLst>
          </p:cNvPr>
          <p:cNvSpPr txBox="1"/>
          <p:nvPr/>
        </p:nvSpPr>
        <p:spPr>
          <a:xfrm>
            <a:off x="553789" y="4704839"/>
            <a:ext cx="724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27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* - Реализация проекта не может осуществляться без строительства газопровода высокого давления, строительство которого ведется по Региональной программе Газификации ЖКХ, промышленных и иных организаций Кемеровской области - Кузбасса (от 14.02.2022 №71-р)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65E745-26A5-4746-BF28-EA6A1D028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45" y="937271"/>
            <a:ext cx="3452327" cy="24917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7B13DF-14C7-464A-8A1F-12729E8D7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545" y="3553502"/>
            <a:ext cx="3452327" cy="23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19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54FC2-DC1A-44E7-B082-5D0265D5BE48}"/>
              </a:ext>
            </a:extLst>
          </p:cNvPr>
          <p:cNvSpPr txBox="1"/>
          <p:nvPr/>
        </p:nvSpPr>
        <p:spPr>
          <a:xfrm>
            <a:off x="787974" y="80031"/>
            <a:ext cx="10787199" cy="594960"/>
          </a:xfrm>
          <a:prstGeom prst="rect">
            <a:avLst/>
          </a:prstGeom>
          <a:noFill/>
        </p:spPr>
        <p:txBody>
          <a:bodyPr wrap="square" lIns="162485" tIns="81243" rIns="162485" bIns="81243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РАБОТА ПО ПРИВЛЕЧЕНИЮ ИНВЕСТОРОВ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BE1E99F-1915-46DF-B8B3-41DD8E27E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87" y="1123548"/>
            <a:ext cx="8482595" cy="44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4" tIns="60952" rIns="121904" bIns="60952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1219127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719595" algn="l"/>
              </a:tabLst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Встречи с предпринимателями</a:t>
            </a:r>
          </a:p>
          <a:p>
            <a:pPr marL="285750" indent="-285750" algn="just" defTabSz="1219127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719595" algn="l"/>
              </a:tabLst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Встречи с представителями промышленных предприятий с участием МИ ФНС,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ГОиЧС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Центра занятости населения, Трудовой инспекции, правоохранительных органов, кредитных учреждений, областных структурных подразделений и др.</a:t>
            </a:r>
          </a:p>
          <a:p>
            <a:pPr marL="285750" indent="-285750" algn="just" defTabSz="1219127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719595" algn="l"/>
              </a:tabLst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официальном сайте администрации города создана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страница ТОР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информацией и документами</a:t>
            </a:r>
          </a:p>
          <a:p>
            <a:pPr marL="285750" indent="-285750" algn="just" defTabSz="1219127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719595" algn="l"/>
              </a:tabLst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Направление адресных писем инвесторам, отработанных на встречах, выставках </a:t>
            </a:r>
          </a:p>
          <a:p>
            <a:pPr marL="285750" indent="-285750" defTabSz="1219127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свободной площадки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ведения бизнеса</a:t>
            </a:r>
          </a:p>
          <a:p>
            <a:pPr marL="285750" indent="-285750" defTabSz="1219127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Ежегодное участие в международной выставке </a:t>
            </a:r>
          </a:p>
          <a:p>
            <a:pPr defTabSz="1219127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Уголь России и Майнинг</a:t>
            </a:r>
          </a:p>
          <a:p>
            <a:pPr marL="285750" indent="-285750" defTabSz="1219127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Издание брошюр, Инвестиционного паспорта, </a:t>
            </a:r>
          </a:p>
          <a:p>
            <a:pPr defTabSz="1219127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    размещение информации на сайте, социальных сетях, СМИ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0456C0-3D95-4043-83F7-CE1A0430E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12" y="3951848"/>
            <a:ext cx="3734679" cy="2313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E5A914-3960-4865-BD49-4605A12A1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43" y="3955792"/>
            <a:ext cx="1570040" cy="23095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046B1A-D297-43F8-AC1C-3E11A19B5F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71"/>
          <a:stretch/>
        </p:blipFill>
        <p:spPr>
          <a:xfrm>
            <a:off x="8892073" y="923933"/>
            <a:ext cx="3143741" cy="26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7582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635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МЕРЫ ПОДДЕРЖКИ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34ADC6B-7313-4C8A-8442-D2E6EBC58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013" y="1124010"/>
            <a:ext cx="11182930" cy="230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Times New Roman" pitchFamily="18" charset="0"/>
              </a:rPr>
              <a:t>Инфраструктурная муниципальная поддержка бизнеса: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Times New Roman" pitchFamily="18" charset="0"/>
              </a:rPr>
              <a:t>Муниципальный фонд поддержки  малого предпринимательства 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Times New Roman" pitchFamily="18" charset="0"/>
              </a:rPr>
              <a:t>Совет по инвестиционной и инновационной деятельности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Times New Roman" pitchFamily="18" charset="0"/>
              </a:rPr>
              <a:t>Инвестиционный уполномоченный</a:t>
            </a:r>
            <a:endParaRPr lang="ru-RU" sz="19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27D24F-941A-45A2-B8C0-B8F981F6B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121" y="3764200"/>
            <a:ext cx="3852714" cy="2304990"/>
          </a:xfrm>
          <a:prstGeom prst="rect">
            <a:avLst/>
          </a:prstGeom>
        </p:spPr>
      </p:pic>
      <p:pic>
        <p:nvPicPr>
          <p:cNvPr id="1026" name="Picture 2" descr="Роста Бизнеса Поддержки — стоковые фотографии и другие картинки Бизнес -  Бизнес, Бизнесмен, Близость">
            <a:extLst>
              <a:ext uri="{FF2B5EF4-FFF2-40B4-BE49-F238E27FC236}">
                <a16:creationId xmlns:a16="http://schemas.microsoft.com/office/drawing/2014/main" id="{6CDDA382-C64D-4EB4-A594-3F005701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77" y="3915427"/>
            <a:ext cx="2002536" cy="20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E0CE94-6BD1-4292-8DDA-E61077B07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2088" y="2060987"/>
            <a:ext cx="902239" cy="902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711FE-444C-4F3F-B992-24DFCA79C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580" y="391542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2146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635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НОРМАТИВНО-ПРАВОВАЯ БАЗА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E5D6EA-8BF9-4D28-B830-28F16B5C3B11}"/>
              </a:ext>
            </a:extLst>
          </p:cNvPr>
          <p:cNvSpPr/>
          <p:nvPr/>
        </p:nvSpPr>
        <p:spPr>
          <a:xfrm>
            <a:off x="2181244" y="1269063"/>
            <a:ext cx="97930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9127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закон от 29.12.2014 № 473-ФЗ «О территориях опережающего развития в Российской Федерации» (ред. от 23.11.2024 №392-ФЗ)</a:t>
            </a:r>
          </a:p>
          <a:p>
            <a:pPr marL="285750" indent="-285750" defTabSz="1219127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21000"/>
              <a:buFont typeface="Wingdings" panose="05000000000000000000" pitchFamily="2" charset="2"/>
              <a:buChar char="ü"/>
            </a:pPr>
            <a:endParaRPr lang="ru-RU" sz="17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121912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Правительства Российской Федерации от 22.06.2015 № 614 «Об особенностях создания территорий опережающего социально-экономического развития на территориях </a:t>
            </a:r>
            <a:r>
              <a:rPr lang="ru-RU" sz="17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монопрофильных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муниципальных образований Российской Федерации (моногородов)» (ред. от 01.03.2025 </a:t>
            </a:r>
            <a:r>
              <a:rPr lang="en-US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249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defTabSz="121912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21000"/>
              <a:buFont typeface="Wingdings" panose="05000000000000000000" pitchFamily="2" charset="2"/>
              <a:buChar char="ü"/>
            </a:pPr>
            <a:endParaRPr lang="ru-RU" sz="17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121912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Кемеровской области от 26.11.2008 № 101-ОЗ «О налоговых льготах субъектам инвестиционной, инновационной и производственной деятельности, управляющим организациям технопарков, базовым организациям технопарков, резидентам территорий опережающего развития и особых экономических зон» (ред. от 30.09.2024) </a:t>
            </a:r>
          </a:p>
          <a:p>
            <a:pPr marL="285750" indent="-285750" defTabSz="121912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21000"/>
              <a:buFont typeface="Wingdings" panose="05000000000000000000" pitchFamily="2" charset="2"/>
              <a:buChar char="ü"/>
            </a:pPr>
            <a:endParaRPr lang="ru-RU" sz="17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121912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21000"/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Коллегии Администрации Кемеровской области от 03.08.2016  № 312 «Об утверждении Порядка заключения соглашений об осуществлении деятельности на территориях опережающего развития, создаваемых на территориях </a:t>
            </a:r>
            <a:r>
              <a:rPr lang="ru-RU" sz="1700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монопрофильных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муниципальных образований (моногородов) Кемеровской области - Кузбасса» (ред. от 18.10.2024 №680)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D26350-8A26-4BF7-86CB-28057D4F8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68" y="1269063"/>
            <a:ext cx="1835108" cy="20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876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635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КОНТАКТНАЯ ИНФОРМАЦИЯ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FD4F13-2076-4456-A95A-6F8E6CAE642E}"/>
              </a:ext>
            </a:extLst>
          </p:cNvPr>
          <p:cNvSpPr/>
          <p:nvPr/>
        </p:nvSpPr>
        <p:spPr>
          <a:xfrm>
            <a:off x="3203448" y="1320729"/>
            <a:ext cx="84185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219127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Заместитель главы города по экономическим вопросам, инвестиционный уполномоченный </a:t>
            </a:r>
          </a:p>
          <a:p>
            <a:pPr lvl="0" defTabSz="1219127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  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Ермилова Любовь Владимировна</a:t>
            </a:r>
          </a:p>
          <a:p>
            <a:pPr lvl="0" defTabSz="1219127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  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653000, Кемеровская область, г. Прокопьевск, </a:t>
            </a:r>
            <a:r>
              <a:rPr lang="ru-RU" i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пр-кт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Шахтеров, 41, </a:t>
            </a:r>
          </a:p>
          <a:p>
            <a:pPr lvl="0" defTabSz="1219127"/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   тел.: 8 (3846) 67-42-04  </a:t>
            </a:r>
          </a:p>
          <a:p>
            <a:pPr lvl="0" defTabSz="1219127"/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   e-</a:t>
            </a:r>
            <a:r>
              <a:rPr lang="ru-RU" i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mail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: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elv_prkp@inbox.ru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lvl="0" defTabSz="1219127"/>
            <a:endParaRPr lang="ru-RU" sz="16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lvl="0" indent="-285750" defTabSz="1219127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Отдел экономического развития и инвестиций администрации города Прокопьевска</a:t>
            </a:r>
          </a:p>
          <a:p>
            <a:pPr lvl="0" defTabSz="1219127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 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653000, Кемеровская область, г. Прокопьевск, </a:t>
            </a:r>
            <a:r>
              <a:rPr lang="ru-RU" i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пр-кт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Шахтеров, 41, </a:t>
            </a:r>
          </a:p>
          <a:p>
            <a:pPr lvl="0" defTabSz="1219127"/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  тел.: 8 (3846) 67-42-99, 67-42-44 </a:t>
            </a:r>
          </a:p>
          <a:p>
            <a:pPr lvl="0" defTabSz="1219127"/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  e-</a:t>
            </a:r>
            <a:r>
              <a:rPr lang="ru-RU" i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mail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: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invest_prkp@inbox.ru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lvl="0" defTabSz="1219127"/>
            <a:endParaRPr lang="ru-RU" i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marL="285750" lvl="0" indent="-285750" defTabSz="1219127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Подробная информация на официальном сайте</a:t>
            </a:r>
          </a:p>
          <a:p>
            <a:pPr lvl="0" defTabSz="1219127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администрации города Прокопьевска 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https://pearlkuz.ru/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7D66AF-4320-4486-9141-31B1D67ED8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" y="2862175"/>
            <a:ext cx="227400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9289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5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635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ТОР «ПРОКОПЬЕВСК»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C0DA1-3019-4EA0-BCE0-F2C8F3FB4A20}"/>
              </a:ext>
            </a:extLst>
          </p:cNvPr>
          <p:cNvSpPr txBox="1"/>
          <p:nvPr/>
        </p:nvSpPr>
        <p:spPr>
          <a:xfrm>
            <a:off x="553789" y="1341081"/>
            <a:ext cx="10949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Times New Roman" pitchFamily="18" charset="0"/>
              </a:rPr>
              <a:t>Территория опережающего развития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Times New Roman" pitchFamily="18" charset="0"/>
              </a:rPr>
              <a:t>— часть территории субъекта Российской Федерации,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Times New Roman" pitchFamily="18" charset="0"/>
              </a:rPr>
              <a:t>на которой установлен особый правовой режим осуществления деятельности.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Picture 2" descr="C:\Users\ЕЛЕНА\Desktop\новотранс.jpg">
            <a:extLst>
              <a:ext uri="{FF2B5EF4-FFF2-40B4-BE49-F238E27FC236}">
                <a16:creationId xmlns:a16="http://schemas.microsoft.com/office/drawing/2014/main" id="{ECBE8CFA-1C19-4180-BFAF-91EED779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474" y="3905021"/>
            <a:ext cx="3409671" cy="208800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1" name="Picture 2" descr="C:\Users\каширская\Desktop\фото\все подряд\м1.jpg">
            <a:extLst>
              <a:ext uri="{FF2B5EF4-FFF2-40B4-BE49-F238E27FC236}">
                <a16:creationId xmlns:a16="http://schemas.microsoft.com/office/drawing/2014/main" id="{FD72B1CF-C0C0-427F-A1A3-8DE2FBE6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2307" y="3921890"/>
            <a:ext cx="3451624" cy="208800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70C004-EB90-43D8-99A9-8F1EB0A333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9" t="5892" r="3867" b="6317"/>
          <a:stretch/>
        </p:blipFill>
        <p:spPr>
          <a:xfrm>
            <a:off x="8105775" y="3921889"/>
            <a:ext cx="3193751" cy="208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1807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54FC2-DC1A-44E7-B082-5D0265D5BE48}"/>
              </a:ext>
            </a:extLst>
          </p:cNvPr>
          <p:cNvSpPr txBox="1"/>
          <p:nvPr/>
        </p:nvSpPr>
        <p:spPr>
          <a:xfrm>
            <a:off x="787974" y="80031"/>
            <a:ext cx="11404025" cy="594960"/>
          </a:xfrm>
          <a:prstGeom prst="rect">
            <a:avLst/>
          </a:prstGeom>
          <a:noFill/>
        </p:spPr>
        <p:txBody>
          <a:bodyPr wrap="square" lIns="162485" tIns="81243" rIns="162485" bIns="81243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ПРЕФЕРЕНЦИИ РЕЗИДЕНТАМ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03870AB-0E63-4421-98A5-C522635D3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02259"/>
              </p:ext>
            </p:extLst>
          </p:nvPr>
        </p:nvGraphicFramePr>
        <p:xfrm>
          <a:off x="1062294" y="1679221"/>
          <a:ext cx="10632883" cy="401763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1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76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 Narrow" panose="020B0606020202030204" pitchFamily="34" charset="0"/>
                        </a:rPr>
                        <a:t>НАЛОГИ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 Narrow" panose="020B0606020202030204" pitchFamily="34" charset="0"/>
                        </a:rPr>
                        <a:t>ЛЬГОТЫ </a:t>
                      </a:r>
                    </a:p>
                    <a:p>
                      <a:pPr algn="ctr"/>
                      <a:r>
                        <a:rPr lang="ru-RU" sz="2200" dirty="0">
                          <a:latin typeface="Arial Narrow" panose="020B0606020202030204" pitchFamily="34" charset="0"/>
                        </a:rPr>
                        <a:t>в течение 5 лет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 Narrow" panose="020B0606020202030204" pitchFamily="34" charset="0"/>
                        </a:rPr>
                        <a:t>ЛЬГОТЫ </a:t>
                      </a:r>
                    </a:p>
                    <a:p>
                      <a:pPr algn="ctr"/>
                      <a:r>
                        <a:rPr lang="ru-RU" sz="2200" dirty="0">
                          <a:latin typeface="Arial Narrow" panose="020B0606020202030204" pitchFamily="34" charset="0"/>
                        </a:rPr>
                        <a:t>после 5 лет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 Narrow" panose="020B0606020202030204" pitchFamily="34" charset="0"/>
                        </a:rPr>
                        <a:t>УСЛОВИЯ БЕЗ ЛЬГОТ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Налог на прибыль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5 %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18 %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25 %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4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Налог на имущество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0 %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1,1%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2,2 %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35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Земельный налог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0 %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(по решению МО)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1,5 %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Verdana" pitchFamily="34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198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54FC2-DC1A-44E7-B082-5D0265D5BE48}"/>
              </a:ext>
            </a:extLst>
          </p:cNvPr>
          <p:cNvSpPr txBox="1"/>
          <p:nvPr/>
        </p:nvSpPr>
        <p:spPr>
          <a:xfrm>
            <a:off x="787974" y="80031"/>
            <a:ext cx="11404025" cy="594960"/>
          </a:xfrm>
          <a:prstGeom prst="rect">
            <a:avLst/>
          </a:prstGeom>
          <a:noFill/>
        </p:spPr>
        <p:txBody>
          <a:bodyPr wrap="square" lIns="162485" tIns="81243" rIns="162485" bIns="81243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ТРЕБОВАНИЯ К РЕЗИДЕНТАМ ТОР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670E436-F1F2-4957-9011-05A227E58E88}"/>
              </a:ext>
            </a:extLst>
          </p:cNvPr>
          <p:cNvSpPr txBox="1">
            <a:spLocks/>
          </p:cNvSpPr>
          <p:nvPr/>
        </p:nvSpPr>
        <p:spPr>
          <a:xfrm>
            <a:off x="694606" y="1142990"/>
            <a:ext cx="10343678" cy="714380"/>
          </a:xfrm>
          <a:prstGeom prst="rect">
            <a:avLst/>
          </a:prstGeom>
          <a:effectLst/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lang="en-US" sz="4600" b="0" kern="1200" spc="-171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3000" spc="3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Резидент ТОР в ПЕРВЫЙ ГОД после регистрации должен: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38D5FB-3DB4-4E7D-9644-1878E8AD3BD2}"/>
              </a:ext>
            </a:extLst>
          </p:cNvPr>
          <p:cNvSpPr/>
          <p:nvPr/>
        </p:nvSpPr>
        <p:spPr>
          <a:xfrm>
            <a:off x="1259070" y="2184723"/>
            <a:ext cx="3861569" cy="713317"/>
          </a:xfrm>
          <a:prstGeom prst="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для ВНОВЬ зарегистрированных предприятий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529104-E3A7-4980-A109-6FFFDC295EF9}"/>
              </a:ext>
            </a:extLst>
          </p:cNvPr>
          <p:cNvSpPr/>
          <p:nvPr/>
        </p:nvSpPr>
        <p:spPr>
          <a:xfrm>
            <a:off x="1259070" y="3239084"/>
            <a:ext cx="3551367" cy="22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b="1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ВЛОЖИТЬ в реализацию инвестиционного проекта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b="1" u="sng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не менее 2,5 млн. рублей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400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(с момента присвоения статуса резидента)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endParaRPr lang="ru-RU" sz="1600" b="1" kern="3000" spc="30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endParaRPr lang="ru-RU" sz="1600" b="1" kern="3000" spc="30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b="1" u="sng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СОЗДАТЬ не менее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b="1" u="sng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10 новых</a:t>
            </a:r>
            <a:r>
              <a:rPr lang="ru-RU" sz="1600" b="1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 РАБОЧИХ МЕСТ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29FA73-FE6C-4933-BEFA-25161926D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27" y="3240822"/>
            <a:ext cx="713294" cy="7132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7784C4-0A25-47A1-B05F-6AF6DE3A0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9" y="4942921"/>
            <a:ext cx="785818" cy="785818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D74654D-DAD1-4CCF-A124-9BD1C9222F15}"/>
              </a:ext>
            </a:extLst>
          </p:cNvPr>
          <p:cNvSpPr/>
          <p:nvPr/>
        </p:nvSpPr>
        <p:spPr>
          <a:xfrm>
            <a:off x="7065268" y="2167765"/>
            <a:ext cx="3861569" cy="730275"/>
          </a:xfrm>
          <a:prstGeom prst="rect">
            <a:avLst/>
          </a:prstGeom>
          <a:solidFill>
            <a:srgbClr val="63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для действующих предприятий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5980311-1A36-49BF-8030-770A739130A5}"/>
              </a:ext>
            </a:extLst>
          </p:cNvPr>
          <p:cNvSpPr/>
          <p:nvPr/>
        </p:nvSpPr>
        <p:spPr>
          <a:xfrm>
            <a:off x="6799808" y="3356394"/>
            <a:ext cx="4392488" cy="22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b="1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ВЛОЖИТЬ в реализацию инвестиционного проекта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b="1" u="sng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не менее 2,5 млн рублей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(</a:t>
            </a:r>
            <a:r>
              <a:rPr lang="ru-RU" sz="1400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с момента присвоения статуса резидента)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endParaRPr lang="ru-RU" sz="1400" b="1" kern="3000" spc="30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1600" b="1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СОЗДАТЬ </a:t>
            </a:r>
            <a:r>
              <a:rPr lang="ru-RU" sz="1600" b="1" u="sng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не менее среднесписочной численности сотрудников </a:t>
            </a:r>
            <a:r>
              <a:rPr lang="ru-RU" sz="1600" b="1" kern="3000" spc="3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организации за последние 3 года, но не менее 10</a:t>
            </a:r>
          </a:p>
        </p:txBody>
      </p:sp>
    </p:spTree>
    <p:extLst>
      <p:ext uri="{BB962C8B-B14F-4D97-AF65-F5344CB8AC3E}">
        <p14:creationId xmlns:p14="http://schemas.microsoft.com/office/powerpoint/2010/main" val="32649625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970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ТРЕБОВАНИЯ К РЕЗИДЕНТАМ ТОР. ПАКЕТ ДОКУМЕНТОВ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B3960-59BB-4CD3-AC55-36738AE5BB24}"/>
              </a:ext>
            </a:extLst>
          </p:cNvPr>
          <p:cNvSpPr txBox="1"/>
          <p:nvPr/>
        </p:nvSpPr>
        <p:spPr>
          <a:xfrm>
            <a:off x="873698" y="1064616"/>
            <a:ext cx="46698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SzPct val="119000"/>
              <a:buFont typeface="Wingdings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Инвестор – коммерческая организация</a:t>
            </a:r>
          </a:p>
          <a:p>
            <a:pPr lvl="0">
              <a:spcAft>
                <a:spcPts val="1200"/>
              </a:spcAft>
              <a:buSzPct val="119000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(кроме муниципальных, государственных, финансовых организаций,  градообразующих предприятий и их дочерних предприятий)</a:t>
            </a:r>
          </a:p>
          <a:p>
            <a:pPr lvl="0">
              <a:spcAft>
                <a:spcPts val="1200"/>
              </a:spcAft>
              <a:buSzPct val="119000"/>
            </a:pPr>
            <a:endParaRPr lang="ru-RU" sz="2200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  <a:p>
            <a:pPr lvl="0">
              <a:spcAft>
                <a:spcPts val="1200"/>
              </a:spcAft>
              <a:buSzPct val="119000"/>
              <a:buFont typeface="Wingdings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Инвестор зарегистрирован и ведет деятельность на территории  Прокопьевского городского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03CAA-8DE2-4364-A374-5DA98DF690CF}"/>
              </a:ext>
            </a:extLst>
          </p:cNvPr>
          <p:cNvSpPr txBox="1"/>
          <p:nvPr/>
        </p:nvSpPr>
        <p:spPr>
          <a:xfrm>
            <a:off x="7064949" y="1064616"/>
            <a:ext cx="45174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Заявление о заключении соглашения</a:t>
            </a:r>
          </a:p>
          <a:p>
            <a:pPr lvl="0"/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Копии учредительных документов юридического лица</a:t>
            </a:r>
          </a:p>
          <a:p>
            <a:pPr lvl="0">
              <a:buFont typeface="Wingdings" pitchFamily="2" charset="2"/>
              <a:buChar char="ü"/>
            </a:pP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Справка о планируемых общих капитальных вложениях и  рабочих местах</a:t>
            </a:r>
          </a:p>
          <a:p>
            <a:pPr lvl="0">
              <a:buFont typeface="Wingdings" pitchFamily="2" charset="2"/>
              <a:buChar char="ü"/>
            </a:pP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Бизнес-план инвестиционного проекта</a:t>
            </a:r>
          </a:p>
          <a:p>
            <a:pPr lvl="0">
              <a:buFont typeface="Wingdings" pitchFamily="2" charset="2"/>
              <a:buChar char="ü"/>
            </a:pP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 Паспорт инвестиционного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352677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635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ПЕРЕЧЕНЬ РАЗРЕШЕННЫХ </a:t>
            </a:r>
            <a:r>
              <a:rPr lang="ru-RU" sz="2800" b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ОКВЭДов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B3960-59BB-4CD3-AC55-36738AE5BB24}"/>
              </a:ext>
            </a:extLst>
          </p:cNvPr>
          <p:cNvSpPr txBox="1"/>
          <p:nvPr/>
        </p:nvSpPr>
        <p:spPr>
          <a:xfrm>
            <a:off x="918630" y="941717"/>
            <a:ext cx="101641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27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ВСЕ виды экономической деятельности кроме запрещенных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  <a:p>
            <a:pPr lvl="0" defTabSz="1219127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 </a:t>
            </a:r>
          </a:p>
          <a:p>
            <a:pPr lvl="0" defTabSz="1219127"/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ОКВЭДы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запрещенные для резидентов ТОР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  <a:p>
            <a:pPr lvl="0" defTabSz="1219127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(постановление Правительства от 22.06.2015  № 614, редакция от 21.07.2023 № 1179)</a:t>
            </a:r>
          </a:p>
          <a:p>
            <a:pPr lvl="0" defTabSz="1219127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 </a:t>
            </a:r>
          </a:p>
          <a:p>
            <a:pPr lvl="0" defTabSz="1219127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результате реализации инвестиционного проекта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не предусматриваются производство подакцизных товаров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(за исключением легковых автомобилей, мотоциклов и стали жидкой), производство товаров и (или) оказание услуг, выполнение работ по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основному виду экономической деятельности градообразующей организации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моногорода, а также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по видам экономической деятельности, включенным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: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подкласс "Лесозаготовки";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класс "Добыча нефти и природного газа";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подкласс "Предоставление услуг в области добычи нефти и природного газа";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класс "Производство напитков", за исключением группы "Производство безалкогольных напитков; производство минеральных вод и прочих питьевых вод в бутылках";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класс "Производство табачных изделий";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группу "Производство нефтепродуктов";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класс "Торговля оптовая и розничная автотранспортными средствами и мотоциклами и их ремонт", за исключением подкласса "Техническое обслуживание и ремонт автотранспортных средств" и подгруппы "Техническое обслуживание и ремонт мотоциклов и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мототранспортных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 средств";</a:t>
            </a:r>
          </a:p>
        </p:txBody>
      </p:sp>
    </p:spTree>
    <p:extLst>
      <p:ext uri="{BB962C8B-B14F-4D97-AF65-F5344CB8AC3E}">
        <p14:creationId xmlns:p14="http://schemas.microsoft.com/office/powerpoint/2010/main" val="22426466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3" y="100978"/>
            <a:ext cx="635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ПЕРЕЧЕНЬ РАЗРЕШЕННЫХ </a:t>
            </a:r>
            <a:r>
              <a:rPr lang="ru-RU" sz="2800" b="1" dirty="0" err="1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ОКВЭДов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B3960-59BB-4CD3-AC55-36738AE5BB24}"/>
              </a:ext>
            </a:extLst>
          </p:cNvPr>
          <p:cNvSpPr txBox="1"/>
          <p:nvPr/>
        </p:nvSpPr>
        <p:spPr>
          <a:xfrm>
            <a:off x="927961" y="738102"/>
            <a:ext cx="112640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"Торговля оптовая, кроме оптовой торговли автотранспортными средствами и мотоциклами";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"Торговля розничная, кроме торговли автотранспортными средствами и мотоциклами";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сухопутного и трубопроводного транспорта";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водного транспорта";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воздушного и космического транспорта";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по предоставлению финансовых услуг, кроме услуг по страхованию и пенсионному обеспечению";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"Страхование, перестрахование, деятельность негосударственных пенсионных фондов, кроме обязательного социального обеспечения";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вспомогательная в сфере финансовых услуг и страхования";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"Операции с недвижимым имуществом";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"Аренда и лизинг";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органов государственного управления по обеспечению военной безопасности, обязательному социальному обеспечению";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по организации и проведению азартных игр и заключению пари, по организации и проведению лотерей";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общественных организаций";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домашних хозяйств с наемными работниками";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недифференцированная частных домашних хозяйств по производству товаров и предоставлению услуг для собственного потребления";</a:t>
            </a:r>
          </a:p>
          <a:p>
            <a:pPr marL="285750" lvl="0" indent="-285750" defTabSz="1219127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класс "Деятельность экстерриториальных организаций и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42289203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780B56-7DED-4A3F-A0CA-35C442761809}"/>
              </a:ext>
            </a:extLst>
          </p:cNvPr>
          <p:cNvSpPr txBox="1"/>
          <p:nvPr/>
        </p:nvSpPr>
        <p:spPr>
          <a:xfrm>
            <a:off x="1045242" y="100978"/>
            <a:ext cx="8226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27"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КАК СТАТЬ РЕЗИДЕНТОМ ТОР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EED24-28D0-49AF-A7C3-F8C53A8AA85A}"/>
              </a:ext>
            </a:extLst>
          </p:cNvPr>
          <p:cNvSpPr txBox="1"/>
          <p:nvPr/>
        </p:nvSpPr>
        <p:spPr>
          <a:xfrm>
            <a:off x="2547438" y="6357773"/>
            <a:ext cx="758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27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ВНЕСЕНИЕ В РЕЕСТР РЕЗИДЕНТОВ ТОР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5328D1-57B3-4DCC-BF17-281A33E84D73}"/>
              </a:ext>
            </a:extLst>
          </p:cNvPr>
          <p:cNvSpPr/>
          <p:nvPr/>
        </p:nvSpPr>
        <p:spPr>
          <a:xfrm>
            <a:off x="869922" y="902618"/>
            <a:ext cx="10713263" cy="615239"/>
          </a:xfrm>
          <a:prstGeom prst="rect">
            <a:avLst/>
          </a:prstGeom>
          <a:solidFill>
            <a:srgbClr val="63A0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Подготовка пакета документов, предоставление пакета документов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в Министерство экономического развития Кузбасса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CFB97A-078E-492E-BB71-2529335DED81}"/>
              </a:ext>
            </a:extLst>
          </p:cNvPr>
          <p:cNvSpPr/>
          <p:nvPr/>
        </p:nvSpPr>
        <p:spPr>
          <a:xfrm>
            <a:off x="869922" y="2004799"/>
            <a:ext cx="10709088" cy="543390"/>
          </a:xfrm>
          <a:prstGeom prst="rect">
            <a:avLst/>
          </a:prstGeom>
          <a:solidFill>
            <a:srgbClr val="63A0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Получение заключения от муниципалитета и профильных министерств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03D8F6-CA1E-40B4-B659-73DBA93AFA76}"/>
              </a:ext>
            </a:extLst>
          </p:cNvPr>
          <p:cNvSpPr/>
          <p:nvPr/>
        </p:nvSpPr>
        <p:spPr>
          <a:xfrm>
            <a:off x="869922" y="3080310"/>
            <a:ext cx="10709088" cy="654908"/>
          </a:xfrm>
          <a:prstGeom prst="rect">
            <a:avLst/>
          </a:prstGeom>
          <a:solidFill>
            <a:srgbClr val="63A0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Рассмотрение заявки на Совете по инвестиционной  и инновационной деятельности при Губернаторе Кемеровской области - Кузбасса, принятие решения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0F9B9F-7039-47CF-A7DA-F4AB70014742}"/>
              </a:ext>
            </a:extLst>
          </p:cNvPr>
          <p:cNvSpPr/>
          <p:nvPr/>
        </p:nvSpPr>
        <p:spPr>
          <a:xfrm>
            <a:off x="882583" y="4212259"/>
            <a:ext cx="10696427" cy="588599"/>
          </a:xfrm>
          <a:prstGeom prst="rect">
            <a:avLst/>
          </a:prstGeom>
          <a:solidFill>
            <a:srgbClr val="63A0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Распоряжение Правительства Администрации Кемеровской области – Кузбасса,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</a:rPr>
              <a:t>заключение соглашения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BE4990-E398-4177-A55F-ADF7D1C72164}"/>
              </a:ext>
            </a:extLst>
          </p:cNvPr>
          <p:cNvSpPr/>
          <p:nvPr/>
        </p:nvSpPr>
        <p:spPr>
          <a:xfrm>
            <a:off x="893665" y="5315795"/>
            <a:ext cx="10685345" cy="588599"/>
          </a:xfrm>
          <a:prstGeom prst="rect">
            <a:avLst/>
          </a:prstGeom>
          <a:solidFill>
            <a:srgbClr val="63A0D7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Отправка соглашения  в Минэкономразвития РФ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F7A4CED3-C4CC-41B7-9E17-6D032844D061}"/>
              </a:ext>
            </a:extLst>
          </p:cNvPr>
          <p:cNvSpPr/>
          <p:nvPr/>
        </p:nvSpPr>
        <p:spPr>
          <a:xfrm rot="5400000">
            <a:off x="6039561" y="-1494712"/>
            <a:ext cx="398625" cy="6534151"/>
          </a:xfrm>
          <a:prstGeom prst="homePlate">
            <a:avLst>
              <a:gd name="adj" fmla="val 94723"/>
            </a:avLst>
          </a:prstGeom>
          <a:solidFill>
            <a:schemeClr val="accent1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535ACA41-E270-4E9D-A482-38DA4A3C12BE}"/>
              </a:ext>
            </a:extLst>
          </p:cNvPr>
          <p:cNvSpPr/>
          <p:nvPr/>
        </p:nvSpPr>
        <p:spPr>
          <a:xfrm rot="5400000">
            <a:off x="6139574" y="1801681"/>
            <a:ext cx="398625" cy="6534151"/>
          </a:xfrm>
          <a:prstGeom prst="homePlate">
            <a:avLst>
              <a:gd name="adj" fmla="val 94723"/>
            </a:avLst>
          </a:prstGeom>
          <a:solidFill>
            <a:schemeClr val="accent1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:a16="http://schemas.microsoft.com/office/drawing/2014/main" id="{B2B5AE77-F820-465B-AE64-E8821D1C1B2E}"/>
              </a:ext>
            </a:extLst>
          </p:cNvPr>
          <p:cNvSpPr/>
          <p:nvPr/>
        </p:nvSpPr>
        <p:spPr>
          <a:xfrm rot="5400000">
            <a:off x="6108461" y="705716"/>
            <a:ext cx="398625" cy="6534151"/>
          </a:xfrm>
          <a:prstGeom prst="homePlate">
            <a:avLst>
              <a:gd name="adj" fmla="val 94723"/>
            </a:avLst>
          </a:prstGeom>
          <a:solidFill>
            <a:schemeClr val="accent1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id="{B92B1DFB-B7EF-4FDE-AFCC-B4079BBF0D82}"/>
              </a:ext>
            </a:extLst>
          </p:cNvPr>
          <p:cNvSpPr/>
          <p:nvPr/>
        </p:nvSpPr>
        <p:spPr>
          <a:xfrm rot="5400000">
            <a:off x="6191961" y="2905265"/>
            <a:ext cx="398625" cy="6534151"/>
          </a:xfrm>
          <a:prstGeom prst="homePlate">
            <a:avLst>
              <a:gd name="adj" fmla="val 94723"/>
            </a:avLst>
          </a:prstGeom>
          <a:solidFill>
            <a:schemeClr val="accent1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пятиугольник 25">
            <a:extLst>
              <a:ext uri="{FF2B5EF4-FFF2-40B4-BE49-F238E27FC236}">
                <a16:creationId xmlns:a16="http://schemas.microsoft.com/office/drawing/2014/main" id="{773854E2-6C3E-4F99-85A8-05F4DC107246}"/>
              </a:ext>
            </a:extLst>
          </p:cNvPr>
          <p:cNvSpPr/>
          <p:nvPr/>
        </p:nvSpPr>
        <p:spPr>
          <a:xfrm rot="5400000">
            <a:off x="6039561" y="-464494"/>
            <a:ext cx="398625" cy="6534151"/>
          </a:xfrm>
          <a:prstGeom prst="homePlate">
            <a:avLst>
              <a:gd name="adj" fmla="val 94723"/>
            </a:avLst>
          </a:prstGeom>
          <a:solidFill>
            <a:schemeClr val="accent1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0430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D8217-0C23-47A7-A7A4-3A98AF711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5098"/>
            <a:ext cx="12192000" cy="267016"/>
          </a:xfrm>
          <a:prstGeom prst="rect">
            <a:avLst/>
          </a:prstGeom>
          <a:effectLst>
            <a:outerShdw blurRad="254000" dist="762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EC3CA3BB-F718-409E-A924-312E1367D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5" r="21641" b="40267"/>
          <a:stretch/>
        </p:blipFill>
        <p:spPr>
          <a:xfrm>
            <a:off x="1" y="0"/>
            <a:ext cx="12192000" cy="738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F2589BDE-9CA8-45D1-B250-B0DE80CF8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7238" r="67038" b="60407"/>
          <a:stretch/>
        </p:blipFill>
        <p:spPr>
          <a:xfrm>
            <a:off x="0" y="0"/>
            <a:ext cx="787974" cy="738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54FC2-DC1A-44E7-B082-5D0265D5BE48}"/>
              </a:ext>
            </a:extLst>
          </p:cNvPr>
          <p:cNvSpPr txBox="1"/>
          <p:nvPr/>
        </p:nvSpPr>
        <p:spPr>
          <a:xfrm>
            <a:off x="787974" y="80031"/>
            <a:ext cx="10787199" cy="594960"/>
          </a:xfrm>
          <a:prstGeom prst="rect">
            <a:avLst/>
          </a:prstGeom>
          <a:noFill/>
        </p:spPr>
        <p:txBody>
          <a:bodyPr wrap="square" lIns="162485" tIns="81243" rIns="162485" bIns="81243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РЕЗИДЕНТЫ ТОР «ПРОКОПЬЕВСК»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9312C3B-FD9C-4E6F-B960-89591AA58C4F}"/>
              </a:ext>
            </a:extLst>
          </p:cNvPr>
          <p:cNvSpPr/>
          <p:nvPr/>
        </p:nvSpPr>
        <p:spPr>
          <a:xfrm>
            <a:off x="143780" y="3131240"/>
            <a:ext cx="1952829" cy="80305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«ТРАНСИНТЕРМАШ»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конвейерных роликов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- 2019г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EA66D4F-0850-4AC1-980B-052115D34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/>
          <a:stretch/>
        </p:blipFill>
        <p:spPr>
          <a:xfrm>
            <a:off x="2088448" y="3054704"/>
            <a:ext cx="1881013" cy="1080000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24AD24D-AC0E-4497-B302-8BBABBF14692}"/>
              </a:ext>
            </a:extLst>
          </p:cNvPr>
          <p:cNvSpPr/>
          <p:nvPr/>
        </p:nvSpPr>
        <p:spPr>
          <a:xfrm>
            <a:off x="315416" y="4235378"/>
            <a:ext cx="1689056" cy="101118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«ЛЕГО»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модифицированного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кирпича «Лего»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- 2019г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950DC-086C-49F4-A9BA-4B69A2B84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989" y="4188293"/>
            <a:ext cx="1881009" cy="108000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296BD80-03C9-4583-906F-855F37E9692B}"/>
              </a:ext>
            </a:extLst>
          </p:cNvPr>
          <p:cNvSpPr/>
          <p:nvPr/>
        </p:nvSpPr>
        <p:spPr>
          <a:xfrm>
            <a:off x="143780" y="5443911"/>
            <a:ext cx="1778256" cy="101118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«АВЕКА» 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конвейеров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горнодобывающей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отрасли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- 2019г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D39663-7BCC-4A3D-A0B6-5C84F987F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989" y="5358225"/>
            <a:ext cx="1893472" cy="10800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0BC2F6F-B3EC-4AED-857F-3F3F7E8058FA}"/>
              </a:ext>
            </a:extLst>
          </p:cNvPr>
          <p:cNvSpPr/>
          <p:nvPr/>
        </p:nvSpPr>
        <p:spPr>
          <a:xfrm>
            <a:off x="4373963" y="815447"/>
            <a:ext cx="1778257" cy="101118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«РЕАЛ-МЕБЕЛЬ»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корпусной мебели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- 2019г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33C06-95AB-475F-94ED-B3A502825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5835" y="750618"/>
            <a:ext cx="1891407" cy="1060719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27C3AA9-0316-451C-931D-D7C78AAE7B79}"/>
              </a:ext>
            </a:extLst>
          </p:cNvPr>
          <p:cNvSpPr/>
          <p:nvPr/>
        </p:nvSpPr>
        <p:spPr>
          <a:xfrm>
            <a:off x="4314836" y="2049323"/>
            <a:ext cx="1778256" cy="80305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«Горная техника Сервис» 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 машин 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оборудования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- 2019г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11D76D-D00D-4514-A2E8-763AE6981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4377" y="1896202"/>
            <a:ext cx="1891407" cy="108000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EC41C72-A131-46C0-8592-E2B430964521}"/>
              </a:ext>
            </a:extLst>
          </p:cNvPr>
          <p:cNvSpPr/>
          <p:nvPr/>
        </p:nvSpPr>
        <p:spPr>
          <a:xfrm>
            <a:off x="4266121" y="3007005"/>
            <a:ext cx="1778256" cy="101118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«РМЗ»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изделий для горнодобывающих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отраслей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- 2020г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331F79-D5E1-456D-BEE5-CAE509700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8094" y="3056600"/>
            <a:ext cx="1887690" cy="10800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AEF187-E857-4FA4-9834-66D3D0AE9A50}"/>
              </a:ext>
            </a:extLst>
          </p:cNvPr>
          <p:cNvSpPr/>
          <p:nvPr/>
        </p:nvSpPr>
        <p:spPr>
          <a:xfrm>
            <a:off x="4266121" y="4386266"/>
            <a:ext cx="1778256" cy="75685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«Алексеевский Промышленный Комплекс»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продуктов питания 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- 2022г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1CF991-AB16-4FF8-A8F3-44F56BDEA9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4377" y="4195924"/>
            <a:ext cx="1887691" cy="10800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618291-155F-49D5-A3A6-11396E8B9A06}"/>
              </a:ext>
            </a:extLst>
          </p:cNvPr>
          <p:cNvSpPr/>
          <p:nvPr/>
        </p:nvSpPr>
        <p:spPr>
          <a:xfrm>
            <a:off x="4373963" y="5416380"/>
            <a:ext cx="1778257" cy="89156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11" tIns="60906" rIns="121811" bIns="60906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«Авангард» 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 узлов и агрегатов для карьерной техники</a:t>
            </a:r>
          </a:p>
          <a:p>
            <a:pPr marL="0" marR="0" lvl="0" indent="0" algn="ctr" defTabSz="91393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- 2022г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3E01E1-6E4A-41F7-B14C-9C8E1A805C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092" y="5346015"/>
            <a:ext cx="1887690" cy="1080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F62EFE1-5B32-4372-9A8D-A10B28BF1DE9}"/>
              </a:ext>
            </a:extLst>
          </p:cNvPr>
          <p:cNvSpPr/>
          <p:nvPr/>
        </p:nvSpPr>
        <p:spPr>
          <a:xfrm>
            <a:off x="8083309" y="860946"/>
            <a:ext cx="1887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3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ООО</a:t>
            </a:r>
          </a:p>
          <a:p>
            <a:pPr algn="ctr" defTabSz="91393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«КВРП «НОВОТРАНС»</a:t>
            </a:r>
          </a:p>
          <a:p>
            <a:pPr algn="ctr" defTabSz="913932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Ремонт вагонов</a:t>
            </a:r>
          </a:p>
          <a:p>
            <a:pPr algn="ctr" defTabSz="913932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присвоение статуса - 2022г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3D642C-4425-4C82-8888-F46166C0E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57632" y="731337"/>
            <a:ext cx="1887690" cy="1080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3AAF6F6-FD67-44BE-A37C-0F218EE9A213}"/>
              </a:ext>
            </a:extLst>
          </p:cNvPr>
          <p:cNvSpPr/>
          <p:nvPr/>
        </p:nvSpPr>
        <p:spPr>
          <a:xfrm>
            <a:off x="8140676" y="2154707"/>
            <a:ext cx="1869287" cy="73810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74" tIns="60938" rIns="121874" bIns="60938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«РМО» 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Грузоперевозки и ремонт грузовых автомобилей</a:t>
            </a:r>
          </a:p>
          <a:p>
            <a:pPr marL="0" marR="0" lvl="0" indent="0" algn="ctr" defTabSz="9139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- 2023г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9C6E4C-F42D-4C39-A471-05D6F274F6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4313" y="1880229"/>
            <a:ext cx="1881009" cy="108000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812B8-E023-4378-8E68-298D4E4E3072}"/>
              </a:ext>
            </a:extLst>
          </p:cNvPr>
          <p:cNvSpPr/>
          <p:nvPr/>
        </p:nvSpPr>
        <p:spPr>
          <a:xfrm>
            <a:off x="8140676" y="3218175"/>
            <a:ext cx="1869287" cy="75685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74" tIns="60938" rIns="121874" bIns="60938" rtlCol="0" anchor="ctr"/>
          <a:lstStyle/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«СЕДМАЛ» </a:t>
            </a:r>
          </a:p>
          <a:p>
            <a:pPr marL="0" marR="0" lvl="0" indent="0" algn="ctr" defTabSz="12191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Ремонтный завод электромашин</a:t>
            </a:r>
          </a:p>
          <a:p>
            <a:pPr marL="0" marR="0" lvl="0" indent="0" algn="ctr" defTabSz="9139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- 2024г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ED941F-4E2B-406B-9BDA-E6FDDB844C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0999" y="3034827"/>
            <a:ext cx="1887690" cy="1080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6D4D361-158F-475D-84C4-EDE9CF11B209}"/>
              </a:ext>
            </a:extLst>
          </p:cNvPr>
          <p:cNvSpPr/>
          <p:nvPr/>
        </p:nvSpPr>
        <p:spPr>
          <a:xfrm>
            <a:off x="7980782" y="4319825"/>
            <a:ext cx="2029181" cy="75685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74" tIns="60938" rIns="121874" bIns="60938" rtlCol="0" anchor="ctr"/>
          <a:lstStyle/>
          <a:p>
            <a:pPr marL="0" marR="0" lvl="0" indent="0" algn="ctr" defTabSz="1219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+mn-cs"/>
              </a:rPr>
              <a:t>ООО СЗ «СД Новатор»</a:t>
            </a:r>
          </a:p>
          <a:p>
            <a:pPr marL="0" marR="0" lvl="0" indent="0" algn="ctr" defTabSz="1219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+mn-cs"/>
              </a:rPr>
              <a:t>Строительство многоэтажных многоквартирных жилых домов </a:t>
            </a:r>
          </a:p>
          <a:p>
            <a:pPr marL="0" marR="0" lvl="0" indent="0" algn="ctr" defTabSz="1219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- 2024г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383BE1-60DB-49B6-8446-F8AD6490DC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70999" y="4197927"/>
            <a:ext cx="1881004" cy="108000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61A2FB3-39A1-4C32-8550-E25F027B2964}"/>
              </a:ext>
            </a:extLst>
          </p:cNvPr>
          <p:cNvSpPr/>
          <p:nvPr/>
        </p:nvSpPr>
        <p:spPr>
          <a:xfrm>
            <a:off x="8033114" y="5448582"/>
            <a:ext cx="1924518" cy="75685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121874" tIns="60938" rIns="121874" bIns="60938" rtlCol="0" anchor="ctr"/>
          <a:lstStyle/>
          <a:p>
            <a:pPr marL="0" marR="0" lvl="0" indent="0" algn="ctr" defTabSz="1219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«Горно-сервисная компания»</a:t>
            </a:r>
          </a:p>
          <a:p>
            <a:pPr marL="0" marR="0" lvl="0" indent="0" algn="ctr" defTabSz="1219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Техническое обслуживание и ремонт карьерной техники</a:t>
            </a:r>
          </a:p>
          <a:p>
            <a:pPr marL="0" marR="0" lvl="0" indent="0" algn="ctr" defTabSz="9139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присвоение статуса - 2024г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15FD28-23BA-4764-9541-7D4A8BD510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4313" y="5358225"/>
            <a:ext cx="1887690" cy="108000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B626A67-4AB0-4CC7-A511-AABF7DF3A01A}"/>
              </a:ext>
            </a:extLst>
          </p:cNvPr>
          <p:cNvSpPr/>
          <p:nvPr/>
        </p:nvSpPr>
        <p:spPr>
          <a:xfrm>
            <a:off x="454550" y="845629"/>
            <a:ext cx="3454973" cy="20585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на  01.07.2025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резидентов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1 361 </a:t>
            </a:r>
            <a:r>
              <a:rPr lang="ru-RU" sz="220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млн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1835 </a:t>
            </a: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рабочих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мест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993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12635</TotalTime>
  <Words>1371</Words>
  <Application>Microsoft Office PowerPoint</Application>
  <PresentationFormat>Широкоэкранный</PresentationFormat>
  <Paragraphs>218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Дьякова Татьяна Сергеевна</dc:creator>
  <cp:lastModifiedBy>Каширская Елена Алекснадровна</cp:lastModifiedBy>
  <cp:revision>270</cp:revision>
  <cp:lastPrinted>2023-12-13T09:53:28Z</cp:lastPrinted>
  <dcterms:created xsi:type="dcterms:W3CDTF">2023-05-30T03:02:41Z</dcterms:created>
  <dcterms:modified xsi:type="dcterms:W3CDTF">2025-08-06T04:08:37Z</dcterms:modified>
</cp:coreProperties>
</file>