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356" r:id="rId2"/>
    <p:sldId id="278" r:id="rId3"/>
    <p:sldId id="353" r:id="rId4"/>
    <p:sldId id="280" r:id="rId5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2B2880E-74BA-4D2F-988D-4D16418701C8}">
          <p14:sldIdLst>
            <p14:sldId id="356"/>
            <p14:sldId id="278"/>
            <p14:sldId id="353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ороз Евгения Игоревна" initials="МЕИ" lastIdx="1" clrIdx="0">
    <p:extLst>
      <p:ext uri="{19B8F6BF-5375-455C-9EA6-DF929625EA0E}">
        <p15:presenceInfo xmlns:p15="http://schemas.microsoft.com/office/powerpoint/2012/main" userId="S-1-5-21-1957994488-879983540-839522115-129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4555"/>
    <a:srgbClr val="2A5244"/>
    <a:srgbClr val="325D69"/>
    <a:srgbClr val="3F6495"/>
    <a:srgbClr val="4770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17"/>
    <p:restoredTop sz="96374" autoAdjust="0"/>
  </p:normalViewPr>
  <p:slideViewPr>
    <p:cSldViewPr snapToGrid="0" snapToObjects="1">
      <p:cViewPr varScale="1">
        <p:scale>
          <a:sx n="108" d="100"/>
          <a:sy n="108" d="100"/>
        </p:scale>
        <p:origin x="8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0" y="4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84F67-25DD-4A67-ACBB-A797152E6AF9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5" y="4784430"/>
            <a:ext cx="5409562" cy="391467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831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0" y="9444831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927EA-B64A-4F72-8872-A04375D4D6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860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E0A38C-D82C-3643-AE1D-5708769B1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C9EA5E-CAB8-5E4E-94F6-DB476A1EC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B6FC98-ED6B-6A41-8629-0CB1D7BDD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A8E9-278B-418C-BDA8-96845F7EC6B4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B226DD-5D97-794E-8E4B-4DB5BC33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541231-20C1-6C4D-BFE9-FFC3D735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91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2175F-731D-354E-8AE0-FBB52116C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C2AC4FE-C683-BD4E-9A5D-2E9F494BF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58FE50-5A40-634B-9334-D5B92869E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8B80D-F6AE-4C3F-BE03-4A2F1408BC0E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DD0539-736E-0643-9FB4-9E641DEF1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F6E402-375B-1447-8342-3E0FA377F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83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B22AFE0-EB3C-6246-8FF6-33988B19E7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7BFB4D-71A7-3D45-B9AC-3118DF5AF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2DE0C9-D22C-AE45-95A3-E3A66089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9C5B-4F24-4275-8CAE-D200E0F2DCB3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9C5573-82C4-1E43-BAD5-19C39914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3C4444-37AB-7B42-83EB-A8055391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6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CDBCC-0DA3-C44D-9508-F616E894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F068F3-AF5A-134D-B058-40378CDF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933EC0-23C7-EF4F-944F-AC032DA4E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CD8-5319-4B6B-8383-5F842385A4FF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CE6801-B442-534E-BBAD-D2CBCAB33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E4B9F-B94A-6248-8B68-C5F2D37D4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31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EB9264-532A-AD40-B97E-140082680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403E91-000C-D94A-9B93-0A2DB624F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CD51D9-F17A-8C4A-8630-0C22DA4AE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496C-EFC3-45D4-86E3-5A2412036E70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0F3EE6-B777-1745-A8B6-17F429197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3825C8-FC9A-0B4B-84AD-138E0D8DB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85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DD59E1-7670-8542-8CFE-46842BF55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A5DB63-04AA-3D47-8216-FB1BEE2B9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AFDD5C-76B0-964F-AB5E-9DFC15A15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86AA90-AA98-CB48-B2AE-6E7070E5B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035A-E4D7-4C57-8754-125B4AA93FCF}" type="datetime1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1AF312-494C-1C4C-9090-DB6E16CF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C98F69-2205-0949-86F7-397B50A6E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50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8289C-D1A5-0143-8586-B165BD3E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1C3612-6539-8344-9941-49ED82E72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F2FF5B-8854-7F48-8671-0D744EB2B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A552DC-2A3C-7D42-825D-3064509B2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9F09A6-93A2-4E46-AD73-11FA991EF6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1D2A53A-2B5F-424A-B07E-ADE5CB36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D7C1-DC59-4D74-8926-955AA945A41F}" type="datetime1">
              <a:rPr lang="ru-RU" smtClean="0"/>
              <a:t>10.03.2022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834DB9-EC37-884E-B3B1-3142D133D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AD7436-358C-C645-BFB1-70475A9E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55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1E2BE0-89C8-164B-A30D-E75C9F7E4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0E6E7E5-4CEE-B84E-9516-D36EEDE1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01C1-8D3D-4B70-8CA8-6832FE647C20}" type="datetime1">
              <a:rPr lang="ru-RU" smtClean="0"/>
              <a:t>10.03.2022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6EAFA2D-E476-9244-AFBF-5F97B34FB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18FE48-F727-7745-B7CF-08B3F9F7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15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FCB4E26-8768-0340-B456-11D7D8539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E8C03-BB34-4838-8A7F-80242552E17F}" type="datetime1">
              <a:rPr lang="ru-RU" smtClean="0"/>
              <a:t>10.03.2022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DC5B98-E694-E44C-A579-6149E163A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860643-982F-6442-996A-B9089E3BC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40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EDCCEC-14B4-6F47-A7A5-CB0047C7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FAFAE1-B1E8-4E49-811A-DE26E21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DD5F40-9291-7646-B6AC-475133637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31F5E8-7700-994A-B4F7-7EDE729D4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F7A2-2C41-40F1-A618-34DB7BF78F4F}" type="datetime1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8D354C-A924-BF43-AD1B-3B768F8DF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D836FA-BC64-1342-BA42-A6E579A1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28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EFA7B7-4D79-0642-8A33-45BCA1F2D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EF2026C-0572-854F-8169-4B3CA7C6F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F580F4D-D091-034B-8338-E4AE0149A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39D5E3-E6F4-F541-9D74-15EBB6F67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B3247-24AB-44B0-8CD2-A54376B7FF09}" type="datetime1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E6891F5-A11C-234E-85F7-D52B3C2A6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A3BC86-585E-8E45-B03C-E187155D4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43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094F21-32B5-4247-883F-C8D66E7D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45E64-CA5A-F145-90B1-9D539D041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D9B7F-1B34-5E41-9AC7-5B8DA2792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A79E4-52FF-4490-AE88-2D343A8C59A6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5E17BB-70DD-1B4E-B2B2-D7861223E8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3B616E-181F-4B41-A5A6-A866A9493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16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360tv.ru/news/obschestvo/putin-predlozhil-zapustit-lgotnuju-ipoteku-pod-65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mcx.gov.ru/upload/iblock/63b/63b1f63efdd5fa29dc26816cea768a69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60343" y="209557"/>
            <a:ext cx="106395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162136"/>
                </a:solidFill>
                <a:latin typeface="Futura PT"/>
              </a:rPr>
              <a:t>Федеральный закон от 08.03.2022 №46-ФЗ</a:t>
            </a:r>
          </a:p>
          <a:p>
            <a:pPr lvl="0" algn="ctr"/>
            <a:r>
              <a:rPr lang="ru-RU" sz="2800" b="1" dirty="0">
                <a:solidFill>
                  <a:srgbClr val="FF0000"/>
                </a:solidFill>
                <a:latin typeface="Futura PT"/>
              </a:rPr>
              <a:t>Кредитные каникулы для физических лиц</a:t>
            </a: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>
            <a:off x="3388774" y="1212224"/>
            <a:ext cx="7180022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B3CD78-B6E2-4A58-8A82-F86BA9CD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1</a:t>
            </a:fld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D77D778-4A3E-4370-AD5B-960F12B55991}"/>
              </a:ext>
            </a:extLst>
          </p:cNvPr>
          <p:cNvSpPr/>
          <p:nvPr/>
        </p:nvSpPr>
        <p:spPr>
          <a:xfrm>
            <a:off x="214086" y="1504662"/>
            <a:ext cx="11977914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кредитный договор оформлен 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до 1 марта 2022 года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162136"/>
              </a:solidFill>
              <a:latin typeface="Futura P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льготный период 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не более 6 месяцев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в течение льготного периода не начисляются штрафы, пени, неустойки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заявление можно подать </a:t>
            </a:r>
            <a:r>
              <a:rPr lang="ru-RU" sz="1900" b="1" dirty="0">
                <a:latin typeface="Futura PT"/>
              </a:rPr>
              <a:t>с 1.03.2022 по 30.09.2022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lvl="0" indent="896938" algn="just"/>
            <a:r>
              <a:rPr lang="ru-RU" sz="1900" b="1" u="sng" dirty="0">
                <a:solidFill>
                  <a:srgbClr val="162136"/>
                </a:solidFill>
                <a:latin typeface="Futura PT"/>
              </a:rPr>
              <a:t>Условия предоставления: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900" b="1" dirty="0">
                <a:solidFill>
                  <a:srgbClr val="162136"/>
                </a:solidFill>
                <a:latin typeface="Futura PT"/>
              </a:rPr>
              <a:t>падение доходов более чем на 30 % </a:t>
            </a:r>
            <a:r>
              <a:rPr lang="ru-RU" sz="1900" dirty="0">
                <a:solidFill>
                  <a:srgbClr val="162136"/>
                </a:solidFill>
                <a:latin typeface="Futura PT"/>
              </a:rPr>
              <a:t>за месяц, предшествующий месяцу обращения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отсутствие у заемщика действующего аналогичного льготного периода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размер кредита не больше установленного предельного уровня </a:t>
            </a:r>
          </a:p>
          <a:p>
            <a:pPr lvl="0" algn="just"/>
            <a:r>
              <a:rPr lang="ru-RU" sz="1900" dirty="0">
                <a:solidFill>
                  <a:srgbClr val="162136"/>
                </a:solidFill>
                <a:latin typeface="Futura PT"/>
              </a:rPr>
              <a:t>  (согласно Постановлению Правительства РФ №435 от 03.04.2020):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Ипотека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 – 2 млн. рублей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Потребительский кредит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 – 250 тыс. рублей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Автокредит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 – 600 тыс. рублей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Кредитные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 </a:t>
            </a:r>
            <a:r>
              <a:rPr lang="ru-RU" sz="1900" dirty="0">
                <a:solidFill>
                  <a:srgbClr val="162136"/>
                </a:solidFill>
                <a:latin typeface="Futura PT"/>
              </a:rPr>
              <a:t>карты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 – 100 тыс. рублей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algn="just"/>
            <a:r>
              <a:rPr lang="ru-RU" sz="1900" b="1" dirty="0">
                <a:solidFill>
                  <a:srgbClr val="FF0000"/>
                </a:solidFill>
                <a:latin typeface="Futura PT"/>
              </a:rPr>
              <a:t>!!!</a:t>
            </a:r>
            <a:r>
              <a:rPr lang="ru-RU" sz="1900" dirty="0">
                <a:solidFill>
                  <a:srgbClr val="162136"/>
                </a:solidFill>
                <a:latin typeface="Futura PT"/>
              </a:rPr>
              <a:t> Обратиться за предоставлением кредитных каникул смогут даже те заемщики, которые в период пандемии уже использовали подобное право </a:t>
            </a:r>
            <a:r>
              <a:rPr lang="ru-RU" sz="1900" b="1" dirty="0">
                <a:solidFill>
                  <a:srgbClr val="FF0000"/>
                </a:solidFill>
                <a:latin typeface="Futura PT"/>
              </a:rPr>
              <a:t>!!!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4100060C-7F17-45FE-B18A-55B68259782B}"/>
              </a:ext>
            </a:extLst>
          </p:cNvPr>
          <p:cNvGrpSpPr/>
          <p:nvPr/>
        </p:nvGrpSpPr>
        <p:grpSpPr>
          <a:xfrm>
            <a:off x="0" y="0"/>
            <a:ext cx="2375443" cy="1148443"/>
            <a:chOff x="0" y="0"/>
            <a:chExt cx="2375443" cy="1148443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E7661AB9-7A3F-4AA6-A3CC-14841F6F87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148443" cy="1148443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E064D02-0E99-46AA-96F3-6B4C1D6CF142}"/>
                </a:ext>
              </a:extLst>
            </p:cNvPr>
            <p:cNvSpPr txBox="1"/>
            <p:nvPr/>
          </p:nvSpPr>
          <p:spPr>
            <a:xfrm>
              <a:off x="945243" y="243455"/>
              <a:ext cx="1430200" cy="58477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sz="3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НОВОЕ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227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91393" y="282406"/>
            <a:ext cx="78127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Futura PT"/>
              </a:rPr>
              <a:t>Ипотечные программы поддержки </a:t>
            </a:r>
            <a:br>
              <a:rPr lang="ru-RU" sz="2800" b="1" dirty="0">
                <a:latin typeface="Futura PT"/>
              </a:rPr>
            </a:br>
            <a:r>
              <a:rPr lang="ru-RU" sz="2800" b="1" spc="-1" dirty="0">
                <a:uFill>
                  <a:solidFill>
                    <a:srgbClr val="FFFFFF"/>
                  </a:solidFill>
                </a:uFill>
                <a:latin typeface="Futura PT"/>
                <a:ea typeface="Tahoma" panose="020B0604030504040204" pitchFamily="34" charset="0"/>
                <a:cs typeface="Tahoma" panose="020B0604030504040204" pitchFamily="34" charset="0"/>
              </a:rPr>
              <a:t>для граждан</a:t>
            </a:r>
            <a:endParaRPr lang="ru-RU" sz="2800" b="1" dirty="0">
              <a:latin typeface="Futura P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751952" y="1311748"/>
            <a:ext cx="6034305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068FB5-1562-D343-BD66-7D6E84E547FC}"/>
              </a:ext>
            </a:extLst>
          </p:cNvPr>
          <p:cNvSpPr/>
          <p:nvPr/>
        </p:nvSpPr>
        <p:spPr>
          <a:xfrm>
            <a:off x="174171" y="1896685"/>
            <a:ext cx="1117962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Futura PT"/>
              </a:rPr>
              <a:t>Постановление Правительства РФ от 30.12.2017 № 1711</a:t>
            </a:r>
            <a:r>
              <a:rPr lang="ru-RU" sz="2000" dirty="0">
                <a:latin typeface="Futura PT"/>
              </a:rPr>
              <a:t> </a:t>
            </a:r>
            <a:r>
              <a:rPr lang="ru-RU" sz="2000" b="1" dirty="0">
                <a:latin typeface="Futura PT"/>
              </a:rPr>
              <a:t>-</a:t>
            </a:r>
            <a:r>
              <a:rPr lang="ru-RU" sz="2000" dirty="0">
                <a:latin typeface="Futura PT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Futura PT"/>
              </a:rPr>
              <a:t>Семейная ипотека </a:t>
            </a:r>
          </a:p>
          <a:p>
            <a:pPr algn="just"/>
            <a:r>
              <a:rPr lang="ru-RU" sz="2000" b="1" dirty="0">
                <a:solidFill>
                  <a:srgbClr val="FF0000"/>
                </a:solidFill>
                <a:latin typeface="Futura PT"/>
              </a:rPr>
              <a:t>     6 % на весь срок</a:t>
            </a:r>
            <a:endParaRPr lang="ru-RU" sz="2000" dirty="0">
              <a:solidFill>
                <a:srgbClr val="FF0000"/>
              </a:solidFill>
              <a:latin typeface="Futura P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для семей, где первый и последующие дети родятся с 01.01.2018 года и не позднее 31.12.2022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 приобретение жилья на первичном рынке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 ставка 6 % годовых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ru-RU" sz="2000" dirty="0">
              <a:latin typeface="Futura P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ru-RU" sz="2000" dirty="0">
              <a:latin typeface="Futura PT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Futura PT"/>
              </a:rPr>
              <a:t>Постановление Правительства РФ от 30.06.2021г. N 1060  - </a:t>
            </a:r>
            <a:r>
              <a:rPr lang="ru-RU" sz="2000" b="1" dirty="0">
                <a:solidFill>
                  <a:srgbClr val="FF0000"/>
                </a:solidFill>
                <a:latin typeface="Futura PT"/>
              </a:rPr>
              <a:t>«Льготная ипотека 7%»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сумма кредита </a:t>
            </a:r>
            <a:r>
              <a:rPr lang="ru-RU" sz="2000" b="1" dirty="0">
                <a:latin typeface="Futura PT"/>
              </a:rPr>
              <a:t>до 3 млн. рублей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ставка в размере 7 % сохранится</a:t>
            </a:r>
            <a:r>
              <a:rPr lang="ru-RU" sz="2000" dirty="0">
                <a:latin typeface="Futura PT"/>
              </a:rPr>
              <a:t> во время всего периода выплаты кредита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оформить льготную ипотеку можно </a:t>
            </a:r>
            <a:r>
              <a:rPr lang="ru-RU" sz="2000" b="1" dirty="0">
                <a:latin typeface="Futura PT"/>
              </a:rPr>
              <a:t>до 1 июля 2022 года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первоначальный </a:t>
            </a:r>
            <a:r>
              <a:rPr lang="ru-RU" sz="2000" b="1" dirty="0">
                <a:latin typeface="Futura PT"/>
              </a:rPr>
              <a:t>взнос </a:t>
            </a:r>
            <a:r>
              <a:rPr lang="en-US" sz="2000" b="1" dirty="0">
                <a:latin typeface="Futura PT"/>
              </a:rPr>
              <a:t>15</a:t>
            </a:r>
            <a:r>
              <a:rPr lang="ru-RU" sz="2000" b="1" dirty="0">
                <a:latin typeface="Futura PT"/>
              </a:rPr>
              <a:t>%</a:t>
            </a:r>
            <a:r>
              <a:rPr lang="en-US" sz="2000" b="1" dirty="0">
                <a:latin typeface="Futura PT"/>
              </a:rPr>
              <a:t>  </a:t>
            </a:r>
            <a:endParaRPr lang="ru-RU" sz="2000" b="1" dirty="0">
              <a:latin typeface="Futura PT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B3CD78-B6E2-4A58-8A82-F86BA9CD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2</a:t>
            </a:fld>
            <a:endParaRPr lang="ru-RU"/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B5D68E4A-7823-49F0-AEF0-0F4AF47FA846}"/>
              </a:ext>
            </a:extLst>
          </p:cNvPr>
          <p:cNvGrpSpPr/>
          <p:nvPr/>
        </p:nvGrpSpPr>
        <p:grpSpPr>
          <a:xfrm>
            <a:off x="88233" y="0"/>
            <a:ext cx="1659365" cy="1373649"/>
            <a:chOff x="90160" y="-64223"/>
            <a:chExt cx="1695608" cy="1453205"/>
          </a:xfrm>
        </p:grpSpPr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id="{34A474D5-7DB2-4B89-AB1F-68594CC1C5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 l="12320" t="8410" r="9196" b="9070"/>
            <a:stretch/>
          </p:blipFill>
          <p:spPr>
            <a:xfrm>
              <a:off x="490606" y="-64223"/>
              <a:ext cx="731804" cy="769441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40CD401-BDF8-45A4-90C2-1FB8A89E4CF0}"/>
                </a:ext>
              </a:extLst>
            </p:cNvPr>
            <p:cNvSpPr txBox="1"/>
            <p:nvPr/>
          </p:nvSpPr>
          <p:spPr>
            <a:xfrm>
              <a:off x="90160" y="705218"/>
              <a:ext cx="1695608" cy="6837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ПРОДОЛЖАЕТ </a:t>
              </a:r>
              <a:b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ДЕЙСТВОВАТЬ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4809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09851" y="197396"/>
            <a:ext cx="7002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Futura PT"/>
              </a:rPr>
              <a:t>Ипотечные программы поддержки </a:t>
            </a:r>
            <a:r>
              <a:rPr lang="ru-RU" sz="2800" b="1" spc="-1" dirty="0">
                <a:uFill>
                  <a:solidFill>
                    <a:srgbClr val="FFFFFF"/>
                  </a:solidFill>
                </a:uFill>
                <a:latin typeface="Futura PT"/>
                <a:ea typeface="Tahoma" panose="020B0604030504040204" pitchFamily="34" charset="0"/>
                <a:cs typeface="Tahoma" panose="020B0604030504040204" pitchFamily="34" charset="0"/>
              </a:rPr>
              <a:t>для граждан</a:t>
            </a:r>
            <a:endParaRPr lang="ru-RU" sz="2800" b="1" dirty="0">
              <a:latin typeface="Futura P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365907" y="1309546"/>
            <a:ext cx="6034305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068FB5-1562-D343-BD66-7D6E84E547FC}"/>
              </a:ext>
            </a:extLst>
          </p:cNvPr>
          <p:cNvSpPr/>
          <p:nvPr/>
        </p:nvSpPr>
        <p:spPr>
          <a:xfrm>
            <a:off x="275771" y="1843900"/>
            <a:ext cx="1110794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ru-RU" sz="800" dirty="0">
              <a:latin typeface="Futura P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Futura PT"/>
              </a:rPr>
              <a:t>Федеральный закон от 01.05.2019 № 76-ФЗ -  </a:t>
            </a:r>
            <a:r>
              <a:rPr lang="ru-RU" sz="2000" b="1" dirty="0">
                <a:solidFill>
                  <a:srgbClr val="FF0000"/>
                </a:solidFill>
                <a:latin typeface="Futura PT"/>
              </a:rPr>
              <a:t>«Ипотечные каникулы»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 срок не более 6 месяцев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 отсрочки платежа либо уменьшение размера платежа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 заемщик находится в трудной жизненной ситуации (определены в законе)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ru-RU" sz="2000" dirty="0">
              <a:latin typeface="Futura P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ru-RU" sz="2000" dirty="0">
              <a:latin typeface="Futura PT"/>
            </a:endParaRPr>
          </a:p>
          <a:p>
            <a:pPr lvl="0" algn="just"/>
            <a:endParaRPr lang="ru-RU" sz="800" dirty="0">
              <a:latin typeface="Futura P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latin typeface="Futura PT"/>
              </a:rPr>
              <a:t>Федеральный закон от 03.07.2019 № 157-ФЗ - </a:t>
            </a:r>
            <a:r>
              <a:rPr lang="ru-RU" sz="2000" b="1" dirty="0">
                <a:solidFill>
                  <a:srgbClr val="FF0000"/>
                </a:solidFill>
                <a:latin typeface="Futura PT"/>
              </a:rPr>
              <a:t>450 </a:t>
            </a:r>
            <a:r>
              <a:rPr lang="ru-RU" sz="2000" b="1" dirty="0" err="1">
                <a:solidFill>
                  <a:srgbClr val="FF0000"/>
                </a:solidFill>
                <a:latin typeface="Futura PT"/>
              </a:rPr>
              <a:t>т.руб</a:t>
            </a:r>
            <a:r>
              <a:rPr lang="ru-RU" sz="2000" b="1" dirty="0">
                <a:solidFill>
                  <a:srgbClr val="FF0000"/>
                </a:solidFill>
                <a:latin typeface="Futura PT"/>
              </a:rPr>
              <a:t>. многодетным семьям на погашение ипотеки</a:t>
            </a:r>
            <a:endParaRPr lang="ru-RU" sz="2000" dirty="0">
              <a:solidFill>
                <a:srgbClr val="FF0000"/>
              </a:solidFill>
              <a:latin typeface="Futura P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для семей, в которых с 01.01.2019 по 31.12.2022 родятся третий и последующие дети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кредитный договор должен быть заключен до 1 июля 2023 года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квартира в новостройке, на вторичном рынке, объект ИЖС, земельный участок для ИЖС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B3CD78-B6E2-4A58-8A82-F86BA9CD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3</a:t>
            </a:fld>
            <a:endParaRPr lang="ru-RU"/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ECEC7043-E077-45F8-BF2E-1AC39BA2BFC6}"/>
              </a:ext>
            </a:extLst>
          </p:cNvPr>
          <p:cNvGrpSpPr/>
          <p:nvPr/>
        </p:nvGrpSpPr>
        <p:grpSpPr>
          <a:xfrm>
            <a:off x="132423" y="118870"/>
            <a:ext cx="1659365" cy="1373649"/>
            <a:chOff x="90160" y="-64223"/>
            <a:chExt cx="1695608" cy="1453205"/>
          </a:xfrm>
        </p:grpSpPr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id="{4628AB71-B09E-4A9F-97BA-1F3F7E9AE4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 l="12320" t="8410" r="9196" b="9070"/>
            <a:stretch/>
          </p:blipFill>
          <p:spPr>
            <a:xfrm>
              <a:off x="490606" y="-64223"/>
              <a:ext cx="731804" cy="769441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DF647F1-67DE-4637-90A5-FCF9A2AF74FF}"/>
                </a:ext>
              </a:extLst>
            </p:cNvPr>
            <p:cNvSpPr txBox="1"/>
            <p:nvPr/>
          </p:nvSpPr>
          <p:spPr>
            <a:xfrm>
              <a:off x="90160" y="705218"/>
              <a:ext cx="1695608" cy="6837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ПРОДОЛЖАЕТ </a:t>
              </a:r>
              <a:b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ДЕЙСТВОВАТЬ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6382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07623" y="254225"/>
            <a:ext cx="99843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>
                <a:latin typeface="Futura PT"/>
              </a:rPr>
              <a:t>Постановление Правительства РФ от 30.11.2019 г. № 1567 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Futura PT"/>
              </a:rPr>
              <a:t>«Сельская ипотека до 3%»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170598" y="1332747"/>
            <a:ext cx="6034305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B3CD78-B6E2-4A58-8A82-F86BA9CD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4</a:t>
            </a:fld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4916A50-99D1-478F-B874-2A7205481616}"/>
              </a:ext>
            </a:extLst>
          </p:cNvPr>
          <p:cNvSpPr/>
          <p:nvPr/>
        </p:nvSpPr>
        <p:spPr>
          <a:xfrm>
            <a:off x="838200" y="1757122"/>
            <a:ext cx="10490438" cy="4834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Приобретение жилья только на сельской территории</a:t>
            </a:r>
            <a:endParaRPr lang="ru-RU" sz="2000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сельских территорий в Кузбассе утвержден постановлением Правительства Кузбасса</a:t>
            </a:r>
            <a:r>
              <a:rPr lang="ru-RU" sz="2000" dirty="0">
                <a:latin typeface="Futura P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от 24 марта 2020 года № 170</a:t>
            </a:r>
            <a:endParaRPr lang="ru-RU" sz="2000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Первичный, вторичный рынок жилья (готовая квартира, готовый дом, строящийся дом, земельный участок под строительство)</a:t>
            </a:r>
            <a:endParaRPr lang="ru-RU" sz="2000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Строительство дома только по договору с подрядной организацией</a:t>
            </a:r>
            <a:endParaRPr lang="ru-RU" sz="2000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Сумма кредита </a:t>
            </a:r>
            <a:r>
              <a:rPr lang="ru-RU" sz="2000" b="1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3 млн. руб.</a:t>
            </a: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, первоначальный взнос от </a:t>
            </a:r>
            <a:r>
              <a:rPr lang="ru-RU" sz="2000" b="1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10 %</a:t>
            </a:r>
            <a:endParaRPr lang="ru-RU" sz="2000" b="1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Установлена льготная процентная ставка </a:t>
            </a:r>
            <a:r>
              <a:rPr lang="ru-RU" sz="2000" b="1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до 3%</a:t>
            </a:r>
            <a:endParaRPr lang="ru-RU" sz="2000" b="1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Выдают «сельскую» ипотеку уполномоченные банки (перечень на сайте Минсельхоза РФ </a:t>
            </a:r>
            <a:r>
              <a:rPr lang="ru-RU" u="sng" dirty="0">
                <a:hlinkClick r:id="rId2"/>
              </a:rPr>
              <a:t>https://mcx.gov.ru/upload/iblock/63b/63b1f63efdd5fa29dc26816cea768a69.pdf</a:t>
            </a:r>
            <a:endParaRPr lang="ru-RU" sz="2000" dirty="0">
              <a:effectLst/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DF54252F-1931-4AF9-88AA-DCCE46162BD2}"/>
              </a:ext>
            </a:extLst>
          </p:cNvPr>
          <p:cNvGrpSpPr/>
          <p:nvPr/>
        </p:nvGrpSpPr>
        <p:grpSpPr>
          <a:xfrm>
            <a:off x="88233" y="0"/>
            <a:ext cx="1659365" cy="1373649"/>
            <a:chOff x="90160" y="-64223"/>
            <a:chExt cx="1695608" cy="1453205"/>
          </a:xfrm>
        </p:grpSpPr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id="{CDD92090-A272-4955-86B2-AD6095A0720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 l="12320" t="8410" r="9196" b="9070"/>
            <a:stretch/>
          </p:blipFill>
          <p:spPr>
            <a:xfrm>
              <a:off x="572061" y="-64223"/>
              <a:ext cx="731804" cy="769441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5D254A1-C4A6-4F53-B911-AA5BB22E75D9}"/>
                </a:ext>
              </a:extLst>
            </p:cNvPr>
            <p:cNvSpPr txBox="1"/>
            <p:nvPr/>
          </p:nvSpPr>
          <p:spPr>
            <a:xfrm>
              <a:off x="90160" y="705218"/>
              <a:ext cx="1695608" cy="6837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ПРОДОЛЖАЕТ </a:t>
              </a:r>
              <a:b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ДЕЙСТВОВАТЬ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14060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6290</TotalTime>
  <Words>451</Words>
  <Application>Microsoft Office PowerPoint</Application>
  <PresentationFormat>Широкоэкранный</PresentationFormat>
  <Paragraphs>66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Futura PT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Григорьева Елена  Юрьевна</cp:lastModifiedBy>
  <cp:revision>321</cp:revision>
  <cp:lastPrinted>2022-03-10T09:03:44Z</cp:lastPrinted>
  <dcterms:created xsi:type="dcterms:W3CDTF">2019-04-02T07:58:05Z</dcterms:created>
  <dcterms:modified xsi:type="dcterms:W3CDTF">2022-03-10T09:09:58Z</dcterms:modified>
</cp:coreProperties>
</file>