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648" r:id="rId3"/>
    <p:sldId id="667" r:id="rId4"/>
    <p:sldId id="656" r:id="rId5"/>
    <p:sldId id="661" r:id="rId6"/>
    <p:sldId id="659" r:id="rId7"/>
    <p:sldId id="663" r:id="rId8"/>
    <p:sldId id="664" r:id="rId9"/>
    <p:sldId id="665" r:id="rId10"/>
    <p:sldId id="668" r:id="rId11"/>
    <p:sldId id="658" r:id="rId12"/>
    <p:sldId id="66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EEE0A7-07D4-4DEC-9A6A-3737CA7B2344}">
          <p14:sldIdLst>
            <p14:sldId id="257"/>
            <p14:sldId id="648"/>
            <p14:sldId id="667"/>
            <p14:sldId id="656"/>
            <p14:sldId id="661"/>
            <p14:sldId id="659"/>
            <p14:sldId id="663"/>
            <p14:sldId id="664"/>
            <p14:sldId id="665"/>
            <p14:sldId id="668"/>
            <p14:sldId id="658"/>
            <p14:sldId id="660"/>
          </p14:sldIdLst>
        </p14:section>
        <p14:section name="Раздел без заголовка" id="{69BBECC0-6055-45C3-B926-0A9C9F46D5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ьякова Татьяна Сергеевна" initials="ДТС" lastIdx="1" clrIdx="0">
    <p:extLst>
      <p:ext uri="{19B8F6BF-5375-455C-9EA6-DF929625EA0E}">
        <p15:presenceInfo xmlns:p15="http://schemas.microsoft.com/office/powerpoint/2012/main" userId="S-1-5-21-2859260603-985568080-1471953204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068"/>
    <a:srgbClr val="2E005C"/>
    <a:srgbClr val="E4C9FF"/>
    <a:srgbClr val="6D00DA"/>
    <a:srgbClr val="B265FF"/>
    <a:srgbClr val="E2C5FF"/>
    <a:srgbClr val="47008E"/>
    <a:srgbClr val="00EEE8"/>
    <a:srgbClr val="00FEF8"/>
    <a:srgbClr val="00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5250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2517427699542"/>
          <c:y val="6.4120869378575363E-2"/>
          <c:w val="0.85683718248288865"/>
          <c:h val="0.80366637125438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65E0-4670-B5F3-11DCB17C3280}"/>
              </c:ext>
            </c:extLst>
          </c:dPt>
          <c:dPt>
            <c:idx val="1"/>
            <c:invertIfNegative val="0"/>
            <c:bubble3D val="0"/>
            <c:spPr>
              <a:solidFill>
                <a:srgbClr val="336600"/>
              </a:solidFill>
            </c:spPr>
            <c:extLst>
              <c:ext xmlns:c16="http://schemas.microsoft.com/office/drawing/2014/chart" uri="{C3380CC4-5D6E-409C-BE32-E72D297353CC}">
                <c16:uniqueId val="{00000000-3649-4DB1-B0F1-4D8701DA3D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649-4DB1-B0F1-4D8701DA3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145</c:v>
                </c:pt>
                <c:pt idx="2">
                  <c:v>114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9-4DB1-B0F1-4D8701DA3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659712"/>
        <c:axId val="136661248"/>
      </c:barChart>
      <c:catAx>
        <c:axId val="136659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6661248"/>
        <c:crossesAt val="0"/>
        <c:auto val="1"/>
        <c:lblAlgn val="ctr"/>
        <c:lblOffset val="100"/>
        <c:noMultiLvlLbl val="0"/>
      </c:catAx>
      <c:valAx>
        <c:axId val="1366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6597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Verdana" pitchFamily="34" charset="0"/>
          <a:ea typeface="Verdana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Проекты реализованные, </a:t>
            </a:r>
          </a:p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стадии реализации за 2019-2022гг</a:t>
            </a:r>
          </a:p>
        </c:rich>
      </c:tx>
      <c:layout>
        <c:manualLayout>
          <c:xMode val="edge"/>
          <c:yMode val="edge"/>
          <c:x val="0.18694854237555264"/>
          <c:y val="1.93940758406535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11883415003761"/>
          <c:y val="0.26031779765108082"/>
          <c:w val="0.46705305466796126"/>
          <c:h val="0.645551529859656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"/>
          <c:dLbls>
            <c:dLbl>
              <c:idx val="0"/>
              <c:layout>
                <c:manualLayout>
                  <c:x val="0.13174757001891541"/>
                  <c:y val="0.1974969207268785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О</a:t>
                    </a:r>
                    <a:r>
                      <a:rPr lang="ru-RU" dirty="0"/>
                      <a:t>бразование; </a:t>
                    </a:r>
                    <a:r>
                      <a:rPr lang="ru-RU" sz="1400" dirty="0"/>
                      <a:t>247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E-4D60-9210-97E228ED56C3}"/>
                </c:ext>
              </c:extLst>
            </c:dLbl>
            <c:dLbl>
              <c:idx val="1"/>
              <c:layout>
                <c:manualLayout>
                  <c:x val="-0.19947597764586261"/>
                  <c:y val="0.1209315526561157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К</a:t>
                    </a:r>
                    <a:r>
                      <a:rPr lang="ru-RU" dirty="0"/>
                      <a:t>ультура; </a:t>
                    </a:r>
                    <a:r>
                      <a:rPr lang="ru-RU" sz="1400" dirty="0"/>
                      <a:t>65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E-4D60-9210-97E228ED56C3}"/>
                </c:ext>
              </c:extLst>
            </c:dLbl>
            <c:dLbl>
              <c:idx val="2"/>
              <c:layout>
                <c:manualLayout>
                  <c:x val="-0.2258395763443381"/>
                  <c:y val="9.945601689192666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Ф</a:t>
                    </a:r>
                    <a:r>
                      <a:rPr lang="ru-RU" sz="1000" dirty="0"/>
                      <a:t>изкультура и спорт</a:t>
                    </a:r>
                    <a:r>
                      <a:rPr lang="ru-RU" sz="1400" dirty="0"/>
                      <a:t>; 26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E-4D60-9210-97E228ED56C3}"/>
                </c:ext>
              </c:extLst>
            </c:dLbl>
            <c:dLbl>
              <c:idx val="3"/>
              <c:layout>
                <c:manualLayout>
                  <c:x val="-0.23471927042791571"/>
                  <c:y val="6.0440142988222485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С</a:t>
                    </a:r>
                    <a:r>
                      <a:rPr lang="ru-RU" sz="1000" dirty="0"/>
                      <a:t>оциальная сфера</a:t>
                    </a:r>
                    <a:r>
                      <a:rPr lang="ru-RU" dirty="0"/>
                      <a:t>; </a:t>
                    </a:r>
                    <a:r>
                      <a:rPr lang="ru-RU" sz="1400" dirty="0"/>
                      <a:t>23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3E-4D60-9210-97E228ED56C3}"/>
                </c:ext>
              </c:extLst>
            </c:dLbl>
            <c:dLbl>
              <c:idx val="4"/>
              <c:layout>
                <c:manualLayout>
                  <c:x val="-0.23553591359243203"/>
                  <c:y val="-6.8939940321221749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С</a:t>
                    </a:r>
                    <a:r>
                      <a:rPr lang="ru-RU" sz="1000" dirty="0"/>
                      <a:t>труктурные подразделения администрации</a:t>
                    </a:r>
                    <a:r>
                      <a:rPr lang="ru-RU" dirty="0"/>
                      <a:t>; </a:t>
                    </a:r>
                    <a:r>
                      <a:rPr lang="ru-RU" sz="1400" dirty="0"/>
                      <a:t>13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0772594428811"/>
                      <c:h val="0.156482486211444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D3E-4D60-9210-97E228ED56C3}"/>
                </c:ext>
              </c:extLst>
            </c:dLbl>
            <c:dLbl>
              <c:idx val="5"/>
              <c:layout>
                <c:manualLayout>
                  <c:x val="-0.14949321108462726"/>
                  <c:y val="-0.1223840358613696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П</a:t>
                    </a:r>
                    <a:r>
                      <a:rPr lang="ru-RU" dirty="0"/>
                      <a:t>ромышленность и транспорт; </a:t>
                    </a:r>
                    <a:r>
                      <a:rPr lang="ru-RU" sz="1400" dirty="0"/>
                      <a:t>39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1207049254525"/>
                      <c:h val="0.1160736529843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D3E-4D60-9210-97E228ED56C3}"/>
                </c:ext>
              </c:extLst>
            </c:dLbl>
            <c:dLbl>
              <c:idx val="6"/>
              <c:layout>
                <c:manualLayout>
                  <c:x val="0.32587919508418223"/>
                  <c:y val="-6.9264556573762737E-2"/>
                </c:manualLayout>
              </c:layout>
              <c:tx>
                <c:rich>
                  <a:bodyPr/>
                  <a:lstStyle/>
                  <a:p>
                    <a:fld id="{7A887F93-43BC-4E1A-A33D-411DDF99093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</a:t>
                    </a:r>
                    <a:fld id="{46ED8B86-58E2-4479-A647-F6B7F0FABA0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9376576627875"/>
                      <c:h val="0.152049554590723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D3E-4D60-9210-97E228ED5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Культура</c:v>
                </c:pt>
                <c:pt idx="2">
                  <c:v>Физкультура и спорт</c:v>
                </c:pt>
                <c:pt idx="3">
                  <c:v>Социальная сфера</c:v>
                </c:pt>
                <c:pt idx="4">
                  <c:v>Структурные подразделения администрации</c:v>
                </c:pt>
                <c:pt idx="5">
                  <c:v>Промышленность и транспорт</c:v>
                </c:pt>
                <c:pt idx="6">
                  <c:v>Предпринимательство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</c:v>
                </c:pt>
                <c:pt idx="1">
                  <c:v>32</c:v>
                </c:pt>
                <c:pt idx="2">
                  <c:v>9</c:v>
                </c:pt>
                <c:pt idx="3">
                  <c:v>12</c:v>
                </c:pt>
                <c:pt idx="4">
                  <c:v>13</c:v>
                </c:pt>
                <c:pt idx="5">
                  <c:v>19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3E-4D60-9210-97E228ED5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200">
          <a:latin typeface="Verdana" pitchFamily="34" charset="0"/>
          <a:ea typeface="Verdana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0.19515</cdr:x>
      <cdr:y>0.87935</cdr:y>
    </cdr:from>
    <cdr:to>
      <cdr:x>0.26413</cdr:x>
      <cdr:y>0.96713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DF02EE-BAB0-4F72-832F-AD6A9363206E}"/>
            </a:ext>
          </a:extLst>
        </cdr:cNvPr>
        <cdr:cNvSpPr txBox="1"/>
      </cdr:nvSpPr>
      <cdr:spPr>
        <a:xfrm xmlns:a="http://schemas.openxmlformats.org/drawingml/2006/main">
          <a:off x="1170318" y="3017916"/>
          <a:ext cx="413657" cy="30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accent1">
                  <a:lumMod val="50000"/>
                </a:schemeClr>
              </a:solidFill>
            </a:rPr>
            <a:t>2019</a:t>
          </a:r>
        </a:p>
      </cdr:txBody>
    </cdr:sp>
  </cdr:relSizeAnchor>
  <cdr:relSizeAnchor xmlns:cdr="http://schemas.openxmlformats.org/drawingml/2006/chartDrawing">
    <cdr:from>
      <cdr:x>0.40634</cdr:x>
      <cdr:y>0.87935</cdr:y>
    </cdr:from>
    <cdr:to>
      <cdr:x>0.47531</cdr:x>
      <cdr:y>0.96713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3D30103-42B7-418F-95F4-05133B7355DF}"/>
            </a:ext>
          </a:extLst>
        </cdr:cNvPr>
        <cdr:cNvSpPr txBox="1"/>
      </cdr:nvSpPr>
      <cdr:spPr>
        <a:xfrm xmlns:a="http://schemas.openxmlformats.org/drawingml/2006/main">
          <a:off x="2436822" y="3017916"/>
          <a:ext cx="413657" cy="30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accent1">
                  <a:lumMod val="50000"/>
                </a:schemeClr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0.62392</cdr:x>
      <cdr:y>0.87935</cdr:y>
    </cdr:from>
    <cdr:to>
      <cdr:x>0.69289</cdr:x>
      <cdr:y>0.96713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205A72A-497F-41AF-AEAC-8F48E2BB385F}"/>
            </a:ext>
          </a:extLst>
        </cdr:cNvPr>
        <cdr:cNvSpPr txBox="1"/>
      </cdr:nvSpPr>
      <cdr:spPr>
        <a:xfrm xmlns:a="http://schemas.openxmlformats.org/drawingml/2006/main">
          <a:off x="3741656" y="3017916"/>
          <a:ext cx="413657" cy="30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accent1">
                  <a:lumMod val="50000"/>
                </a:schemeClr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0.83714</cdr:x>
      <cdr:y>0.87935</cdr:y>
    </cdr:from>
    <cdr:to>
      <cdr:x>0.90612</cdr:x>
      <cdr:y>0.96713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9D52735-82DC-4610-B6FA-BA95282BDF15}"/>
            </a:ext>
          </a:extLst>
        </cdr:cNvPr>
        <cdr:cNvSpPr txBox="1"/>
      </cdr:nvSpPr>
      <cdr:spPr>
        <a:xfrm xmlns:a="http://schemas.openxmlformats.org/drawingml/2006/main">
          <a:off x="5020364" y="3017916"/>
          <a:ext cx="413657" cy="30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accent1">
                  <a:lumMod val="50000"/>
                </a:schemeClr>
              </a:solidFill>
            </a:rPr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0.43729</cdr:x>
      <cdr:y>0.52116</cdr:y>
    </cdr:from>
    <cdr:to>
      <cdr:x>0.54253</cdr:x>
      <cdr:y>0.63135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B739CD-A1D5-40ED-A0A6-4E53764F1844}"/>
            </a:ext>
          </a:extLst>
        </cdr:cNvPr>
        <cdr:cNvSpPr txBox="1"/>
      </cdr:nvSpPr>
      <cdr:spPr>
        <a:xfrm xmlns:a="http://schemas.openxmlformats.org/drawingml/2006/main">
          <a:off x="2641468" y="2388919"/>
          <a:ext cx="635726" cy="505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417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77C6A-6B9F-4FF2-ABB1-60CD8D9A2792}" type="datetimeFigureOut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F972-0254-499F-B904-B4FFA2BFF9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4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F7E0F-1FD0-46E6-80BA-0ABC3864A77B}" type="datetimeFigureOut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1BFDB-BB58-4B2E-8126-D63708DAB4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2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4E85-D489-4670-80A0-9D2BEBBDB10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3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026-FD8C-4695-83D8-D35CF0DABFE6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11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EA08-7ABE-4558-BE29-DF3D92B28EA8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3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37A-6DA0-4145-A855-1789BC85C89C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130D-B3FE-4C1D-8501-B24A8B7A792A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4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F4EF-DE91-4CEA-972C-C2EB6D6C01B3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1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8589-E635-4AA1-8929-3F6E147C1CAE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1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AC25-AE08-4A48-AB50-3E1DDCC22918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23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3A71-BFED-40B1-AEDD-B7DF75810640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4D9F-917B-4C97-ACAA-F0AC34998720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2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143-1CF6-47A4-BA8A-0A933250ECF8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56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B0C-6A73-431C-88EC-376F37C9E9AF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94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4F21-8D43-44F5-964F-EF11676137AE}" type="datetime1">
              <a:rPr lang="ru-RU" smtClean="0"/>
              <a:pPr/>
              <a:t>30.12.2022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DC20-AA64-4563-9B0B-1B8D5EDC8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4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45" y="0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90021"/>
            <a:ext cx="9405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Реализация проектов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Бережливого производства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в Прокопьевском городском округе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за 2019-2022гг</a:t>
            </a:r>
          </a:p>
        </p:txBody>
      </p:sp>
      <p:pic>
        <p:nvPicPr>
          <p:cNvPr id="1026" name="Picture 2" descr="https://baikal24.ru/public/images/upload/image1583866786141_i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20686"/>
          <a:stretch/>
        </p:blipFill>
        <p:spPr bwMode="auto">
          <a:xfrm>
            <a:off x="251849" y="56474"/>
            <a:ext cx="850718" cy="10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rris\Desktop\gerb2020.png">
            <a:extLst>
              <a:ext uri="{FF2B5EF4-FFF2-40B4-BE49-F238E27FC236}">
                <a16:creationId xmlns:a16="http://schemas.microsoft.com/office/drawing/2014/main" id="{B32D3F39-9A5C-427E-A2D7-A991D8FB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58" y="133786"/>
            <a:ext cx="822005" cy="1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2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22671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Промышленность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F4B1FA-B7BD-4729-B600-D6D6661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533526"/>
            <a:ext cx="3933825" cy="2247900"/>
          </a:xfrm>
        </p:spPr>
        <p:txBody>
          <a:bodyPr vert="horz"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               ООО «ММЗ»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«Оптимизация производственного процесса по горячей штамповке анкерной сферической гайки»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Благодаря оптимизации производственных процессов: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время на изготовление одной анкерной гайки сократилось в 1,6 раз;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увеличился выпуск продукции на 8%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E6DCD-57C1-48C3-91DC-8F9E0864FACC}"/>
              </a:ext>
            </a:extLst>
          </p:cNvPr>
          <p:cNvSpPr txBox="1"/>
          <p:nvPr/>
        </p:nvSpPr>
        <p:spPr>
          <a:xfrm>
            <a:off x="4220442" y="1602295"/>
            <a:ext cx="36757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ООО «ЗВЗООП«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Горэкс-Светотехника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«Лакокрасочное покрытие деталей на водной основе»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Переход на лакокрасочное покрытие деталей позволило: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снизить вредные выбросы в атмосферу за счет отказа от растворителей;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сократилось время высыхания с 8 часов до 2 часов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06740F-FD26-41D9-903C-25C65430A67D}"/>
              </a:ext>
            </a:extLst>
          </p:cNvPr>
          <p:cNvSpPr txBox="1"/>
          <p:nvPr/>
        </p:nvSpPr>
        <p:spPr>
          <a:xfrm>
            <a:off x="8052955" y="1616211"/>
            <a:ext cx="36723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ООО «Ремонтно-механический завод»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«Сокращение затрат на производство звена цепи КСГС»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Внедрение в процесс сборки звена цепи КСГС механизации позволило: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снизить материальные затраты;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устранить устаревшие технологии сборки звена цепи;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увеличить производительность труда на 5%.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21353" y="833924"/>
            <a:ext cx="2544170" cy="46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12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проектов 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04900" y="4789704"/>
            <a:ext cx="10096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Малый бизнес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         реализуется 4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лин-проекта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предприятий потребительского рынка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960410" y="4635941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1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02709" y="225631"/>
            <a:ext cx="10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22671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1493" y="977910"/>
            <a:ext cx="4788216" cy="41430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Защита, осуждение проектов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6701" y="1709770"/>
            <a:ext cx="5087800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Курируемый заместитель главы города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70126" y="2157445"/>
            <a:ext cx="3182800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Начальник управления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2051" y="2605120"/>
            <a:ext cx="2668450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Проектная команда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676273" y="1381125"/>
            <a:ext cx="4124325" cy="21907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96796" y="1257301"/>
            <a:ext cx="2558414" cy="1849341"/>
          </a:xfrm>
          <a:prstGeom prst="rect">
            <a:avLst/>
          </a:prstGeom>
          <a:blipFill>
            <a:blip r:embed="rId4"/>
            <a:stretch>
              <a:fillRect l="-34884" t="1939" r="-1198" b="-5051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04027" y="1277127"/>
            <a:ext cx="2668450" cy="1829518"/>
          </a:xfrm>
          <a:prstGeom prst="rect">
            <a:avLst/>
          </a:prstGeom>
          <a:blipFill>
            <a:blip r:embed="rId5"/>
            <a:stretch>
              <a:fillRect l="-14307" t="1681" r="-1015" b="-3059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80451" y="3900871"/>
            <a:ext cx="3878124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Создан чат рабочей группы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83889" y="5057679"/>
            <a:ext cx="5021124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Взаимодействие в реализации проектов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23314" y="4627946"/>
            <a:ext cx="4881699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Обсуждение проектов  в режиме ВКС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13876" y="5541061"/>
            <a:ext cx="3878124" cy="41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j-cs"/>
              </a:rPr>
              <a:t>Обмен опытом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7153275" y="4336980"/>
            <a:ext cx="4124325" cy="21907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png-transparent-iphone-3gs-whatsapp-computer-icons-instant-messaging-viber-telephone-call-trademark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0547" y="3803322"/>
            <a:ext cx="2901957" cy="241934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93735" y="37120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02709" y="225631"/>
            <a:ext cx="10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- обучение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495803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P_20210715_143603_p.jpg"/>
          <p:cNvPicPr>
            <a:picLocks noChangeAspect="1"/>
          </p:cNvPicPr>
          <p:nvPr/>
        </p:nvPicPr>
        <p:blipFill>
          <a:blip r:embed="rId4" cstate="print"/>
          <a:srcRect l="27217" t="17501" r="5417" b="19166"/>
          <a:stretch>
            <a:fillRect/>
          </a:stretch>
        </p:blipFill>
        <p:spPr>
          <a:xfrm>
            <a:off x="1066800" y="1295400"/>
            <a:ext cx="3419475" cy="2266236"/>
          </a:xfrm>
          <a:prstGeom prst="rect">
            <a:avLst/>
          </a:prstGeom>
        </p:spPr>
      </p:pic>
      <p:pic>
        <p:nvPicPr>
          <p:cNvPr id="14" name="Рисунок 13" descr="P_20210715_143605_p.jpg"/>
          <p:cNvPicPr>
            <a:picLocks noChangeAspect="1"/>
          </p:cNvPicPr>
          <p:nvPr/>
        </p:nvPicPr>
        <p:blipFill>
          <a:blip r:embed="rId5" cstate="print"/>
          <a:srcRect l="39375" t="27222" b="16944"/>
          <a:stretch>
            <a:fillRect/>
          </a:stretch>
        </p:blipFill>
        <p:spPr>
          <a:xfrm>
            <a:off x="1064532" y="3743324"/>
            <a:ext cx="3383644" cy="2534103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914900" y="1257300"/>
            <a:ext cx="22479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Офисная фабрика </a:t>
            </a: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50 специалистов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разных сфер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деятельности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прошли обучение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за 2021-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2022 гг.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pic>
        <p:nvPicPr>
          <p:cNvPr id="17" name="Рисунок 16" descr="IMG-20220506-WA0004.jpg"/>
          <p:cNvPicPr>
            <a:picLocks noChangeAspect="1"/>
          </p:cNvPicPr>
          <p:nvPr/>
        </p:nvPicPr>
        <p:blipFill>
          <a:blip r:embed="rId6" cstate="print"/>
          <a:srcRect l="11166" t="26527" r="26918" b="4127"/>
          <a:stretch>
            <a:fillRect/>
          </a:stretch>
        </p:blipFill>
        <p:spPr>
          <a:xfrm>
            <a:off x="7534273" y="1254076"/>
            <a:ext cx="3314701" cy="2298750"/>
          </a:xfrm>
          <a:prstGeom prst="rect">
            <a:avLst/>
          </a:prstGeom>
        </p:spPr>
      </p:pic>
      <p:pic>
        <p:nvPicPr>
          <p:cNvPr id="18" name="Рисунок 17" descr="IMG-20220506-WA0002.jpg"/>
          <p:cNvPicPr>
            <a:picLocks noChangeAspect="1"/>
          </p:cNvPicPr>
          <p:nvPr/>
        </p:nvPicPr>
        <p:blipFill>
          <a:blip r:embed="rId7" cstate="print"/>
          <a:srcRect l="20952" t="13122"/>
          <a:stretch>
            <a:fillRect/>
          </a:stretch>
        </p:blipFill>
        <p:spPr>
          <a:xfrm>
            <a:off x="7534740" y="3768271"/>
            <a:ext cx="3323760" cy="2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02709" y="225631"/>
            <a:ext cx="10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22671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77332" y="940956"/>
            <a:ext cx="10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Динамика реализации проектов Бережливого производства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25227428"/>
              </p:ext>
            </p:extLst>
          </p:nvPr>
        </p:nvGraphicFramePr>
        <p:xfrm>
          <a:off x="18402" y="2214749"/>
          <a:ext cx="5997039" cy="343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580954598"/>
              </p:ext>
            </p:extLst>
          </p:nvPr>
        </p:nvGraphicFramePr>
        <p:xfrm>
          <a:off x="6151418" y="1638796"/>
          <a:ext cx="6040582" cy="458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6080166" y="2066307"/>
            <a:ext cx="0" cy="3467595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495803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- 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2BD95-841C-4B0E-ACF7-70E7D066492B}"/>
              </a:ext>
            </a:extLst>
          </p:cNvPr>
          <p:cNvSpPr txBox="1"/>
          <p:nvPr/>
        </p:nvSpPr>
        <p:spPr>
          <a:xfrm>
            <a:off x="436803" y="1402351"/>
            <a:ext cx="10903131" cy="2693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25 февраля 2022г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рамках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Межрегиональной научно-практической конференции «Бережливое управление в образовании: человеческий капитал» </a:t>
            </a:r>
          </a:p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представлены презентации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проектов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бережливого производства в сфере образования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Оптимизация процесса визуализации при выполнении ежедневных 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операций педагогами»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«Оптимизация процесса приёма детей в дошкольное образовательное учреждение» 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«Оптимизация процесса внесения и обработки данных в портфолио педагога»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«Оптимизация процесса заполнения социального паспорта учащегося 1-го класса» </a:t>
            </a:r>
          </a:p>
          <a:p>
            <a:pPr lvl="0" indent="261938" algn="just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«Оптимизация процесса визуализации рабочего пространства педагога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59191" y="903320"/>
            <a:ext cx="8023040" cy="462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247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лин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проектов,   51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лин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проект 2021 год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625" y="4428387"/>
            <a:ext cx="10963275" cy="20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Основные результаты: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сокращено время заполнения отчетности, подготовки пакета необходимых документов, заполнения социального паспорта учащихся с 21 дня до 7 дней; </a:t>
            </a:r>
          </a:p>
          <a:p>
            <a:pPr marL="266700" marR="0" lvl="0" indent="-2667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сокращено максимальное время составления и обработки табелей посещаемости, время подготовки пакета документов к новому учебному году более чем на 50%;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оптимизирован процесс сбора и обработки входящей информации, время обработки информации, поступившей по электронной почте сокращено в 6 раз и др.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609599" y="4210050"/>
            <a:ext cx="10115549" cy="18097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Образование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7008" y="917123"/>
            <a:ext cx="10555149" cy="58102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пример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: «Оптимизация процесса приема детей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 дошкольное образовательное учреждение»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89858" y="2478316"/>
            <a:ext cx="3240314" cy="3443513"/>
          </a:xfrm>
          <a:prstGeom prst="triangle">
            <a:avLst>
              <a:gd name="adj" fmla="val 49589"/>
            </a:avLst>
          </a:prstGeom>
          <a:solidFill>
            <a:srgbClr val="386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074058" y="2452915"/>
            <a:ext cx="2831772" cy="344124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marL="342900" lvl="0" indent="-34290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Предоставление </a:t>
            </a:r>
          </a:p>
          <a:p>
            <a:pPr marL="342900" lvl="0" indent="-34290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родителями </a:t>
            </a:r>
          </a:p>
          <a:p>
            <a:pPr marL="342900" lvl="0" indent="-34290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неполного пакета </a:t>
            </a:r>
          </a:p>
          <a:p>
            <a:pPr marL="342900" lvl="0" indent="-34290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Документов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u="none" strike="noStrik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/>
              </a:rPr>
              <a:t>Ошибки при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/>
              </a:rPr>
              <a:t>заполнении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/>
              </a:rPr>
              <a:t>пакета документов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Непоследовательные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действия сотрудников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при приеме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ребенка в ДОУ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6147" y="1729465"/>
            <a:ext cx="258721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Пирамида проблем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2847065" y="4235001"/>
            <a:ext cx="3513365" cy="27758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777516" y="2971800"/>
            <a:ext cx="667658" cy="2968169"/>
          </a:xfrm>
          <a:prstGeom prst="rect">
            <a:avLst/>
          </a:prstGeom>
          <a:gradFill>
            <a:gsLst>
              <a:gs pos="0">
                <a:srgbClr val="005A58"/>
              </a:gs>
              <a:gs pos="39999">
                <a:srgbClr val="008080"/>
              </a:gs>
              <a:gs pos="70000">
                <a:srgbClr val="00C0BC"/>
              </a:gs>
              <a:gs pos="100000">
                <a:srgbClr val="00EEE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4677" y="2410731"/>
            <a:ext cx="146236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600 мин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36987" y="3315153"/>
            <a:ext cx="117660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j-cs"/>
              </a:rPr>
              <a:t>300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мин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84729" y="1714041"/>
            <a:ext cx="179618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Результат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48153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421208" y="4200526"/>
            <a:ext cx="3589565" cy="27758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978118" y="4267200"/>
            <a:ext cx="667658" cy="1653267"/>
          </a:xfrm>
          <a:prstGeom prst="rect">
            <a:avLst/>
          </a:prstGeom>
          <a:gradFill>
            <a:gsLst>
              <a:gs pos="0">
                <a:srgbClr val="005A58"/>
              </a:gs>
              <a:gs pos="39999">
                <a:srgbClr val="008080"/>
              </a:gs>
              <a:gs pos="70000">
                <a:srgbClr val="00C0BC"/>
              </a:gs>
              <a:gs pos="100000">
                <a:srgbClr val="00FEF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264037">
            <a:off x="8821991" y="3727906"/>
            <a:ext cx="1564298" cy="163437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18743" y="2442281"/>
            <a:ext cx="3338286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Times New Roman"/>
              </a:rPr>
              <a:t>Составление списка-перечня документов, необходимых для поступления в ДОУ</a:t>
            </a:r>
          </a:p>
          <a:p>
            <a:pPr>
              <a:lnSpc>
                <a:spcPct val="107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Times New Roman"/>
              </a:rPr>
              <a:t>Размещение на сайте списка-перечня документов</a:t>
            </a:r>
          </a:p>
          <a:p>
            <a:pPr>
              <a:lnSpc>
                <a:spcPct val="107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Times New Roman"/>
              </a:rPr>
              <a:t>Подготовка образцов заполнения пакета документов </a:t>
            </a:r>
          </a:p>
          <a:p>
            <a:pPr>
              <a:lnSpc>
                <a:spcPct val="107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Times New Roman"/>
              </a:rPr>
              <a:t>Разработка четкого алгоритма поведения специалистов ДОУ по приему ребенка в учреждение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084490" y="1649636"/>
            <a:ext cx="258721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Мероприятия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920495" y="2309573"/>
            <a:ext cx="100548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Физкультура и спорт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0551" y="1352551"/>
            <a:ext cx="10555149" cy="581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Пример: «Внедрение дистанционных форм проведения тренерских советов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и других внутренних мероприятий в СШОР № 3»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21353" y="833924"/>
            <a:ext cx="2544170" cy="46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j-cs"/>
              </a:rPr>
              <a:t>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6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проектов 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46314" y="2540908"/>
            <a:ext cx="3211285" cy="3402692"/>
          </a:xfrm>
          <a:prstGeom prst="triangle">
            <a:avLst>
              <a:gd name="adj" fmla="val 49589"/>
            </a:avLst>
          </a:prstGeom>
          <a:solidFill>
            <a:srgbClr val="386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011010" y="2531383"/>
            <a:ext cx="3481740" cy="3402692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БОЛЬШИЕ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ВРЕМЕННЫЕ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ЗАТРАТЫ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u="none" strike="noStrik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u="none" strike="noStrik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РАБОТА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 КОМПЬЮТЕРНЫХ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ПРОГРАММАХ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ОТСУТСТВИЕ НУЖНОЙ ПРОГРАММЫ НА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КОМПЬЮТЕРАХ 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68090" y="1918151"/>
            <a:ext cx="258721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Пирамида проблем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2992208" y="4162427"/>
            <a:ext cx="3513365" cy="27758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1515" y="3167743"/>
            <a:ext cx="667658" cy="277222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9999">
                <a:schemeClr val="accent2">
                  <a:lumMod val="75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852262" y="2526844"/>
            <a:ext cx="146236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1 ч 40 мин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328184" y="3946071"/>
            <a:ext cx="1019673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j-cs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мин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912386" y="1801128"/>
            <a:ext cx="179618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Результат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48153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350786" y="1839228"/>
            <a:ext cx="116481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Было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369836" y="4010928"/>
            <a:ext cx="116481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Стало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421208" y="4200526"/>
            <a:ext cx="3589565" cy="27758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s://dussh3prk.ucoz.ru/_si/0/s03275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286001"/>
            <a:ext cx="2609850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2588" y="4381500"/>
            <a:ext cx="2602662" cy="18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6383565" y="4657725"/>
            <a:ext cx="667658" cy="128224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9999">
                <a:schemeClr val="accent2">
                  <a:lumMod val="75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580829">
            <a:off x="5176434" y="4074518"/>
            <a:ext cx="1818694" cy="172916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Социальная защита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4851" y="1357345"/>
            <a:ext cx="10555149" cy="30000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Пример: «СМС – информирование получателей мер социальной поддержки»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02303" y="891074"/>
            <a:ext cx="2544170" cy="46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j-cs"/>
              </a:rPr>
              <a:t>23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 проекта 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85800" y="2598058"/>
            <a:ext cx="3247571" cy="3278867"/>
          </a:xfrm>
          <a:prstGeom prst="triangle">
            <a:avLst>
              <a:gd name="adj" fmla="val 49589"/>
            </a:avLst>
          </a:prstGeom>
          <a:solidFill>
            <a:srgbClr val="386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15810" y="2483758"/>
            <a:ext cx="3481740" cy="3364592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БОЛЬШИЕ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ВРЕМЕННЫЕ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</a:rPr>
              <a:t>  ЗАТРАТЫ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u="none" strike="noStrik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u="none" strike="noStrik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НЕПОЛУЧЕНИЕ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 УВЕДОМЛЕНИЙ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  ГРАЖДАНАМИ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ОТСУТСТВИЕ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 КОНВЕРТОВ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34840" y="1880051"/>
            <a:ext cx="258721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Пирамида проблем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3277958" y="4105276"/>
            <a:ext cx="3418115" cy="25853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02515" y="2657476"/>
            <a:ext cx="667658" cy="3200400"/>
          </a:xfrm>
          <a:prstGeom prst="rect">
            <a:avLst/>
          </a:prstGeom>
          <a:gradFill>
            <a:gsLst>
              <a:gs pos="0">
                <a:srgbClr val="3865B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56399" y="4281714"/>
            <a:ext cx="674915" cy="1566636"/>
          </a:xfrm>
          <a:prstGeom prst="rect">
            <a:avLst/>
          </a:prstGeom>
          <a:gradFill>
            <a:gsLst>
              <a:gs pos="0">
                <a:srgbClr val="3865B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509960">
            <a:off x="5590805" y="3721780"/>
            <a:ext cx="1745883" cy="91726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185637" y="2450644"/>
            <a:ext cx="146236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5-48 дней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556784" y="4260396"/>
            <a:ext cx="1019673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15 мин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74286" y="1743978"/>
            <a:ext cx="179618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Результат</a:t>
            </a:r>
          </a:p>
        </p:txBody>
      </p:sp>
      <p:pic>
        <p:nvPicPr>
          <p:cNvPr id="25" name="Picture 2" descr="Z:\Отделы КСЗН\Соц.гарантии\бережливость\Фото\РОСЗН\IMG-20190610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3238" y="2324100"/>
            <a:ext cx="2725812" cy="1828800"/>
          </a:xfrm>
          <a:prstGeom prst="rect">
            <a:avLst/>
          </a:prstGeom>
          <a:noFill/>
        </p:spPr>
      </p:pic>
      <p:pic>
        <p:nvPicPr>
          <p:cNvPr id="26" name="Picture 2" descr="Z:\Отделы КСЗН\Соц.гарантии\бережливость\Фото\РОСЗН\IMG-20190610-WA0031.jpg"/>
          <p:cNvPicPr>
            <a:picLocks noChangeAspect="1" noChangeArrowheads="1"/>
          </p:cNvPicPr>
          <p:nvPr/>
        </p:nvPicPr>
        <p:blipFill>
          <a:blip r:embed="rId5" cstate="print"/>
          <a:srcRect t="16971" b="14660"/>
          <a:stretch>
            <a:fillRect/>
          </a:stretch>
        </p:blipFill>
        <p:spPr bwMode="auto">
          <a:xfrm>
            <a:off x="8765721" y="4381500"/>
            <a:ext cx="2683329" cy="176348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6248153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350786" y="1839228"/>
            <a:ext cx="116481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Было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369836" y="4010928"/>
            <a:ext cx="116481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Стало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545033" y="4133851"/>
            <a:ext cx="3399065" cy="22043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22671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Транспорт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F4B1FA-B7BD-4729-B600-D6D6661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1" y="906942"/>
            <a:ext cx="9686385" cy="706602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Прокопьевский ГПАТП Кузбасса  - 4 проекта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Оптимизация процесса ТО-2 автобусов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НефАЗ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FBD6E-EAA8-4C98-9667-E669AC61A546}"/>
              </a:ext>
            </a:extLst>
          </p:cNvPr>
          <p:cNvSpPr txBox="1"/>
          <p:nvPr/>
        </p:nvSpPr>
        <p:spPr>
          <a:xfrm>
            <a:off x="493953" y="2241930"/>
            <a:ext cx="320719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НАПРАВЛЕНИЯ ОПТИМИЗАЦИИ ПОТОКА:</a:t>
            </a: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Изменение процесса проведения ТО-2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НефАЗ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системы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5С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производственного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625B2C-FC06-48A4-A12B-5AD75E6DA4CE}"/>
              </a:ext>
            </a:extLst>
          </p:cNvPr>
          <p:cNvSpPr/>
          <p:nvPr/>
        </p:nvSpPr>
        <p:spPr>
          <a:xfrm>
            <a:off x="4736441" y="2946894"/>
            <a:ext cx="673279" cy="2504907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ABA139-DBCE-4C9A-9B44-CCBFB89D1325}"/>
              </a:ext>
            </a:extLst>
          </p:cNvPr>
          <p:cNvSpPr txBox="1"/>
          <p:nvPr/>
        </p:nvSpPr>
        <p:spPr>
          <a:xfrm>
            <a:off x="4682492" y="1963718"/>
            <a:ext cx="19594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Время протекания процесса (ВПП)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61BD4-BFA5-44CE-AF01-54F4027ECEF1}"/>
              </a:ext>
            </a:extLst>
          </p:cNvPr>
          <p:cNvSpPr txBox="1"/>
          <p:nvPr/>
        </p:nvSpPr>
        <p:spPr>
          <a:xfrm>
            <a:off x="6694172" y="1944002"/>
            <a:ext cx="23164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Незавершенное производство (НЗП)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BE5BE-12B4-46E3-AE89-6AC0A3984D00}"/>
              </a:ext>
            </a:extLst>
          </p:cNvPr>
          <p:cNvSpPr txBox="1"/>
          <p:nvPr/>
        </p:nvSpPr>
        <p:spPr>
          <a:xfrm>
            <a:off x="9582701" y="1944002"/>
            <a:ext cx="16372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Выработка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(на человека)</a:t>
            </a:r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50EF7ED-2F81-4D7E-9DF2-4114F0E1F6F6}"/>
              </a:ext>
            </a:extLst>
          </p:cNvPr>
          <p:cNvSpPr/>
          <p:nvPr/>
        </p:nvSpPr>
        <p:spPr>
          <a:xfrm>
            <a:off x="7177397" y="2946197"/>
            <a:ext cx="673279" cy="2504907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BD638DE-76F3-4FB8-B685-F084CA95B53A}"/>
              </a:ext>
            </a:extLst>
          </p:cNvPr>
          <p:cNvSpPr/>
          <p:nvPr/>
        </p:nvSpPr>
        <p:spPr>
          <a:xfrm>
            <a:off x="9728027" y="3953047"/>
            <a:ext cx="673279" cy="145971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5EDEBF1-6A66-4305-9AE3-1B9AF3ACFE68}"/>
              </a:ext>
            </a:extLst>
          </p:cNvPr>
          <p:cNvSpPr/>
          <p:nvPr/>
        </p:nvSpPr>
        <p:spPr>
          <a:xfrm>
            <a:off x="5755895" y="3657601"/>
            <a:ext cx="673279" cy="17935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C5CB7CE-EBF9-4B78-A4E2-D5143954D6A0}"/>
              </a:ext>
            </a:extLst>
          </p:cNvPr>
          <p:cNvSpPr/>
          <p:nvPr/>
        </p:nvSpPr>
        <p:spPr>
          <a:xfrm>
            <a:off x="8116072" y="3964370"/>
            <a:ext cx="673279" cy="14504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D47456C-2A9B-4DD4-B263-609CED1CB547}"/>
              </a:ext>
            </a:extLst>
          </p:cNvPr>
          <p:cNvSpPr/>
          <p:nvPr/>
        </p:nvSpPr>
        <p:spPr>
          <a:xfrm>
            <a:off x="10680806" y="2898577"/>
            <a:ext cx="673279" cy="25049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A0FB59-E939-4D90-ABAA-8445D4C9E9EB}"/>
              </a:ext>
            </a:extLst>
          </p:cNvPr>
          <p:cNvSpPr txBox="1"/>
          <p:nvPr/>
        </p:nvSpPr>
        <p:spPr>
          <a:xfrm>
            <a:off x="4682492" y="2613974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149 мин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735518-15E1-4873-82AF-5CC86BE8250C}"/>
              </a:ext>
            </a:extLst>
          </p:cNvPr>
          <p:cNvSpPr txBox="1"/>
          <p:nvPr/>
        </p:nvSpPr>
        <p:spPr>
          <a:xfrm>
            <a:off x="5688894" y="3244334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110 мин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50D14-ABEF-4B6A-80EE-46ED0BAF87AF}"/>
              </a:ext>
            </a:extLst>
          </p:cNvPr>
          <p:cNvSpPr txBox="1"/>
          <p:nvPr/>
        </p:nvSpPr>
        <p:spPr>
          <a:xfrm>
            <a:off x="7086675" y="261397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636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CADA4-4E3E-486D-A043-C9465F6A25D1}"/>
              </a:ext>
            </a:extLst>
          </p:cNvPr>
          <p:cNvSpPr txBox="1"/>
          <p:nvPr/>
        </p:nvSpPr>
        <p:spPr>
          <a:xfrm>
            <a:off x="7902407" y="350594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293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24D28-6AA4-4F49-B8C7-1D87DB2246C8}"/>
              </a:ext>
            </a:extLst>
          </p:cNvPr>
          <p:cNvSpPr txBox="1"/>
          <p:nvPr/>
        </p:nvSpPr>
        <p:spPr>
          <a:xfrm>
            <a:off x="9582701" y="3505944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0,11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чел.ч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207094-9F22-4A34-990B-819A9B324159}"/>
              </a:ext>
            </a:extLst>
          </p:cNvPr>
          <p:cNvSpPr txBox="1"/>
          <p:nvPr/>
        </p:nvSpPr>
        <p:spPr>
          <a:xfrm>
            <a:off x="10505926" y="2532579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0,18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чел.ч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924295" y="695382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50246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Транспорт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9D8CF9-E9B1-4B1D-ADCE-E714244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41" y="695382"/>
            <a:ext cx="9686385" cy="706602"/>
          </a:xfrm>
        </p:spPr>
        <p:txBody>
          <a:bodyPr vert="horz">
            <a:norm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Прокопьевский ГПАТП Кузбасса</a:t>
            </a:r>
            <a:b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Оптимизация процесса ТО-2 автобусов «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НефАЗ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DFE53D-38A7-4ECA-BBAE-C21A3892C3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209" y="1995056"/>
            <a:ext cx="3008165" cy="18770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538E13-6381-46DB-A514-A6EB9281F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5" y="4253307"/>
            <a:ext cx="2968079" cy="201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3E7DF8-B433-4E96-8728-E16AE9011CCB}"/>
              </a:ext>
            </a:extLst>
          </p:cNvPr>
          <p:cNvSpPr txBox="1"/>
          <p:nvPr/>
        </p:nvSpPr>
        <p:spPr>
          <a:xfrm>
            <a:off x="1040754" y="1605244"/>
            <a:ext cx="273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Отработка находятся в раб зоне.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Повышенная зона загрязнения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BF538-2468-41CF-8658-59963DAACFD6}"/>
              </a:ext>
            </a:extLst>
          </p:cNvPr>
          <p:cNvSpPr txBox="1"/>
          <p:nvPr/>
        </p:nvSpPr>
        <p:spPr>
          <a:xfrm>
            <a:off x="665706" y="3878923"/>
            <a:ext cx="322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Отработка перенесена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зону буферного склада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3919E-FA41-43C8-9202-0D413E497440}"/>
              </a:ext>
            </a:extLst>
          </p:cNvPr>
          <p:cNvSpPr txBox="1"/>
          <p:nvPr/>
        </p:nvSpPr>
        <p:spPr>
          <a:xfrm>
            <a:off x="884209" y="3393387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БЫЛО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1DFAD-B74A-4DE6-BD3C-2CE2197FEA69}"/>
              </a:ext>
            </a:extLst>
          </p:cNvPr>
          <p:cNvSpPr txBox="1"/>
          <p:nvPr/>
        </p:nvSpPr>
        <p:spPr>
          <a:xfrm>
            <a:off x="905759" y="5771907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59D45B-8AE9-498D-BC3C-FFCAAC5F28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1638" y="2007031"/>
            <a:ext cx="3098718" cy="18530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3556FC-5BA9-4940-ADF2-E2B7510F6D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39" y="4221206"/>
            <a:ext cx="3098718" cy="20482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F410DF-8712-4D11-BC81-B202E27E08A6}"/>
              </a:ext>
            </a:extLst>
          </p:cNvPr>
          <p:cNvSpPr txBox="1"/>
          <p:nvPr/>
        </p:nvSpPr>
        <p:spPr>
          <a:xfrm>
            <a:off x="4658800" y="1615041"/>
            <a:ext cx="273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маслом перемещались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расстояние 700м от раб. зоны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11AA-9351-4140-94D7-2828B44125C4}"/>
              </a:ext>
            </a:extLst>
          </p:cNvPr>
          <p:cNvSpPr txBox="1"/>
          <p:nvPr/>
        </p:nvSpPr>
        <p:spPr>
          <a:xfrm>
            <a:off x="4737293" y="3878923"/>
            <a:ext cx="271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 Буферный склад масла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рабочей зоне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3A415-4A13-40EF-B12F-0608352CD578}"/>
              </a:ext>
            </a:extLst>
          </p:cNvPr>
          <p:cNvSpPr txBox="1"/>
          <p:nvPr/>
        </p:nvSpPr>
        <p:spPr>
          <a:xfrm>
            <a:off x="4709102" y="3450833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БЫЛО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11B00-6F59-4E93-9D95-593BFC594A29}"/>
              </a:ext>
            </a:extLst>
          </p:cNvPr>
          <p:cNvSpPr txBox="1"/>
          <p:nvPr/>
        </p:nvSpPr>
        <p:spPr>
          <a:xfrm>
            <a:off x="4737293" y="5875249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C8AA1-5AAA-4271-B24C-6EBB6B8D159C}"/>
              </a:ext>
            </a:extLst>
          </p:cNvPr>
          <p:cNvSpPr txBox="1"/>
          <p:nvPr/>
        </p:nvSpPr>
        <p:spPr>
          <a:xfrm>
            <a:off x="4274297" y="1269095"/>
            <a:ext cx="6165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ВНЕДРЕНИЕ СИСТЕМЫ 5С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2EDD7F-8BE8-4AA5-916D-2CDFBE58C7F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20" y="2007031"/>
            <a:ext cx="2981584" cy="185309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EBBB1E-ABEC-4907-B49C-124562C4E0A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9620" y="4214980"/>
            <a:ext cx="2981584" cy="20482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EB976C-C12C-4182-867C-CF3ABA0EC3AE}"/>
              </a:ext>
            </a:extLst>
          </p:cNvPr>
          <p:cNvSpPr txBox="1"/>
          <p:nvPr/>
        </p:nvSpPr>
        <p:spPr>
          <a:xfrm>
            <a:off x="8318805" y="3473197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БЫЛО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BCDEB-5A3E-43CC-96EC-AE844F439AD6}"/>
              </a:ext>
            </a:extLst>
          </p:cNvPr>
          <p:cNvSpPr txBox="1"/>
          <p:nvPr/>
        </p:nvSpPr>
        <p:spPr>
          <a:xfrm>
            <a:off x="8307258" y="5907188"/>
            <a:ext cx="8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BF546-053C-41F7-94F1-DCC919867D6C}"/>
              </a:ext>
            </a:extLst>
          </p:cNvPr>
          <p:cNvSpPr txBox="1"/>
          <p:nvPr/>
        </p:nvSpPr>
        <p:spPr>
          <a:xfrm>
            <a:off x="8043924" y="1647379"/>
            <a:ext cx="323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Захламление  производственной площадки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0C5AB-D80A-4F90-94A2-84F2079251C5}"/>
              </a:ext>
            </a:extLst>
          </p:cNvPr>
          <p:cNvSpPr txBox="1"/>
          <p:nvPr/>
        </p:nvSpPr>
        <p:spPr>
          <a:xfrm>
            <a:off x="8474053" y="3952646"/>
            <a:ext cx="278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Внедрена стандартизация и СР</a:t>
            </a:r>
          </a:p>
        </p:txBody>
      </p:sp>
    </p:spTree>
    <p:extLst>
      <p:ext uri="{BB962C8B-B14F-4D97-AF65-F5344CB8AC3E}">
        <p14:creationId xmlns:p14="http://schemas.microsoft.com/office/powerpoint/2010/main" val="231283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612" cy="100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8024C1-DE43-4395-A3A4-0C8E1CF407AB}"/>
              </a:ext>
            </a:extLst>
          </p:cNvPr>
          <p:cNvCxnSpPr/>
          <p:nvPr/>
        </p:nvCxnSpPr>
        <p:spPr>
          <a:xfrm>
            <a:off x="884210" y="778316"/>
            <a:ext cx="10054899" cy="0"/>
          </a:xfrm>
          <a:prstGeom prst="line">
            <a:avLst/>
          </a:prstGeom>
          <a:ln w="28575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22671"/>
            <a:ext cx="12192000" cy="362197"/>
          </a:xfrm>
          <a:prstGeom prst="rect">
            <a:avLst/>
          </a:prstGeom>
          <a:solidFill>
            <a:srgbClr val="E5EBF7">
              <a:alpha val="9372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9B0476-0B20-4CEC-8C5B-2687EBB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04" y="0"/>
            <a:ext cx="980796" cy="7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AC2E-FCA8-4DD7-9D63-2BF864A3C54D}"/>
              </a:ext>
            </a:extLst>
          </p:cNvPr>
          <p:cNvSpPr txBox="1"/>
          <p:nvPr/>
        </p:nvSpPr>
        <p:spPr>
          <a:xfrm>
            <a:off x="924295" y="188026"/>
            <a:ext cx="103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Бережливое производство – Транспорт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F4B1FA-B7BD-4729-B600-D6D6661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147054"/>
            <a:ext cx="11669486" cy="986162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МУП «Горэлектротранс» - 3 проекта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Оптимизация производственного процесса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проточке колесных пар трамвайных вагонов»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61BD4-BFA5-44CE-AF01-54F4027ECEF1}"/>
              </a:ext>
            </a:extLst>
          </p:cNvPr>
          <p:cNvSpPr txBox="1"/>
          <p:nvPr/>
        </p:nvSpPr>
        <p:spPr>
          <a:xfrm>
            <a:off x="9504543" y="2324325"/>
            <a:ext cx="2316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РЕЗУЛЬТАТ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50EF7ED-2F81-4D7E-9DF2-4114F0E1F6F6}"/>
              </a:ext>
            </a:extLst>
          </p:cNvPr>
          <p:cNvSpPr/>
          <p:nvPr/>
        </p:nvSpPr>
        <p:spPr>
          <a:xfrm>
            <a:off x="9698807" y="3658367"/>
            <a:ext cx="673279" cy="2504907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C5CB7CE-EBF9-4B78-A4E2-D5143954D6A0}"/>
              </a:ext>
            </a:extLst>
          </p:cNvPr>
          <p:cNvSpPr/>
          <p:nvPr/>
        </p:nvSpPr>
        <p:spPr>
          <a:xfrm>
            <a:off x="10852876" y="4707173"/>
            <a:ext cx="673279" cy="14504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50D14-ABEF-4B6A-80EE-46ED0BAF87AF}"/>
              </a:ext>
            </a:extLst>
          </p:cNvPr>
          <p:cNvSpPr txBox="1"/>
          <p:nvPr/>
        </p:nvSpPr>
        <p:spPr>
          <a:xfrm>
            <a:off x="9698807" y="3120305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 ч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CADA4-4E3E-486D-A043-C9465F6A25D1}"/>
              </a:ext>
            </a:extLst>
          </p:cNvPr>
          <p:cNvSpPr txBox="1"/>
          <p:nvPr/>
        </p:nvSpPr>
        <p:spPr>
          <a:xfrm>
            <a:off x="10945746" y="4214915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E6DCD-57C1-48C3-91DC-8F9E0864FACC}"/>
              </a:ext>
            </a:extLst>
          </p:cNvPr>
          <p:cNvSpPr txBox="1"/>
          <p:nvPr/>
        </p:nvSpPr>
        <p:spPr>
          <a:xfrm>
            <a:off x="581891" y="2326195"/>
            <a:ext cx="5471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Долговременный простой вагонов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депо в связи с длительным ремонтом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колесных пар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06740F-FD26-41D9-903C-25C65430A67D}"/>
              </a:ext>
            </a:extLst>
          </p:cNvPr>
          <p:cNvSpPr txBox="1"/>
          <p:nvPr/>
        </p:nvSpPr>
        <p:spPr>
          <a:xfrm>
            <a:off x="6338455" y="2302012"/>
            <a:ext cx="28710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Ввод в эксплуатацию нового станка проточки колесных пар трамвайных вагонов</a:t>
            </a:r>
          </a:p>
        </p:txBody>
      </p:sp>
      <p:pic>
        <p:nvPicPr>
          <p:cNvPr id="48" name="Рисунок 47" descr="IMG-20191224-WA0028.jpg">
            <a:extLst>
              <a:ext uri="{FF2B5EF4-FFF2-40B4-BE49-F238E27FC236}">
                <a16:creationId xmlns:a16="http://schemas.microsoft.com/office/drawing/2014/main" id="{8D05B072-EA6E-4878-A506-4CD04F01AE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/>
          <a:srcRect t="12909" b="9191"/>
          <a:stretch/>
        </p:blipFill>
        <p:spPr>
          <a:xfrm>
            <a:off x="715066" y="4110332"/>
            <a:ext cx="2485333" cy="205500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B98CDBE-139A-4E76-A048-E7C590AA4B79}"/>
              </a:ext>
            </a:extLst>
          </p:cNvPr>
          <p:cNvSpPr txBox="1"/>
          <p:nvPr/>
        </p:nvSpPr>
        <p:spPr>
          <a:xfrm>
            <a:off x="715066" y="3658051"/>
            <a:ext cx="279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 по  сборке тележки</a:t>
            </a:r>
          </a:p>
        </p:txBody>
      </p:sp>
      <p:pic>
        <p:nvPicPr>
          <p:cNvPr id="50" name="Рисунок 49" descr="IMG-20191224-WA0008.jpg">
            <a:extLst>
              <a:ext uri="{FF2B5EF4-FFF2-40B4-BE49-F238E27FC236}">
                <a16:creationId xmlns:a16="http://schemas.microsoft.com/office/drawing/2014/main" id="{8773EF9A-B6E9-414F-A778-3B67AD893D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3098" b="19543"/>
          <a:stretch/>
        </p:blipFill>
        <p:spPr>
          <a:xfrm>
            <a:off x="3567619" y="4138998"/>
            <a:ext cx="2485333" cy="2055007"/>
          </a:xfrm>
          <a:prstGeom prst="rect">
            <a:avLst/>
          </a:prstGeom>
        </p:spPr>
      </p:pic>
      <p:pic>
        <p:nvPicPr>
          <p:cNvPr id="52" name="Рисунок 51" descr="IMG-20191224-WA0028.jpg">
            <a:extLst>
              <a:ext uri="{FF2B5EF4-FFF2-40B4-BE49-F238E27FC236}">
                <a16:creationId xmlns:a16="http://schemas.microsoft.com/office/drawing/2014/main" id="{DBA00EF5-90C6-4F5B-BD5C-3D98722BBA5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/>
          <a:srcRect t="12909" b="9191"/>
          <a:stretch/>
        </p:blipFill>
        <p:spPr>
          <a:xfrm>
            <a:off x="6525320" y="4152900"/>
            <a:ext cx="2485333" cy="2041106"/>
          </a:xfrm>
          <a:prstGeom prst="rect">
            <a:avLst/>
          </a:prstGeom>
        </p:spPr>
      </p:pic>
      <p:sp>
        <p:nvSpPr>
          <p:cNvPr id="53" name="Умножение 11">
            <a:extLst>
              <a:ext uri="{FF2B5EF4-FFF2-40B4-BE49-F238E27FC236}">
                <a16:creationId xmlns:a16="http://schemas.microsoft.com/office/drawing/2014/main" id="{1050DA8A-8DA3-4D1F-99B0-67608AC70810}"/>
              </a:ext>
            </a:extLst>
          </p:cNvPr>
          <p:cNvSpPr/>
          <p:nvPr/>
        </p:nvSpPr>
        <p:spPr bwMode="auto">
          <a:xfrm>
            <a:off x="6661500" y="4148148"/>
            <a:ext cx="2212972" cy="2055008"/>
          </a:xfrm>
          <a:prstGeom prst="mathMultiply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206662-F6C0-40DF-9BF7-A452C37146F1}"/>
              </a:ext>
            </a:extLst>
          </p:cNvPr>
          <p:cNvSpPr txBox="1"/>
          <p:nvPr/>
        </p:nvSpPr>
        <p:spPr>
          <a:xfrm>
            <a:off x="3510220" y="3672384"/>
            <a:ext cx="277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Закатка тележки под вагон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67EA27-08DA-415F-8BE7-4988CE10893C}"/>
              </a:ext>
            </a:extLst>
          </p:cNvPr>
          <p:cNvSpPr txBox="1"/>
          <p:nvPr/>
        </p:nvSpPr>
        <p:spPr>
          <a:xfrm>
            <a:off x="6438678" y="3702048"/>
            <a:ext cx="277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Сборка тележки не нужна</a:t>
            </a:r>
          </a:p>
        </p:txBody>
      </p:sp>
    </p:spTree>
    <p:extLst>
      <p:ext uri="{BB962C8B-B14F-4D97-AF65-F5344CB8AC3E}">
        <p14:creationId xmlns:p14="http://schemas.microsoft.com/office/powerpoint/2010/main" val="649511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11691</TotalTime>
  <Words>681</Words>
  <Application>Microsoft Office PowerPoint</Application>
  <PresentationFormat>Широкоэкранный</PresentationFormat>
  <Paragraphs>193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пример: «Оптимизация процесса приема детей  в дошкольное образовательное учреждение»</vt:lpstr>
      <vt:lpstr>Пример: «Внедрение дистанционных форм проведения тренерских советов  и других внутренних мероприятий в СШОР № 3»</vt:lpstr>
      <vt:lpstr>Пример: «СМС – информирование получателей мер социальной поддержки»</vt:lpstr>
      <vt:lpstr>Прокопьевский ГПАТП Кузбасса  - 4 проекта  «Оптимизация процесса ТО-2 автобусов «НефАЗ»</vt:lpstr>
      <vt:lpstr>Прокопьевский ГПАТП Кузбасса «Оптимизация процесса ТО-2 автобусов «НефАЗ»</vt:lpstr>
      <vt:lpstr>МУП «Горэлектротранс» - 3 проекта  «Оптимизация производственного процесса  по проточке колесных пар трамвайных вагонов» </vt:lpstr>
      <vt:lpstr>                 ООО «ММЗ»   «Оптимизация производственного процесса по горячей штамповке анкерной сферической гайки» Благодаря оптимизации производственных процессов: время на изготовление одной анкерной гайки сократилось в 1,6 раз; увеличился выпуск продукции на 8% </vt:lpstr>
      <vt:lpstr>Защита, осуждение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ugr17</dc:creator>
  <cp:lastModifiedBy>Шатилова Анжелика Геннадьевна</cp:lastModifiedBy>
  <cp:revision>1109</cp:revision>
  <cp:lastPrinted>2021-06-07T03:06:44Z</cp:lastPrinted>
  <dcterms:created xsi:type="dcterms:W3CDTF">2020-04-08T07:41:17Z</dcterms:created>
  <dcterms:modified xsi:type="dcterms:W3CDTF">2022-12-30T02:10:47Z</dcterms:modified>
</cp:coreProperties>
</file>