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6" r:id="rId3"/>
    <p:sldId id="313" r:id="rId4"/>
    <p:sldId id="312" r:id="rId5"/>
    <p:sldId id="266" r:id="rId6"/>
  </p:sldIdLst>
  <p:sldSz cx="11522075" cy="6480175"/>
  <p:notesSz cx="6761163" cy="9942513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Викторовна Митьковская" initials="НВМ" lastIdx="0" clrIdx="0">
    <p:extLst>
      <p:ext uri="{19B8F6BF-5375-455C-9EA6-DF929625EA0E}">
        <p15:presenceInfo xmlns:p15="http://schemas.microsoft.com/office/powerpoint/2012/main" userId="S-1-5-21-1978012645-2145587408-3429307838-9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0B5"/>
    <a:srgbClr val="3D6595"/>
    <a:srgbClr val="335D6A"/>
    <a:srgbClr val="2A5243"/>
    <a:srgbClr val="3B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2" autoAdjust="0"/>
    <p:restoredTop sz="92460" autoAdjust="0"/>
  </p:normalViewPr>
  <p:slideViewPr>
    <p:cSldViewPr>
      <p:cViewPr varScale="1">
        <p:scale>
          <a:sx n="114" d="100"/>
          <a:sy n="114" d="100"/>
        </p:scale>
        <p:origin x="738" y="96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32593-6979-4790-B533-BAFC6DD68075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079D-2732-46D4-8492-429A24D1D3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70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4748F-77DA-4F34-9BFE-A7ED16F8C7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9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4748F-77DA-4F34-9BFE-A7ED16F8C7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6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4748F-77DA-4F34-9BFE-A7ED16F8C78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9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29.10.2019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jpeg"/><Relationship Id="rId5" Type="http://schemas.openxmlformats.org/officeDocument/2006/relationships/image" Target="../media/image6.jpe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8" y="0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659" y="3072298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>
                <a:solidFill>
                  <a:srgbClr val="3B4555"/>
                </a:solidFill>
                <a:latin typeface="Futura PT Medium" pitchFamily="34" charset="-52"/>
              </a:rPr>
              <a:t>ЖИЛЬЕ И ГОРОДСКАЯ СРЕДА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509" y="4171851"/>
            <a:ext cx="415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  <a:p>
            <a:pPr marL="273050" indent="-273050">
              <a:buFont typeface="Arial" pitchFamily="34" charset="0"/>
              <a:buChar char="•"/>
            </a:pP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Дьякова\Searches\Desktop\Герб с ленточками +.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2685" y="503783"/>
            <a:ext cx="690777" cy="9537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60837" y="215751"/>
            <a:ext cx="64087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000"/>
            <a:r>
              <a:rPr lang="ru-RU" altLang="ru-RU" sz="4800" b="1" dirty="0" smtClean="0">
                <a:latin typeface="Futura PT Medium"/>
                <a:cs typeface="Times New Roman" panose="02020603050405020304" pitchFamily="18" charset="0"/>
                <a:sym typeface="PT Sans" charset="0"/>
              </a:rPr>
              <a:t>Прокопьевский городской округ</a:t>
            </a:r>
            <a:endParaRPr lang="ru-RU" altLang="ru-RU" sz="6000" b="1" dirty="0" smtClean="0">
              <a:latin typeface="Futura PT Medium"/>
              <a:cs typeface="Times New Roman" panose="02020603050405020304" pitchFamily="18" charset="0"/>
              <a:sym typeface="PT Sans" charset="0"/>
            </a:endParaRPr>
          </a:p>
          <a:p>
            <a:pPr defTabSz="396000"/>
            <a:r>
              <a:rPr lang="ru-RU" sz="6000" dirty="0" smtClean="0">
                <a:solidFill>
                  <a:srgbClr val="3B4555"/>
                </a:solidFill>
                <a:latin typeface="Futura PT Medium" pitchFamily="34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справлен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32" y="4112471"/>
            <a:ext cx="3238501" cy="205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485" y="287759"/>
            <a:ext cx="9505712" cy="485671"/>
          </a:xfrm>
          <a:prstGeom prst="rect">
            <a:avLst/>
          </a:prstGeom>
          <a:noFill/>
        </p:spPr>
        <p:txBody>
          <a:bodyPr wrap="square" lIns="115214" tIns="57607" rIns="115214" bIns="57607" rtlCol="0">
            <a:spAutoFit/>
          </a:bodyPr>
          <a:lstStyle/>
          <a:p>
            <a:pPr marL="288914" indent="-288914"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Ремонт дворовых территорий МКД</a:t>
            </a:r>
            <a:endParaRPr lang="ru-RU" sz="2800" b="1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6633" y="145072"/>
            <a:ext cx="603024" cy="93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-8389"/>
            <a:ext cx="778356" cy="1264491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211376" y="900706"/>
            <a:ext cx="6667930" cy="1624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8429" y="1110511"/>
            <a:ext cx="1032175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3B4555"/>
                </a:solidFill>
              </a:rPr>
              <a:t>З</a:t>
            </a:r>
            <a:r>
              <a:rPr lang="ru-RU" sz="2400" b="1" dirty="0" smtClean="0">
                <a:solidFill>
                  <a:srgbClr val="3B4555"/>
                </a:solidFill>
              </a:rPr>
              <a:t>а 9 месяцев 2019</a:t>
            </a:r>
            <a:r>
              <a:rPr lang="ru-RU" sz="2400" dirty="0" smtClean="0">
                <a:solidFill>
                  <a:srgbClr val="3B4555"/>
                </a:solidFill>
              </a:rPr>
              <a:t> </a:t>
            </a:r>
            <a:r>
              <a:rPr lang="ru-RU" sz="2400" b="1" dirty="0" smtClean="0">
                <a:solidFill>
                  <a:srgbClr val="3B4555"/>
                </a:solidFill>
              </a:rPr>
              <a:t>года</a:t>
            </a:r>
            <a:r>
              <a:rPr lang="ru-RU" sz="2400" dirty="0" smtClean="0">
                <a:solidFill>
                  <a:srgbClr val="3B4555"/>
                </a:solidFill>
              </a:rPr>
              <a:t> </a:t>
            </a:r>
            <a:endParaRPr lang="ru-RU" sz="2400" dirty="0">
              <a:solidFill>
                <a:srgbClr val="3B4555"/>
              </a:solidFill>
            </a:endParaRPr>
          </a:p>
          <a:p>
            <a:r>
              <a:rPr lang="ru-RU" dirty="0" smtClean="0">
                <a:solidFill>
                  <a:srgbClr val="3B4555"/>
                </a:solidFill>
              </a:rPr>
              <a:t>План </a:t>
            </a:r>
            <a:r>
              <a:rPr lang="ru-RU" dirty="0">
                <a:solidFill>
                  <a:srgbClr val="3B4555"/>
                </a:solidFill>
              </a:rPr>
              <a:t>благоустройства – </a:t>
            </a:r>
            <a:r>
              <a:rPr lang="ru-RU" b="1" dirty="0">
                <a:solidFill>
                  <a:srgbClr val="3B4555"/>
                </a:solidFill>
              </a:rPr>
              <a:t>51</a:t>
            </a:r>
            <a:r>
              <a:rPr lang="ru-RU" dirty="0">
                <a:solidFill>
                  <a:srgbClr val="3B4555"/>
                </a:solidFill>
              </a:rPr>
              <a:t> двор</a:t>
            </a:r>
          </a:p>
          <a:p>
            <a:r>
              <a:rPr lang="ru-RU" dirty="0">
                <a:solidFill>
                  <a:srgbClr val="3B4555"/>
                </a:solidFill>
              </a:rPr>
              <a:t>Фактически сделано – </a:t>
            </a:r>
            <a:r>
              <a:rPr lang="en-US" b="1" dirty="0">
                <a:solidFill>
                  <a:srgbClr val="3B4555"/>
                </a:solidFill>
              </a:rPr>
              <a:t>51</a:t>
            </a:r>
            <a:r>
              <a:rPr lang="ru-RU" dirty="0">
                <a:solidFill>
                  <a:srgbClr val="3B4555"/>
                </a:solidFill>
              </a:rPr>
              <a:t> </a:t>
            </a:r>
            <a:r>
              <a:rPr lang="ru-RU" dirty="0" smtClean="0">
                <a:solidFill>
                  <a:srgbClr val="3B4555"/>
                </a:solidFill>
              </a:rPr>
              <a:t>двор</a:t>
            </a:r>
            <a:endParaRPr lang="ru-RU" dirty="0">
              <a:solidFill>
                <a:srgbClr val="3B4555"/>
              </a:solidFill>
            </a:endParaRPr>
          </a:p>
          <a:p>
            <a:endParaRPr lang="ru-RU" dirty="0">
              <a:solidFill>
                <a:srgbClr val="3B4555"/>
              </a:solidFill>
            </a:endParaRPr>
          </a:p>
          <a:p>
            <a:r>
              <a:rPr lang="ru-RU" dirty="0">
                <a:solidFill>
                  <a:srgbClr val="3B4555"/>
                </a:solidFill>
              </a:rPr>
              <a:t>Общая стоимость работ 80 043 895,69 руб.</a:t>
            </a:r>
          </a:p>
          <a:p>
            <a:r>
              <a:rPr lang="ru-RU" dirty="0">
                <a:solidFill>
                  <a:srgbClr val="3B4555"/>
                </a:solidFill>
              </a:rPr>
              <a:t>Из них:</a:t>
            </a:r>
          </a:p>
          <a:p>
            <a:r>
              <a:rPr lang="ru-RU" dirty="0">
                <a:solidFill>
                  <a:srgbClr val="3B4555"/>
                </a:solidFill>
              </a:rPr>
              <a:t>Федеральный бюджет 66 376 440,01 руб.</a:t>
            </a:r>
          </a:p>
          <a:p>
            <a:r>
              <a:rPr lang="ru-RU" dirty="0">
                <a:solidFill>
                  <a:srgbClr val="3B4555"/>
                </a:solidFill>
              </a:rPr>
              <a:t>Областной бюджет 2 052 878,96 руб.</a:t>
            </a:r>
          </a:p>
          <a:p>
            <a:r>
              <a:rPr lang="ru-RU" dirty="0">
                <a:solidFill>
                  <a:srgbClr val="3B4555"/>
                </a:solidFill>
              </a:rPr>
              <a:t>Местный бюджет 7 603 287,09 руб.</a:t>
            </a:r>
          </a:p>
          <a:p>
            <a:r>
              <a:rPr lang="ru-RU" dirty="0">
                <a:solidFill>
                  <a:srgbClr val="3B4555"/>
                </a:solidFill>
              </a:rPr>
              <a:t>Собственные средства 4 011 289,63 руб.</a:t>
            </a:r>
          </a:p>
          <a:p>
            <a:endParaRPr lang="ru-RU" b="1" dirty="0">
              <a:solidFill>
                <a:srgbClr val="3B4555"/>
              </a:solidFill>
            </a:endParaRPr>
          </a:p>
        </p:txBody>
      </p:sp>
      <p:pic>
        <p:nvPicPr>
          <p:cNvPr id="8" name="Рисунок 7" descr="IMG_2935-26-06-19-08-09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8464810" y="1749464"/>
            <a:ext cx="3006985" cy="219192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33" y="1749464"/>
            <a:ext cx="3238500" cy="22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7061" y="3423197"/>
            <a:ext cx="210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Кустарная ,д.33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благоустройства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1437" y="3408662"/>
            <a:ext cx="211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Кустарная,д.33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благоустройства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DSC0118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47" y="4112471"/>
            <a:ext cx="2983348" cy="205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37101" y="5624392"/>
            <a:ext cx="174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Ленина,д.11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благоустройства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2003" y="5624392"/>
            <a:ext cx="219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Ленина,д.11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благоустройства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5" y="0"/>
            <a:ext cx="778356" cy="12644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-8389"/>
            <a:ext cx="778356" cy="12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справлен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44" y="4098940"/>
            <a:ext cx="3216666" cy="205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485" y="287759"/>
            <a:ext cx="9505712" cy="485671"/>
          </a:xfrm>
          <a:prstGeom prst="rect">
            <a:avLst/>
          </a:prstGeom>
          <a:noFill/>
        </p:spPr>
        <p:txBody>
          <a:bodyPr wrap="square" lIns="115214" tIns="57607" rIns="115214" bIns="57607" rtlCol="0">
            <a:spAutoFit/>
          </a:bodyPr>
          <a:lstStyle/>
          <a:p>
            <a:pPr marL="288914" indent="-288914"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Ремонт дворовых территорий МКД</a:t>
            </a:r>
            <a:endParaRPr lang="ru-RU" sz="2800" b="1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6633" y="145072"/>
            <a:ext cx="603024" cy="93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-8389"/>
            <a:ext cx="778356" cy="1264491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211376" y="900706"/>
            <a:ext cx="6667930" cy="1624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24" y="1528923"/>
            <a:ext cx="3232289" cy="22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5" y="0"/>
            <a:ext cx="778356" cy="12644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-8389"/>
            <a:ext cx="778356" cy="1264491"/>
          </a:xfrm>
          <a:prstGeom prst="rect">
            <a:avLst/>
          </a:prstGeom>
        </p:spPr>
      </p:pic>
      <p:pic>
        <p:nvPicPr>
          <p:cNvPr id="18" name="Рисунок 17" descr="C:\Users\mitkovskaya_nv\AppData\Local\Microsoft\Windows\INetCache\Content.Word\IMG-20190814-WA0017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6" r="4033" b="25075"/>
          <a:stretch/>
        </p:blipFill>
        <p:spPr bwMode="auto">
          <a:xfrm>
            <a:off x="1152527" y="1528923"/>
            <a:ext cx="3326987" cy="2201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mitkovskaya_nv\AppData\Local\Microsoft\Windows\INetCache\Content.Word\IMG-20190814-WA002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7" y="4098940"/>
            <a:ext cx="3296483" cy="205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IMG-20190814-WA00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77" y="4098940"/>
            <a:ext cx="3295017" cy="205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G_20190701_05531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77" y="1528923"/>
            <a:ext cx="3295017" cy="22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6662" y="3240087"/>
            <a:ext cx="190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Обручева,д.4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благоустройства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6661" y="5603748"/>
            <a:ext cx="211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Обручева,д.4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благоустройства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3205" y="3240087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Российская,д.50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благоустройства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3205" y="5603748"/>
            <a:ext cx="214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Российская,д.50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благоустройства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2485" y="287759"/>
            <a:ext cx="9505712" cy="485671"/>
          </a:xfrm>
          <a:prstGeom prst="rect">
            <a:avLst/>
          </a:prstGeom>
          <a:noFill/>
        </p:spPr>
        <p:txBody>
          <a:bodyPr wrap="square" lIns="115214" tIns="57607" rIns="115214" bIns="57607" rtlCol="0">
            <a:spAutoFit/>
          </a:bodyPr>
          <a:lstStyle/>
          <a:p>
            <a:pPr algn="ctr"/>
            <a:r>
              <a:rPr lang="ru-RU" sz="2400" b="1" dirty="0">
                <a:solidFill>
                  <a:srgbClr val="3B4555"/>
                </a:solidFill>
                <a:latin typeface="Futura PT Medium" pitchFamily="34" charset="-52"/>
              </a:rPr>
              <a:t>Общественные</a:t>
            </a:r>
            <a:r>
              <a:rPr lang="ru-RU" b="1" dirty="0">
                <a:solidFill>
                  <a:srgbClr val="3B4555"/>
                </a:solidFill>
                <a:latin typeface="Futura PT Medium" pitchFamily="34" charset="-52"/>
              </a:rPr>
              <a:t> </a:t>
            </a:r>
            <a:r>
              <a:rPr lang="ru-RU" sz="2400" b="1" dirty="0">
                <a:solidFill>
                  <a:srgbClr val="3B4555"/>
                </a:solidFill>
                <a:latin typeface="Futura PT Medium" pitchFamily="34" charset="-52"/>
              </a:rPr>
              <a:t>территории</a:t>
            </a:r>
            <a:endParaRPr lang="ru-RU" b="1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6633" y="145072"/>
            <a:ext cx="603024" cy="93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2" y="0"/>
            <a:ext cx="778356" cy="1264491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949700" y="1019651"/>
            <a:ext cx="7331320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6421" y="1392263"/>
            <a:ext cx="70567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3B4555"/>
                </a:solidFill>
              </a:rPr>
              <a:t>В </a:t>
            </a:r>
            <a:r>
              <a:rPr lang="ru-RU" b="1" dirty="0">
                <a:solidFill>
                  <a:srgbClr val="3B4555"/>
                </a:solidFill>
              </a:rPr>
              <a:t>2019 году </a:t>
            </a:r>
            <a:r>
              <a:rPr lang="ru-RU" dirty="0" smtClean="0">
                <a:solidFill>
                  <a:srgbClr val="3B4555"/>
                </a:solidFill>
              </a:rPr>
              <a:t>выполняется </a:t>
            </a:r>
            <a:r>
              <a:rPr lang="ru-RU" dirty="0">
                <a:solidFill>
                  <a:srgbClr val="3B4555"/>
                </a:solidFill>
              </a:rPr>
              <a:t>обустройство </a:t>
            </a:r>
            <a:r>
              <a:rPr lang="ru-RU" b="1" dirty="0">
                <a:solidFill>
                  <a:srgbClr val="3B4555"/>
                </a:solidFill>
              </a:rPr>
              <a:t>2 </a:t>
            </a:r>
            <a:r>
              <a:rPr lang="ru-RU" dirty="0">
                <a:solidFill>
                  <a:srgbClr val="3B4555"/>
                </a:solidFill>
              </a:rPr>
              <a:t>территорий:</a:t>
            </a:r>
          </a:p>
          <a:p>
            <a:pPr marL="302352" indent="-302352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rgbClr val="3B4555"/>
                </a:solidFill>
              </a:rPr>
              <a:t>Сквер Ясная поляна </a:t>
            </a:r>
            <a:r>
              <a:rPr lang="ru-RU" b="1" dirty="0">
                <a:solidFill>
                  <a:srgbClr val="3B4555"/>
                </a:solidFill>
              </a:rPr>
              <a:t>17,2 </a:t>
            </a:r>
            <a:r>
              <a:rPr lang="ru-RU" dirty="0">
                <a:solidFill>
                  <a:srgbClr val="3B4555"/>
                </a:solidFill>
              </a:rPr>
              <a:t>млн руб.</a:t>
            </a:r>
          </a:p>
          <a:p>
            <a:pPr marL="302352" indent="-302352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rgbClr val="3B4555"/>
                </a:solidFill>
              </a:rPr>
              <a:t>Молодежный парк </a:t>
            </a:r>
            <a:r>
              <a:rPr lang="ru-RU" b="1" dirty="0">
                <a:solidFill>
                  <a:srgbClr val="3B4555"/>
                </a:solidFill>
              </a:rPr>
              <a:t>8,4  </a:t>
            </a:r>
            <a:r>
              <a:rPr lang="ru-RU" dirty="0">
                <a:solidFill>
                  <a:srgbClr val="3B4555"/>
                </a:solidFill>
              </a:rPr>
              <a:t>млн руб.</a:t>
            </a:r>
          </a:p>
          <a:p>
            <a:pPr marL="302352" indent="-302352">
              <a:lnSpc>
                <a:spcPct val="150000"/>
              </a:lnSpc>
              <a:buFont typeface="Wingdings" pitchFamily="2" charset="2"/>
              <a:buChar char="§"/>
            </a:pPr>
            <a:endParaRPr lang="ru-RU" dirty="0">
              <a:solidFill>
                <a:srgbClr val="3B4555"/>
              </a:solidFill>
            </a:endParaRPr>
          </a:p>
          <a:p>
            <a:pPr marL="302352" indent="-302352">
              <a:lnSpc>
                <a:spcPct val="150000"/>
              </a:lnSpc>
            </a:pPr>
            <a:r>
              <a:rPr lang="ru-RU" dirty="0">
                <a:solidFill>
                  <a:srgbClr val="3B4555"/>
                </a:solidFill>
              </a:rPr>
              <a:t>По состоянию на </a:t>
            </a:r>
            <a:r>
              <a:rPr lang="ru-RU" dirty="0" smtClean="0">
                <a:solidFill>
                  <a:srgbClr val="3B4555"/>
                </a:solidFill>
              </a:rPr>
              <a:t>01.10.2019г</a:t>
            </a:r>
            <a:r>
              <a:rPr lang="ru-RU" dirty="0">
                <a:solidFill>
                  <a:srgbClr val="3B4555"/>
                </a:solidFill>
              </a:rPr>
              <a:t>. </a:t>
            </a:r>
          </a:p>
          <a:p>
            <a:pPr marL="302352" indent="-302352">
              <a:lnSpc>
                <a:spcPct val="150000"/>
              </a:lnSpc>
            </a:pPr>
            <a:r>
              <a:rPr lang="ru-RU" dirty="0">
                <a:solidFill>
                  <a:srgbClr val="3B4555"/>
                </a:solidFill>
              </a:rPr>
              <a:t>Работы по ремонту сквера Ясной поляны выполнены на 95%</a:t>
            </a:r>
          </a:p>
          <a:p>
            <a:pPr marL="302352" indent="-302352">
              <a:lnSpc>
                <a:spcPct val="150000"/>
              </a:lnSpc>
            </a:pPr>
            <a:r>
              <a:rPr lang="ru-RU" dirty="0">
                <a:solidFill>
                  <a:srgbClr val="3B4555"/>
                </a:solidFill>
              </a:rPr>
              <a:t>По Молодежному парку – 70%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5321" y="1799927"/>
            <a:ext cx="3687444" cy="43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158" y="3271206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B4555"/>
                </a:solidFill>
                <a:latin typeface="Futura PT Medium" pitchFamily="34" charset="-52"/>
              </a:rPr>
              <a:t>Спасибо </a:t>
            </a:r>
          </a:p>
          <a:p>
            <a:r>
              <a:rPr lang="ru-RU" sz="3600" dirty="0" smtClean="0">
                <a:solidFill>
                  <a:srgbClr val="3B4555"/>
                </a:solidFill>
                <a:latin typeface="Futura PT Medium" pitchFamily="34" charset="-52"/>
              </a:rPr>
              <a:t>за внимание!</a:t>
            </a:r>
            <a:endParaRPr lang="ru-RU" sz="36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pic>
        <p:nvPicPr>
          <p:cNvPr id="409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ьякова\Searches\Desktop\Герб с ленточками +.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2685" y="503783"/>
            <a:ext cx="690777" cy="953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9950</TotalTime>
  <Words>155</Words>
  <Application>Microsoft Office PowerPoint</Application>
  <PresentationFormat>Произвольный</PresentationFormat>
  <Paragraphs>44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Futura PT Book</vt:lpstr>
      <vt:lpstr>Futura PT Medium</vt:lpstr>
      <vt:lpstr>PT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Наталья Викторовна Митьковская</cp:lastModifiedBy>
  <cp:revision>973</cp:revision>
  <cp:lastPrinted>2019-10-29T08:46:07Z</cp:lastPrinted>
  <dcterms:created xsi:type="dcterms:W3CDTF">2018-10-19T07:56:24Z</dcterms:created>
  <dcterms:modified xsi:type="dcterms:W3CDTF">2019-10-29T08:46:51Z</dcterms:modified>
</cp:coreProperties>
</file>