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351" r:id="rId2"/>
    <p:sldId id="354" r:id="rId3"/>
    <p:sldId id="355" r:id="rId4"/>
    <p:sldId id="281" r:id="rId5"/>
    <p:sldId id="348" r:id="rId6"/>
    <p:sldId id="350" r:id="rId7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2B2880E-74BA-4D2F-988D-4D16418701C8}">
          <p14:sldIdLst>
            <p14:sldId id="351"/>
            <p14:sldId id="354"/>
            <p14:sldId id="355"/>
            <p14:sldId id="281"/>
            <p14:sldId id="348"/>
            <p14:sldId id="35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ороз Евгения Игоревна" initials="МЕИ" lastIdx="1" clrIdx="0">
    <p:extLst>
      <p:ext uri="{19B8F6BF-5375-455C-9EA6-DF929625EA0E}">
        <p15:presenceInfo xmlns:p15="http://schemas.microsoft.com/office/powerpoint/2012/main" userId="S-1-5-21-1957994488-879983540-839522115-129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4555"/>
    <a:srgbClr val="2A5244"/>
    <a:srgbClr val="325D69"/>
    <a:srgbClr val="3F6495"/>
    <a:srgbClr val="4770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17"/>
    <p:restoredTop sz="96374" autoAdjust="0"/>
  </p:normalViewPr>
  <p:slideViewPr>
    <p:cSldViewPr snapToGrid="0" snapToObjects="1">
      <p:cViewPr varScale="1">
        <p:scale>
          <a:sx n="108" d="100"/>
          <a:sy n="108" d="100"/>
        </p:scale>
        <p:origin x="8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10" y="4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A84F67-25DD-4A67-ACBB-A797152E6AF9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805" y="4784430"/>
            <a:ext cx="5409562" cy="391467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831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10" y="9444831"/>
            <a:ext cx="2930574" cy="4976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927EA-B64A-4F72-8872-A04375D4D6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860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E0A38C-D82C-3643-AE1D-5708769B1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C9EA5E-CAB8-5E4E-94F6-DB476A1EC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B6FC98-ED6B-6A41-8629-0CB1D7BDD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2A8E9-278B-418C-BDA8-96845F7EC6B4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B226DD-5D97-794E-8E4B-4DB5BC33E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541231-20C1-6C4D-BFE9-FFC3D735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91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12175F-731D-354E-8AE0-FBB52116C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C2AC4FE-C683-BD4E-9A5D-2E9F494BF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58FE50-5A40-634B-9334-D5B92869E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8B80D-F6AE-4C3F-BE03-4A2F1408BC0E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DD0539-736E-0643-9FB4-9E641DEF1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F6E402-375B-1447-8342-3E0FA377F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83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B22AFE0-EB3C-6246-8FF6-33988B19E7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17BFB4D-71A7-3D45-B9AC-3118DF5AF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2DE0C9-D22C-AE45-95A3-E3A66089F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D9C5B-4F24-4275-8CAE-D200E0F2DCB3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9C5573-82C4-1E43-BAD5-19C39914B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E3C4444-37AB-7B42-83EB-A80553917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67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9CDBCC-0DA3-C44D-9508-F616E894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F068F3-AF5A-134D-B058-40378CDF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933EC0-23C7-EF4F-944F-AC032DA4E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CD8-5319-4B6B-8383-5F842385A4FF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CE6801-B442-534E-BBAD-D2CBCAB33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E4B9F-B94A-6248-8B68-C5F2D37D4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31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EB9264-532A-AD40-B97E-140082680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403E91-000C-D94A-9B93-0A2DB624F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CD51D9-F17A-8C4A-8630-0C22DA4AE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496C-EFC3-45D4-86E3-5A2412036E70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0F3EE6-B777-1745-A8B6-17F429197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3825C8-FC9A-0B4B-84AD-138E0D8DB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85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DD59E1-7670-8542-8CFE-46842BF55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A5DB63-04AA-3D47-8216-FB1BEE2B9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0AFDD5C-76B0-964F-AB5E-9DFC15A15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86AA90-AA98-CB48-B2AE-6E7070E5B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035A-E4D7-4C57-8754-125B4AA93FCF}" type="datetime1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1AF312-494C-1C4C-9090-DB6E16CF0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C98F69-2205-0949-86F7-397B50A6E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50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E8289C-D1A5-0143-8586-B165BD3E0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1C3612-6539-8344-9941-49ED82E72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F2FF5B-8854-7F48-8671-0D744EB2B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1A552DC-2A3C-7D42-825D-3064509B2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F9F09A6-93A2-4E46-AD73-11FA991EF6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1D2A53A-2B5F-424A-B07E-ADE5CB36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5D7C1-DC59-4D74-8926-955AA945A41F}" type="datetime1">
              <a:rPr lang="ru-RU" smtClean="0"/>
              <a:t>10.03.2022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834DB9-EC37-884E-B3B1-3142D133D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EAD7436-358C-C645-BFB1-70475A9EF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55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1E2BE0-89C8-164B-A30D-E75C9F7E4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0E6E7E5-4CEE-B84E-9516-D36EEDE12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01C1-8D3D-4B70-8CA8-6832FE647C20}" type="datetime1">
              <a:rPr lang="ru-RU" smtClean="0"/>
              <a:t>10.03.2022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6EAFA2D-E476-9244-AFBF-5F97B34FB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018FE48-F727-7745-B7CF-08B3F9F70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153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FCB4E26-8768-0340-B456-11D7D8539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E8C03-BB34-4838-8A7F-80242552E17F}" type="datetime1">
              <a:rPr lang="ru-RU" smtClean="0"/>
              <a:t>10.03.2022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BDC5B98-E694-E44C-A579-6149E163A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860643-982F-6442-996A-B9089E3BC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40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EDCCEC-14B4-6F47-A7A5-CB0047C7E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FAFAE1-B1E8-4E49-811A-DE26E21A90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DD5F40-9291-7646-B6AC-475133637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31F5E8-7700-994A-B4F7-7EDE729D4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F7A2-2C41-40F1-A618-34DB7BF78F4F}" type="datetime1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58D354C-A924-BF43-AD1B-3B768F8DF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D836FA-BC64-1342-BA42-A6E579A1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28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EFA7B7-4D79-0642-8A33-45BCA1F2D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EF2026C-0572-854F-8169-4B3CA7C6F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F580F4D-D091-034B-8338-E4AE0149A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39D5E3-E6F4-F541-9D74-15EBB6F67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B3247-24AB-44B0-8CD2-A54376B7FF09}" type="datetime1">
              <a:rPr lang="ru-RU" smtClean="0"/>
              <a:t>10.03.2022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E6891F5-A11C-234E-85F7-D52B3C2A6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A3BC86-585E-8E45-B03C-E187155D4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433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094F21-32B5-4247-883F-C8D66E7D9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845E64-CA5A-F145-90B1-9D539D041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D9B7F-1B34-5E41-9AC7-5B8DA2792B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A79E4-52FF-4490-AE88-2D343A8C59A6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5E17BB-70DD-1B4E-B2B2-D7861223E8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3B616E-181F-4B41-A5A6-A866A9493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813D2-8A68-DC49-AD38-D58CE1F92E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167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395396/" TargetMode="External"/><Relationship Id="rId2" Type="http://schemas.openxmlformats.org/officeDocument/2006/relationships/hyperlink" Target="https://corpmsp.ru/bankam/programma_stimulir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rpmsp.ru/upload/iblock/875/Programma-stimulirovaniya-kreditovaniya-_red.04.03.2022_.pdf" TargetMode="Externa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mcx.ru/activity/state-support/measures/preferential-credi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FEFA5FF88D4AC8B38E4D241F1964DDCD8DD1CBB740546B38246260CAD9B436ABCABEF881B7ED993493D26E54802EAE10CE9DBEBCB5F37A67LF0A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60343" y="351176"/>
            <a:ext cx="106395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162136"/>
                </a:solidFill>
                <a:latin typeface="Futura PT"/>
              </a:rPr>
              <a:t>Федеральный закон от 08.03.2022 №46-ФЗ</a:t>
            </a:r>
          </a:p>
          <a:p>
            <a:pPr lvl="0" algn="ctr"/>
            <a:r>
              <a:rPr lang="ru-RU" sz="2800" b="1" dirty="0">
                <a:solidFill>
                  <a:srgbClr val="FF0000"/>
                </a:solidFill>
                <a:latin typeface="Futura PT"/>
              </a:rPr>
              <a:t>Кредитные каникулы для субъектов МСП</a:t>
            </a:r>
            <a:endParaRPr lang="ru-RU" sz="2200" b="1" dirty="0">
              <a:solidFill>
                <a:srgbClr val="FF0000"/>
              </a:solidFill>
              <a:latin typeface="Futura PT"/>
            </a:endParaRPr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>
            <a:off x="3195494" y="1501679"/>
            <a:ext cx="7180022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B3CD78-B6E2-4A58-8A82-F86BA9CD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1</a:t>
            </a:fld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D77D778-4A3E-4370-AD5B-960F12B55991}"/>
              </a:ext>
            </a:extLst>
          </p:cNvPr>
          <p:cNvSpPr/>
          <p:nvPr/>
        </p:nvSpPr>
        <p:spPr>
          <a:xfrm>
            <a:off x="214086" y="1950934"/>
            <a:ext cx="11977914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кредитный договор оформлен </a:t>
            </a:r>
            <a:r>
              <a:rPr lang="ru-RU" sz="1900" b="1" dirty="0">
                <a:solidFill>
                  <a:srgbClr val="162136"/>
                </a:solidFill>
                <a:latin typeface="Futura PT"/>
              </a:rPr>
              <a:t>до 1 марта 2022 года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162136"/>
              </a:solidFill>
              <a:latin typeface="Futura P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льготный период </a:t>
            </a:r>
            <a:r>
              <a:rPr lang="ru-RU" sz="1900" b="1" dirty="0">
                <a:solidFill>
                  <a:srgbClr val="162136"/>
                </a:solidFill>
                <a:latin typeface="Futura PT"/>
              </a:rPr>
              <a:t>не более 6 месяцев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в течение льготного периода не начисляются штрафы, пени, неустойки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заявление можно подать </a:t>
            </a:r>
            <a:r>
              <a:rPr lang="ru-RU" sz="1900" b="1" dirty="0">
                <a:latin typeface="Futura PT"/>
              </a:rPr>
              <a:t>с 1.03.2022 по 30.09.2022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lvl="0" indent="896938" algn="just"/>
            <a:r>
              <a:rPr lang="ru-RU" sz="1900" b="1" u="sng" dirty="0">
                <a:solidFill>
                  <a:srgbClr val="162136"/>
                </a:solidFill>
                <a:latin typeface="Futura PT"/>
              </a:rPr>
              <a:t>Условия предоставления: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900" b="1" dirty="0">
                <a:solidFill>
                  <a:srgbClr val="162136"/>
                </a:solidFill>
                <a:latin typeface="Futura PT"/>
              </a:rPr>
              <a:t>падение доходов более чем на 30 % </a:t>
            </a:r>
            <a:r>
              <a:rPr lang="ru-RU" sz="1900" dirty="0">
                <a:solidFill>
                  <a:srgbClr val="162136"/>
                </a:solidFill>
                <a:latin typeface="Futura PT"/>
              </a:rPr>
              <a:t>за месяц, предшествующий месяцу обращения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отсутствие у заемщика действующего аналогичного льготного периода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размер кредита не больше установленного предельного уровня (согласно Постановлению Правительства РФ №435 от 03.04.2020):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ru-RU" sz="1900" dirty="0">
                <a:solidFill>
                  <a:srgbClr val="162136"/>
                </a:solidFill>
                <a:latin typeface="Futura PT"/>
              </a:rPr>
              <a:t>Потребительский кредит </a:t>
            </a:r>
            <a:r>
              <a:rPr lang="ru-RU" sz="1900" b="1" dirty="0">
                <a:solidFill>
                  <a:srgbClr val="162136"/>
                </a:solidFill>
                <a:latin typeface="Futura PT"/>
              </a:rPr>
              <a:t>для ИП – 300 тыс. рублей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endParaRPr lang="ru-RU" sz="800" dirty="0">
              <a:solidFill>
                <a:srgbClr val="162136"/>
              </a:solidFill>
              <a:latin typeface="Futura PT"/>
            </a:endParaRPr>
          </a:p>
          <a:p>
            <a:pPr algn="just"/>
            <a:r>
              <a:rPr lang="ru-RU" sz="1900" b="1" dirty="0">
                <a:solidFill>
                  <a:srgbClr val="FF0000"/>
                </a:solidFill>
                <a:latin typeface="Futura PT"/>
              </a:rPr>
              <a:t>!!!</a:t>
            </a:r>
            <a:r>
              <a:rPr lang="ru-RU" sz="1900" dirty="0">
                <a:solidFill>
                  <a:srgbClr val="162136"/>
                </a:solidFill>
                <a:latin typeface="Futura PT"/>
              </a:rPr>
              <a:t> Обратиться за предоставлением кредитных каникул смогут даже те заемщики, которые в период пандемии уже использовали подобное право </a:t>
            </a:r>
            <a:r>
              <a:rPr lang="ru-RU" sz="1900" b="1" dirty="0">
                <a:solidFill>
                  <a:srgbClr val="FF0000"/>
                </a:solidFill>
                <a:latin typeface="Futura PT"/>
              </a:rPr>
              <a:t>!!! </a:t>
            </a: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4100060C-7F17-45FE-B18A-55B68259782B}"/>
              </a:ext>
            </a:extLst>
          </p:cNvPr>
          <p:cNvGrpSpPr/>
          <p:nvPr/>
        </p:nvGrpSpPr>
        <p:grpSpPr>
          <a:xfrm>
            <a:off x="0" y="0"/>
            <a:ext cx="2375443" cy="1148443"/>
            <a:chOff x="0" y="0"/>
            <a:chExt cx="2375443" cy="1148443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E7661AB9-7A3F-4AA6-A3CC-14841F6F87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148443" cy="1148443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E064D02-0E99-46AA-96F3-6B4C1D6CF142}"/>
                </a:ext>
              </a:extLst>
            </p:cNvPr>
            <p:cNvSpPr txBox="1"/>
            <p:nvPr/>
          </p:nvSpPr>
          <p:spPr>
            <a:xfrm>
              <a:off x="945243" y="243455"/>
              <a:ext cx="1430200" cy="58477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ru-RU" sz="3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НОВОЕ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0683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54B5442-4413-40DF-BEF0-BB2BF40E8EF8}"/>
              </a:ext>
            </a:extLst>
          </p:cNvPr>
          <p:cNvSpPr/>
          <p:nvPr/>
        </p:nvSpPr>
        <p:spPr>
          <a:xfrm>
            <a:off x="0" y="3305657"/>
            <a:ext cx="11991753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16075" lvl="0" algn="just"/>
            <a:r>
              <a:rPr lang="ru-RU" sz="2000" b="1" dirty="0">
                <a:solidFill>
                  <a:srgbClr val="FF0000"/>
                </a:solidFill>
                <a:latin typeface="Futura PT"/>
              </a:rPr>
              <a:t>«ПСК Инвестиционная» </a:t>
            </a:r>
            <a:r>
              <a:rPr lang="ru-RU" sz="2000" b="1" dirty="0">
                <a:latin typeface="Futura PT"/>
              </a:rPr>
              <a:t>(с 16.03.2022 до 31.12.2022)</a:t>
            </a:r>
          </a:p>
          <a:p>
            <a:pPr marL="1616075" lvl="0" algn="just"/>
            <a:endParaRPr lang="ru-RU" sz="800" b="1" dirty="0">
              <a:solidFill>
                <a:srgbClr val="162136"/>
              </a:solidFill>
              <a:latin typeface="Futura PT"/>
            </a:endParaRPr>
          </a:p>
          <a:p>
            <a:pPr marL="1616075" lvl="0" algn="just"/>
            <a:r>
              <a:rPr lang="ru-RU" sz="2000" b="1" dirty="0">
                <a:solidFill>
                  <a:srgbClr val="162136"/>
                </a:solidFill>
                <a:latin typeface="Futura PT"/>
              </a:rPr>
              <a:t>Цель: </a:t>
            </a:r>
            <a:r>
              <a:rPr lang="ru-RU" sz="1900" dirty="0">
                <a:solidFill>
                  <a:srgbClr val="162136"/>
                </a:solidFill>
                <a:latin typeface="Futura PT"/>
              </a:rPr>
              <a:t>в системно значимых банках можно получить кредит только на инвестиционные цели, в остальных — как на инвестиционные, так и на оборотные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62136"/>
                </a:solidFill>
                <a:latin typeface="Futura PT"/>
              </a:rPr>
              <a:t>Ставка для малого и микробизнеса - </a:t>
            </a:r>
            <a:r>
              <a:rPr lang="ru-RU" sz="2000" b="1" dirty="0">
                <a:solidFill>
                  <a:srgbClr val="162136"/>
                </a:solidFill>
                <a:latin typeface="Futura PT"/>
              </a:rPr>
              <a:t>до 15% </a:t>
            </a:r>
            <a:endParaRPr lang="ru-RU" sz="2000" dirty="0">
              <a:solidFill>
                <a:srgbClr val="162136"/>
              </a:solidFill>
              <a:latin typeface="Futura P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62136"/>
                </a:solidFill>
                <a:latin typeface="Futura PT"/>
              </a:rPr>
              <a:t>Ставка для среднего бизнеса - </a:t>
            </a:r>
            <a:r>
              <a:rPr lang="ru-RU" sz="2000" b="1" dirty="0">
                <a:solidFill>
                  <a:srgbClr val="162136"/>
                </a:solidFill>
                <a:latin typeface="Futura PT"/>
              </a:rPr>
              <a:t>до 13,5%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62136"/>
                </a:solidFill>
                <a:latin typeface="Futura PT"/>
              </a:rPr>
              <a:t>Срок</a:t>
            </a:r>
            <a:r>
              <a:rPr lang="ru-RU" sz="2000" b="1" dirty="0">
                <a:solidFill>
                  <a:srgbClr val="162136"/>
                </a:solidFill>
                <a:latin typeface="Futura PT"/>
              </a:rPr>
              <a:t> </a:t>
            </a:r>
            <a:r>
              <a:rPr lang="ru-RU" sz="2000" dirty="0">
                <a:solidFill>
                  <a:srgbClr val="162136"/>
                </a:solidFill>
                <a:latin typeface="Futura PT"/>
              </a:rPr>
              <a:t>–</a:t>
            </a:r>
            <a:r>
              <a:rPr lang="ru-RU" sz="2000" b="1" dirty="0">
                <a:solidFill>
                  <a:srgbClr val="162136"/>
                </a:solidFill>
                <a:latin typeface="Futura PT"/>
              </a:rPr>
              <a:t> до 3х лет</a:t>
            </a:r>
          </a:p>
          <a:p>
            <a:pPr lvl="0" algn="just"/>
            <a:endParaRPr lang="ru-RU" sz="800" b="1" dirty="0">
              <a:solidFill>
                <a:srgbClr val="162136"/>
              </a:solidFill>
              <a:latin typeface="Futura PT"/>
            </a:endParaRPr>
          </a:p>
          <a:p>
            <a:pPr lvl="0" algn="just"/>
            <a:r>
              <a:rPr lang="ru-RU" sz="2000" b="1" dirty="0">
                <a:solidFill>
                  <a:srgbClr val="162136"/>
                </a:solidFill>
                <a:latin typeface="Futura PT"/>
              </a:rPr>
              <a:t>Список банков участников программы </a:t>
            </a:r>
            <a:r>
              <a:rPr lang="en-GB" sz="1500" b="1" dirty="0">
                <a:solidFill>
                  <a:srgbClr val="162136"/>
                </a:solidFill>
                <a:latin typeface="Futura PT"/>
                <a:hlinkClick r:id="rId2"/>
              </a:rPr>
              <a:t>https://corpmsp.ru/bankam/programma_stimulir/</a:t>
            </a:r>
            <a:r>
              <a:rPr lang="ru-RU" sz="1500" b="1" dirty="0">
                <a:solidFill>
                  <a:srgbClr val="162136"/>
                </a:solidFill>
                <a:latin typeface="Futura PT"/>
              </a:rPr>
              <a:t> </a:t>
            </a:r>
          </a:p>
          <a:p>
            <a:pPr lvl="0" algn="just"/>
            <a:endParaRPr lang="ru-RU" sz="800" b="1" dirty="0">
              <a:solidFill>
                <a:srgbClr val="162136"/>
              </a:solidFill>
              <a:latin typeface="Futura P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75443" y="32007"/>
            <a:ext cx="95161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Futura PT"/>
              </a:rPr>
              <a:t>Антикризисные программы льготного кредитования ЦБ РФ и Корпорации МСП</a:t>
            </a:r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>
            <a:off x="3622148" y="902565"/>
            <a:ext cx="7226616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C068FB5-1562-D343-BD66-7D6E84E547FC}"/>
              </a:ext>
            </a:extLst>
          </p:cNvPr>
          <p:cNvSpPr/>
          <p:nvPr/>
        </p:nvSpPr>
        <p:spPr>
          <a:xfrm>
            <a:off x="0" y="1101665"/>
            <a:ext cx="1199175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16075" lvl="0" algn="just"/>
            <a:r>
              <a:rPr lang="ru-RU" sz="2000" b="1" dirty="0">
                <a:solidFill>
                  <a:srgbClr val="FF0000"/>
                </a:solidFill>
                <a:latin typeface="Futura PT"/>
              </a:rPr>
              <a:t>«ПСК Антикризисная»</a:t>
            </a:r>
            <a:endParaRPr lang="ru-RU" sz="800" b="1" dirty="0">
              <a:solidFill>
                <a:srgbClr val="162136"/>
              </a:solidFill>
              <a:latin typeface="Futura PT"/>
            </a:endParaRPr>
          </a:p>
          <a:p>
            <a:pPr marL="1616075" lvl="0" algn="just"/>
            <a:r>
              <a:rPr lang="ru-RU" sz="2000" b="1" dirty="0">
                <a:solidFill>
                  <a:srgbClr val="162136"/>
                </a:solidFill>
                <a:latin typeface="Futura PT"/>
              </a:rPr>
              <a:t>Цель: </a:t>
            </a:r>
            <a:r>
              <a:rPr lang="ru-RU" sz="1850" dirty="0">
                <a:solidFill>
                  <a:srgbClr val="162136"/>
                </a:solidFill>
                <a:latin typeface="Futura PT"/>
              </a:rPr>
              <a:t>кредитование и рефинансирование, на оборотные и инвестиционные цели </a:t>
            </a:r>
          </a:p>
          <a:p>
            <a:pPr marL="1616075" lvl="0" algn="just"/>
            <a:r>
              <a:rPr lang="ru-RU" sz="2000" dirty="0">
                <a:solidFill>
                  <a:srgbClr val="162136"/>
                </a:solidFill>
                <a:latin typeface="Futura PT"/>
              </a:rPr>
              <a:t>Ставка до </a:t>
            </a:r>
            <a:r>
              <a:rPr lang="ru-RU" sz="2000" b="1" dirty="0">
                <a:solidFill>
                  <a:srgbClr val="162136"/>
                </a:solidFill>
                <a:latin typeface="Futura PT"/>
              </a:rPr>
              <a:t>8,5% годовых</a:t>
            </a:r>
          </a:p>
          <a:p>
            <a:pPr lvl="0" algn="just"/>
            <a:endParaRPr lang="ru-RU" sz="800" b="1" dirty="0">
              <a:solidFill>
                <a:srgbClr val="162136"/>
              </a:solidFill>
              <a:latin typeface="Futura PT"/>
            </a:endParaRPr>
          </a:p>
          <a:p>
            <a:pPr lvl="0" algn="just"/>
            <a:r>
              <a:rPr lang="ru-RU" sz="2000" b="1" dirty="0">
                <a:solidFill>
                  <a:srgbClr val="162136"/>
                </a:solidFill>
                <a:latin typeface="Futura PT"/>
              </a:rPr>
              <a:t>Список банков участников программы </a:t>
            </a:r>
            <a:r>
              <a:rPr lang="en-GB" sz="1500" b="1" dirty="0">
                <a:solidFill>
                  <a:srgbClr val="162136"/>
                </a:solidFill>
                <a:latin typeface="Futura PT"/>
                <a:hlinkClick r:id="rId2"/>
              </a:rPr>
              <a:t>https://corpmsp.ru/bankam/programma_stimulir/</a:t>
            </a:r>
            <a:r>
              <a:rPr lang="ru-RU" sz="1500" b="1" dirty="0">
                <a:solidFill>
                  <a:srgbClr val="162136"/>
                </a:solidFill>
                <a:latin typeface="Futura PT"/>
              </a:rPr>
              <a:t> </a:t>
            </a:r>
          </a:p>
          <a:p>
            <a:pPr lvl="0" algn="just"/>
            <a:endParaRPr lang="ru-RU" sz="800" b="0" i="0" dirty="0">
              <a:solidFill>
                <a:srgbClr val="373E48"/>
              </a:solidFill>
              <a:effectLst/>
              <a:latin typeface="Futura PT"/>
            </a:endParaRPr>
          </a:p>
          <a:p>
            <a:r>
              <a:rPr lang="ru-RU" sz="1700" b="1" dirty="0">
                <a:solidFill>
                  <a:srgbClr val="FF0000"/>
                </a:solidFill>
                <a:latin typeface="Futura PT"/>
              </a:rPr>
              <a:t>!!! </a:t>
            </a:r>
            <a:r>
              <a:rPr lang="ru-RU" sz="1700" dirty="0">
                <a:solidFill>
                  <a:srgbClr val="162136"/>
                </a:solidFill>
                <a:latin typeface="Futura PT"/>
              </a:rPr>
              <a:t>Программа доступна малому и среднему бизнесу из перечня пострадавших отраслей в соответствии с Постановлением Правительства № 1513 от</a:t>
            </a:r>
            <a:r>
              <a:rPr lang="en-US" sz="1700" dirty="0">
                <a:solidFill>
                  <a:srgbClr val="162136"/>
                </a:solidFill>
                <a:latin typeface="Futura PT"/>
              </a:rPr>
              <a:t> </a:t>
            </a:r>
            <a:r>
              <a:rPr lang="ru-RU" sz="1700" dirty="0">
                <a:solidFill>
                  <a:srgbClr val="162136"/>
                </a:solidFill>
                <a:latin typeface="Futura PT"/>
              </a:rPr>
              <a:t>07.09.2021 </a:t>
            </a:r>
            <a:r>
              <a:rPr lang="en-GB" sz="1500" b="0" i="0" dirty="0">
                <a:solidFill>
                  <a:srgbClr val="373E48"/>
                </a:solidFill>
                <a:effectLst/>
                <a:latin typeface="Futura PT"/>
                <a:hlinkClick r:id="rId3"/>
              </a:rPr>
              <a:t>http://www.consultant.ru/document/cons_doc_LAW_395396/</a:t>
            </a:r>
            <a:r>
              <a:rPr lang="ru-RU" sz="1500" b="0" i="0" dirty="0">
                <a:solidFill>
                  <a:srgbClr val="373E48"/>
                </a:solidFill>
                <a:effectLst/>
                <a:latin typeface="Futura PT"/>
              </a:rPr>
              <a:t> </a:t>
            </a:r>
            <a:endParaRPr lang="ru-RU" sz="1500" b="1" dirty="0">
              <a:solidFill>
                <a:srgbClr val="162136"/>
              </a:solidFill>
              <a:latin typeface="Futura PT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8DA1ADE-9E5F-46AB-8EA8-ACE194555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2</a:t>
            </a:fld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676F7520-7962-49FB-BC20-DD1418D2E851}"/>
              </a:ext>
            </a:extLst>
          </p:cNvPr>
          <p:cNvGrpSpPr/>
          <p:nvPr/>
        </p:nvGrpSpPr>
        <p:grpSpPr>
          <a:xfrm>
            <a:off x="403978" y="3343753"/>
            <a:ext cx="962123" cy="1098432"/>
            <a:chOff x="248464" y="3311747"/>
            <a:chExt cx="962123" cy="1098432"/>
          </a:xfrm>
        </p:grpSpPr>
        <p:pic>
          <p:nvPicPr>
            <p:cNvPr id="11" name="Рисунок 10">
              <a:extLst>
                <a:ext uri="{FF2B5EF4-FFF2-40B4-BE49-F238E27FC236}">
                  <a16:creationId xmlns:a16="http://schemas.microsoft.com/office/drawing/2014/main" id="{49E7D6B6-C86D-4B68-B977-0F912805B15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3912" y="3311747"/>
              <a:ext cx="765567" cy="765567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34BFF55-E52F-42E0-968B-8A8196722ABE}"/>
                </a:ext>
              </a:extLst>
            </p:cNvPr>
            <p:cNvSpPr txBox="1"/>
            <p:nvPr/>
          </p:nvSpPr>
          <p:spPr>
            <a:xfrm>
              <a:off x="248464" y="4010069"/>
              <a:ext cx="962123" cy="40011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ru-RU" sz="20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НОВОЕ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78D3918-B93A-4395-A21E-8720DBC573DD}"/>
              </a:ext>
            </a:extLst>
          </p:cNvPr>
          <p:cNvSpPr txBox="1"/>
          <p:nvPr/>
        </p:nvSpPr>
        <p:spPr>
          <a:xfrm>
            <a:off x="121982" y="5992025"/>
            <a:ext cx="10726782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700" dirty="0">
                <a:latin typeface="Futura PT"/>
              </a:rPr>
              <a:t>Утверждена решением Совета директоров АО «Корпорация «МСП» 30.09.2020 </a:t>
            </a:r>
          </a:p>
          <a:p>
            <a:r>
              <a:rPr lang="ru-RU" sz="1700" dirty="0">
                <a:latin typeface="Futura PT"/>
              </a:rPr>
              <a:t>(протокол №104, с изменениями утвержденными протоколом №129 от 04.03.2022)  </a:t>
            </a:r>
            <a:r>
              <a:rPr lang="en-GB" sz="1500" dirty="0">
                <a:latin typeface="Futura PT"/>
                <a:hlinkClick r:id="rId5"/>
              </a:rPr>
              <a:t>https://corpmsp.ru/upload/iblock/875/Programma-stimulirovaniya-kreditovaniya-_red.04.03.2022_.pdf</a:t>
            </a:r>
            <a:r>
              <a:rPr lang="ru-RU" sz="1500" dirty="0">
                <a:latin typeface="Futura PT"/>
              </a:rPr>
              <a:t> </a:t>
            </a:r>
          </a:p>
        </p:txBody>
      </p: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D2EE703A-AE39-40C4-B48F-437E86D9C1AF}"/>
              </a:ext>
            </a:extLst>
          </p:cNvPr>
          <p:cNvGrpSpPr/>
          <p:nvPr/>
        </p:nvGrpSpPr>
        <p:grpSpPr>
          <a:xfrm>
            <a:off x="247827" y="1139583"/>
            <a:ext cx="1331455" cy="1031911"/>
            <a:chOff x="90160" y="-64223"/>
            <a:chExt cx="1838943" cy="1560855"/>
          </a:xfrm>
        </p:grpSpPr>
        <p:pic>
          <p:nvPicPr>
            <p:cNvPr id="17" name="Рисунок 16">
              <a:extLst>
                <a:ext uri="{FF2B5EF4-FFF2-40B4-BE49-F238E27FC236}">
                  <a16:creationId xmlns:a16="http://schemas.microsoft.com/office/drawing/2014/main" id="{B1D03DB5-8D6A-4522-ADED-92DE3E02C29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 l="12320" t="8410" r="9196" b="9070"/>
            <a:stretch/>
          </p:blipFill>
          <p:spPr>
            <a:xfrm>
              <a:off x="643729" y="-64223"/>
              <a:ext cx="731804" cy="769441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33D29EE-5CD9-4C13-97EF-62458F4BAEE2}"/>
                </a:ext>
              </a:extLst>
            </p:cNvPr>
            <p:cNvSpPr txBox="1"/>
            <p:nvPr/>
          </p:nvSpPr>
          <p:spPr>
            <a:xfrm>
              <a:off x="90160" y="705217"/>
              <a:ext cx="1838943" cy="79141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ru-RU" sz="1400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ПРОДОЛЖАЕТ </a:t>
              </a:r>
              <a:br>
                <a:rPr lang="ru-RU" sz="1400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ru-RU" sz="1400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ДЕЙСТВОВАТЬ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7047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75443" y="285055"/>
            <a:ext cx="8348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Futura PT"/>
              </a:rPr>
              <a:t>«ПСК Оборотная»</a:t>
            </a:r>
            <a:r>
              <a:rPr lang="ru-RU" sz="2400" b="1" dirty="0">
                <a:latin typeface="Futura PT"/>
              </a:rPr>
              <a:t> реализуется Банком России </a:t>
            </a:r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>
            <a:off x="2936630" y="1012613"/>
            <a:ext cx="7226616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C068FB5-1562-D343-BD66-7D6E84E547FC}"/>
              </a:ext>
            </a:extLst>
          </p:cNvPr>
          <p:cNvSpPr/>
          <p:nvPr/>
        </p:nvSpPr>
        <p:spPr>
          <a:xfrm>
            <a:off x="945244" y="1675367"/>
            <a:ext cx="105500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000" u="sng" dirty="0">
                <a:solidFill>
                  <a:srgbClr val="162136"/>
                </a:solidFill>
                <a:latin typeface="Futura PT"/>
              </a:rPr>
              <a:t>Начнет работать по мере подписания договоров между банками и ЦБ РФ</a:t>
            </a:r>
          </a:p>
          <a:p>
            <a:pPr lvl="0" algn="just"/>
            <a:endParaRPr lang="ru-RU" sz="2000" dirty="0">
              <a:solidFill>
                <a:srgbClr val="162136"/>
              </a:solidFill>
              <a:latin typeface="Futura PT"/>
            </a:endParaRPr>
          </a:p>
          <a:p>
            <a:pPr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62136"/>
                </a:solidFill>
                <a:latin typeface="Futura PT"/>
              </a:rPr>
              <a:t>Для малого и микробизнеса </a:t>
            </a:r>
            <a:r>
              <a:rPr lang="ru-RU" sz="2000" b="1" dirty="0">
                <a:solidFill>
                  <a:srgbClr val="162136"/>
                </a:solidFill>
                <a:latin typeface="Futura PT"/>
              </a:rPr>
              <a:t>ставка - до 15% </a:t>
            </a:r>
          </a:p>
          <a:p>
            <a:pPr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62136"/>
                </a:solidFill>
                <a:latin typeface="Futura PT"/>
              </a:rPr>
              <a:t>Для среднего бизнеса </a:t>
            </a:r>
            <a:r>
              <a:rPr lang="ru-RU" sz="2000" b="1" dirty="0">
                <a:solidFill>
                  <a:srgbClr val="162136"/>
                </a:solidFill>
                <a:latin typeface="Futura PT"/>
              </a:rPr>
              <a:t>ставка - до 13,5%</a:t>
            </a:r>
          </a:p>
          <a:p>
            <a:pPr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62136"/>
                </a:solidFill>
                <a:latin typeface="Futura PT"/>
              </a:rPr>
              <a:t>Срок - </a:t>
            </a:r>
            <a:r>
              <a:rPr lang="ru-RU" sz="2000" b="1" dirty="0">
                <a:solidFill>
                  <a:srgbClr val="162136"/>
                </a:solidFill>
                <a:latin typeface="Futura PT"/>
              </a:rPr>
              <a:t>до 1 года</a:t>
            </a:r>
          </a:p>
          <a:p>
            <a:pPr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162136"/>
                </a:solidFill>
                <a:latin typeface="Futura PT"/>
              </a:rPr>
              <a:t>Срок действия программы — </a:t>
            </a:r>
            <a:r>
              <a:rPr lang="ru-RU" sz="2000" b="1" dirty="0">
                <a:solidFill>
                  <a:srgbClr val="162136"/>
                </a:solidFill>
                <a:latin typeface="Futura PT"/>
              </a:rPr>
              <a:t>до 30 декабря 2022 года</a:t>
            </a:r>
          </a:p>
          <a:p>
            <a:pPr algn="just"/>
            <a:endParaRPr lang="ru-RU" sz="2000" dirty="0">
              <a:solidFill>
                <a:srgbClr val="162136"/>
              </a:solidFill>
              <a:latin typeface="Futura PT"/>
            </a:endParaRPr>
          </a:p>
          <a:p>
            <a:pPr algn="just"/>
            <a:r>
              <a:rPr lang="ru-RU" sz="2000" dirty="0">
                <a:solidFill>
                  <a:srgbClr val="162136"/>
                </a:solidFill>
                <a:latin typeface="Futura PT"/>
              </a:rPr>
              <a:t>Цель: пополнение оборотных средств</a:t>
            </a:r>
          </a:p>
          <a:p>
            <a:pPr algn="just"/>
            <a:endParaRPr lang="ru-RU" sz="2000" dirty="0">
              <a:solidFill>
                <a:srgbClr val="162136"/>
              </a:solidFill>
              <a:latin typeface="Futura PT"/>
            </a:endParaRPr>
          </a:p>
          <a:p>
            <a:pPr algn="just"/>
            <a:r>
              <a:rPr lang="ru-RU" sz="2000" b="1" dirty="0">
                <a:solidFill>
                  <a:srgbClr val="FF0000"/>
                </a:solidFill>
                <a:latin typeface="Futura PT"/>
              </a:rPr>
              <a:t>!!!</a:t>
            </a:r>
            <a:r>
              <a:rPr lang="ru-RU" sz="2000" dirty="0">
                <a:solidFill>
                  <a:srgbClr val="162136"/>
                </a:solidFill>
                <a:latin typeface="Futura PT"/>
              </a:rPr>
              <a:t> Для получения льготного кредита малое или среднее предприятие должно быть включено в реестр субъектов МСП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8DA1ADE-9E5F-46AB-8EA8-ACE194555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3</a:t>
            </a:fld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676F7520-7962-49FB-BC20-DD1418D2E851}"/>
              </a:ext>
            </a:extLst>
          </p:cNvPr>
          <p:cNvGrpSpPr/>
          <p:nvPr/>
        </p:nvGrpSpPr>
        <p:grpSpPr>
          <a:xfrm>
            <a:off x="0" y="0"/>
            <a:ext cx="2375443" cy="1148443"/>
            <a:chOff x="0" y="0"/>
            <a:chExt cx="2375443" cy="1148443"/>
          </a:xfrm>
        </p:grpSpPr>
        <p:pic>
          <p:nvPicPr>
            <p:cNvPr id="11" name="Рисунок 10">
              <a:extLst>
                <a:ext uri="{FF2B5EF4-FFF2-40B4-BE49-F238E27FC236}">
                  <a16:creationId xmlns:a16="http://schemas.microsoft.com/office/drawing/2014/main" id="{49E7D6B6-C86D-4B68-B977-0F912805B1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148443" cy="1148443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34BFF55-E52F-42E0-968B-8A8196722ABE}"/>
                </a:ext>
              </a:extLst>
            </p:cNvPr>
            <p:cNvSpPr txBox="1"/>
            <p:nvPr/>
          </p:nvSpPr>
          <p:spPr>
            <a:xfrm>
              <a:off x="945243" y="243455"/>
              <a:ext cx="1430200" cy="58477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ru-RU" sz="32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НОВОЕ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0070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80216" y="136525"/>
            <a:ext cx="10117608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spc="-1" dirty="0">
                <a:uFill>
                  <a:solidFill>
                    <a:srgbClr val="FFFFFF"/>
                  </a:solidFill>
                </a:uFill>
                <a:latin typeface="Futura PT"/>
                <a:ea typeface="Tahoma" panose="020B0604030504040204" pitchFamily="34" charset="0"/>
                <a:cs typeface="Calibri" panose="020F0502020204030204" pitchFamily="34" charset="0"/>
              </a:rPr>
              <a:t>Постановление Правительства РФ от 29.12.2016 №1528</a:t>
            </a:r>
          </a:p>
          <a:p>
            <a:pPr algn="ctr"/>
            <a:r>
              <a:rPr lang="ru-RU" sz="2200" b="1" spc="-1" dirty="0">
                <a:uFill>
                  <a:solidFill>
                    <a:srgbClr val="FFFFFF"/>
                  </a:solidFill>
                </a:uFill>
                <a:latin typeface="Futura PT"/>
                <a:ea typeface="Tahoma" panose="020B0604030504040204" pitchFamily="34" charset="0"/>
                <a:cs typeface="Calibri" panose="020F0502020204030204" pitchFamily="34" charset="0"/>
              </a:rPr>
              <a:t>(в редакции Постановления Правительства РФ от 03.03.2022 №280)</a:t>
            </a:r>
          </a:p>
          <a:p>
            <a:pPr algn="ctr"/>
            <a:r>
              <a:rPr lang="ru-RU" sz="2400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Futura PT"/>
                <a:ea typeface="Tahoma" panose="020B0604030504040204" pitchFamily="34" charset="0"/>
                <a:cs typeface="Calibri" panose="020F0502020204030204" pitchFamily="34" charset="0"/>
              </a:rPr>
              <a:t>Программа льготного кредитования </a:t>
            </a:r>
            <a:br>
              <a:rPr lang="en-US" sz="2400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Futura PT"/>
                <a:ea typeface="Tahoma" panose="020B0604030504040204" pitchFamily="34" charset="0"/>
                <a:cs typeface="Calibri" panose="020F0502020204030204" pitchFamily="34" charset="0"/>
              </a:rPr>
            </a:br>
            <a:r>
              <a:rPr lang="ru-RU" sz="2400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Futura PT"/>
                <a:ea typeface="Tahoma" panose="020B0604030504040204" pitchFamily="34" charset="0"/>
                <a:cs typeface="Calibri" panose="020F0502020204030204" pitchFamily="34" charset="0"/>
              </a:rPr>
              <a:t>для сельхозпроизводителей</a:t>
            </a:r>
            <a:endParaRPr lang="ru-RU" sz="2400" b="1" dirty="0">
              <a:solidFill>
                <a:srgbClr val="FF0000"/>
              </a:solidFill>
              <a:latin typeface="Futura PT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>
            <a:off x="2770974" y="1749138"/>
            <a:ext cx="7746274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CC068FB5-1562-D343-BD66-7D6E84E547FC}"/>
              </a:ext>
            </a:extLst>
          </p:cNvPr>
          <p:cNvSpPr/>
          <p:nvPr/>
        </p:nvSpPr>
        <p:spPr>
          <a:xfrm>
            <a:off x="480120" y="1741504"/>
            <a:ext cx="11069729" cy="2542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Краткосрочный кредит </a:t>
            </a:r>
            <a:r>
              <a:rPr lang="ru-RU" sz="2000" b="1" dirty="0">
                <a:latin typeface="Futura PT"/>
              </a:rPr>
              <a:t>до 1 года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Инвестиционный кредит </a:t>
            </a:r>
            <a:r>
              <a:rPr lang="ru-RU" sz="2000" b="1" dirty="0">
                <a:latin typeface="Futura PT"/>
              </a:rPr>
              <a:t>от 2 лет до 15 лет</a:t>
            </a:r>
          </a:p>
          <a:p>
            <a:pPr marL="285750" indent="-285750" algn="just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Ставка </a:t>
            </a:r>
            <a:r>
              <a:rPr lang="ru-RU" sz="2000" b="1" dirty="0">
                <a:latin typeface="Futura PT"/>
              </a:rPr>
              <a:t>от 1%</a:t>
            </a:r>
            <a:r>
              <a:rPr lang="ru-RU" sz="2000" dirty="0">
                <a:latin typeface="Futura PT"/>
              </a:rPr>
              <a:t> </a:t>
            </a:r>
            <a:r>
              <a:rPr lang="ru-RU" sz="2000" b="1" dirty="0">
                <a:latin typeface="Futura PT"/>
              </a:rPr>
              <a:t>до 5% годовых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Кредиты предоставляют уполномоченные банки (перечень размещен на сайте Минсельхоза РФ </a:t>
            </a:r>
            <a:r>
              <a:rPr lang="ru-RU" sz="2000" u="sng" dirty="0">
                <a:latin typeface="Futura PT"/>
                <a:hlinkClick r:id="rId2"/>
              </a:rPr>
              <a:t>http://mcx.ru/activity/state-support/measures/preferential-credit</a:t>
            </a:r>
            <a:r>
              <a:rPr lang="ru-RU" sz="2400" u="sng" dirty="0">
                <a:latin typeface="Futura PT"/>
                <a:hlinkClick r:id="rId2"/>
              </a:rPr>
              <a:t>/</a:t>
            </a:r>
            <a:r>
              <a:rPr lang="ru-RU" sz="2400" dirty="0">
                <a:latin typeface="Futura PT"/>
              </a:rPr>
              <a:t>)</a:t>
            </a:r>
          </a:p>
          <a:p>
            <a:pPr lvl="0" algn="just"/>
            <a:endParaRPr lang="ru-RU" sz="2400" dirty="0">
              <a:latin typeface="Futura PT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8DA1ADE-9E5F-46AB-8EA8-ACE194555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4</a:t>
            </a:fld>
            <a:endParaRPr lang="ru-RU"/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F94710F6-9FD4-4386-97E2-B92F1BCD6DCB}"/>
              </a:ext>
            </a:extLst>
          </p:cNvPr>
          <p:cNvGrpSpPr/>
          <p:nvPr/>
        </p:nvGrpSpPr>
        <p:grpSpPr>
          <a:xfrm>
            <a:off x="88233" y="40493"/>
            <a:ext cx="1659365" cy="1373649"/>
            <a:chOff x="90160" y="-64223"/>
            <a:chExt cx="1695608" cy="1453205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C9D2C15C-721C-4891-B273-87B1A7E4508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 l="12320" t="8410" r="9196" b="9070"/>
            <a:stretch/>
          </p:blipFill>
          <p:spPr>
            <a:xfrm>
              <a:off x="490606" y="-64223"/>
              <a:ext cx="731804" cy="769441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893F326-B9EC-4004-A840-22425DB34FED}"/>
                </a:ext>
              </a:extLst>
            </p:cNvPr>
            <p:cNvSpPr txBox="1"/>
            <p:nvPr/>
          </p:nvSpPr>
          <p:spPr>
            <a:xfrm>
              <a:off x="90160" y="705218"/>
              <a:ext cx="1695608" cy="68376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ПРОДОЛЖАЕТ </a:t>
              </a:r>
              <a:b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ДЕЙСТВОВАТЬ</a:t>
              </a:r>
            </a:p>
          </p:txBody>
        </p:sp>
      </p:grp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8534AF0-A907-4BDF-B0E9-BCE9EA5EFBA0}"/>
              </a:ext>
            </a:extLst>
          </p:cNvPr>
          <p:cNvSpPr/>
          <p:nvPr/>
        </p:nvSpPr>
        <p:spPr>
          <a:xfrm>
            <a:off x="233830" y="4649723"/>
            <a:ext cx="11724339" cy="1898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dirty="0">
                <a:latin typeface="Futura PT"/>
              </a:rPr>
              <a:t>Краткосрочный кредит </a:t>
            </a:r>
            <a:r>
              <a:rPr lang="ru-RU" b="1" dirty="0">
                <a:latin typeface="Futura PT"/>
              </a:rPr>
              <a:t>– пролонгация на 1 год</a:t>
            </a:r>
          </a:p>
          <a:p>
            <a:pPr marL="342900" lvl="0" indent="-342900" algn="just">
              <a:lnSpc>
                <a:spcPct val="130000"/>
              </a:lnSpc>
              <a:buFontTx/>
              <a:buChar char="-"/>
            </a:pPr>
            <a:r>
              <a:rPr lang="ru-RU" sz="1600" dirty="0">
                <a:latin typeface="Futura PT"/>
              </a:rPr>
              <a:t>отсрочка платежей по начисленным процентам по ранее предоставленному льготному краткосрочному кредиту, при условии, что срок такого кредитного договора (соглашения) истекает в 2022 году</a:t>
            </a:r>
          </a:p>
          <a:p>
            <a:pPr marL="342900" lvl="0" indent="-342900" algn="just">
              <a:lnSpc>
                <a:spcPct val="130000"/>
              </a:lnSpc>
              <a:buFontTx/>
              <a:buChar char="-"/>
            </a:pPr>
            <a:endParaRPr lang="ru-RU" sz="600" dirty="0">
              <a:latin typeface="Futura PT"/>
            </a:endParaRPr>
          </a:p>
          <a:p>
            <a:pPr marL="457200" indent="-4572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dirty="0">
                <a:latin typeface="Futura PT"/>
              </a:rPr>
              <a:t>Инвестиционный кредит </a:t>
            </a:r>
            <a:r>
              <a:rPr lang="ru-RU" b="1" dirty="0">
                <a:latin typeface="Futura PT"/>
              </a:rPr>
              <a:t>– отсрочка платежей до 6 месяцев </a:t>
            </a:r>
          </a:p>
          <a:p>
            <a:pPr marL="342900" indent="-342900" algn="just">
              <a:lnSpc>
                <a:spcPct val="130000"/>
              </a:lnSpc>
              <a:buFontTx/>
              <a:buChar char="-"/>
            </a:pPr>
            <a:r>
              <a:rPr lang="ru-RU" sz="1600" dirty="0">
                <a:latin typeface="Futura PT"/>
              </a:rPr>
              <a:t>Отсрочка предоставляется по выплате основного долга, приходящихся на период с 1.03 по 31.05.2022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0BBB8A-B1E4-4200-8030-C2A2F6591C04}"/>
              </a:ext>
            </a:extLst>
          </p:cNvPr>
          <p:cNvSpPr txBox="1"/>
          <p:nvPr/>
        </p:nvSpPr>
        <p:spPr>
          <a:xfrm>
            <a:off x="1481266" y="4091317"/>
            <a:ext cx="893223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u="sng" spc="-1" dirty="0">
                <a:latin typeface="Futura PT"/>
                <a:ea typeface="Tahoma" panose="020B0604030504040204" pitchFamily="34" charset="0"/>
                <a:cs typeface="Calibri" panose="020F0502020204030204" pitchFamily="34" charset="0"/>
              </a:rPr>
              <a:t>Пролонгация сроков кредитных договоров и отсрочка платежей</a:t>
            </a:r>
            <a:endParaRPr lang="ru-RU" sz="2000" b="1" u="sng" dirty="0">
              <a:latin typeface="Futura PT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016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81468" y="-6699"/>
            <a:ext cx="982968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latin typeface="Futura PT"/>
              </a:rPr>
              <a:t>Постановление Правительства РФ от 10.05.2020 №651</a:t>
            </a:r>
          </a:p>
          <a:p>
            <a:pPr algn="ctr"/>
            <a:r>
              <a:rPr lang="ru-RU" sz="2100" b="1" dirty="0">
                <a:latin typeface="Futura PT"/>
              </a:rPr>
              <a:t>(в редакции Постановления Правительства РФ от 06.03.2022 г. № 296) </a:t>
            </a:r>
          </a:p>
          <a:p>
            <a:pPr algn="ctr"/>
            <a:r>
              <a:rPr lang="ru-RU" sz="2200" b="1" dirty="0">
                <a:solidFill>
                  <a:srgbClr val="FF0000"/>
                </a:solidFill>
                <a:latin typeface="Futura PT"/>
              </a:rPr>
              <a:t>Меры государственной поддержки </a:t>
            </a:r>
          </a:p>
          <a:p>
            <a:pPr algn="ctr"/>
            <a:r>
              <a:rPr lang="ru-RU" sz="2200" b="1" dirty="0">
                <a:solidFill>
                  <a:srgbClr val="FF0000"/>
                </a:solidFill>
                <a:latin typeface="Futura PT"/>
              </a:rPr>
              <a:t>для системообразующих организаций</a:t>
            </a:r>
          </a:p>
        </p:txBody>
      </p:sp>
      <p:cxnSp>
        <p:nvCxnSpPr>
          <p:cNvPr id="10" name="Прямая соединительная линия 9"/>
          <p:cNvCxnSpPr>
            <a:cxnSpLocks/>
          </p:cNvCxnSpPr>
          <p:nvPr/>
        </p:nvCxnSpPr>
        <p:spPr>
          <a:xfrm>
            <a:off x="2818795" y="1430060"/>
            <a:ext cx="8810172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B3CD78-B6E2-4A58-8A82-F86BA9CD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5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F31B2F0-8D11-4D22-B0B7-D06668922720}"/>
              </a:ext>
            </a:extLst>
          </p:cNvPr>
          <p:cNvSpPr/>
          <p:nvPr/>
        </p:nvSpPr>
        <p:spPr>
          <a:xfrm>
            <a:off x="140062" y="1591344"/>
            <a:ext cx="1177108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ru-RU" dirty="0">
                <a:latin typeface="Futura PT"/>
              </a:rPr>
              <a:t>Субсидии на возмещение затрат на производство и реализацию товаров, выполнение работ, оказание услуг</a:t>
            </a: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ru-RU" dirty="0">
                <a:latin typeface="Futura PT"/>
              </a:rPr>
              <a:t>Государственные гарантии, необходимые для реструктуризации существующих или выдачи новых кредитов и облигационных займов</a:t>
            </a:r>
          </a:p>
          <a:p>
            <a:pPr algn="just"/>
            <a:endParaRPr lang="ru-RU" sz="2000" b="1" dirty="0">
              <a:solidFill>
                <a:srgbClr val="FF0000"/>
              </a:solidFill>
              <a:latin typeface="Futura PT"/>
            </a:endParaRPr>
          </a:p>
          <a:p>
            <a:pPr algn="just"/>
            <a:r>
              <a:rPr lang="ru-RU" sz="2000" b="1" dirty="0">
                <a:solidFill>
                  <a:srgbClr val="FF0000"/>
                </a:solidFill>
                <a:latin typeface="Futura PT"/>
              </a:rPr>
              <a:t>                                                                          </a:t>
            </a:r>
            <a:r>
              <a:rPr lang="ru-RU" sz="2000" b="1" dirty="0">
                <a:latin typeface="Futura PT"/>
              </a:rPr>
              <a:t>Отменен стресс-тест  </a:t>
            </a: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AFCFC689-FB9C-486A-9454-E9AB412C0BE7}"/>
              </a:ext>
            </a:extLst>
          </p:cNvPr>
          <p:cNvGrpSpPr/>
          <p:nvPr/>
        </p:nvGrpSpPr>
        <p:grpSpPr>
          <a:xfrm>
            <a:off x="3804315" y="2882750"/>
            <a:ext cx="1582056" cy="595086"/>
            <a:chOff x="1" y="553357"/>
            <a:chExt cx="1582056" cy="595086"/>
          </a:xfrm>
        </p:grpSpPr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A94663EA-6164-478C-B5CD-50F158F6E9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" y="553357"/>
              <a:ext cx="595086" cy="595086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9130AF3-7DD1-4440-B29D-BDCC97CDC63E}"/>
                </a:ext>
              </a:extLst>
            </p:cNvPr>
            <p:cNvSpPr txBox="1"/>
            <p:nvPr/>
          </p:nvSpPr>
          <p:spPr>
            <a:xfrm>
              <a:off x="437122" y="603400"/>
              <a:ext cx="1144935" cy="4616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НОВОЕ</a:t>
              </a:r>
            </a:p>
          </p:txBody>
        </p:sp>
      </p:grp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890FC2C-663B-4320-95BD-BA9145BA3589}"/>
              </a:ext>
            </a:extLst>
          </p:cNvPr>
          <p:cNvSpPr/>
          <p:nvPr/>
        </p:nvSpPr>
        <p:spPr>
          <a:xfrm>
            <a:off x="112726" y="3548682"/>
            <a:ext cx="120519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Futura PT"/>
              </a:rPr>
              <a:t>Критерии для получения мер поддержки:</a:t>
            </a:r>
          </a:p>
          <a:p>
            <a:endParaRPr lang="ru-RU" sz="800" b="1" dirty="0">
              <a:latin typeface="Futura P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500" dirty="0">
                <a:latin typeface="Futura PT"/>
              </a:rPr>
              <a:t>организация не является иностранным юридическим лицом, доля иностранного капитала не превышает 50%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800" dirty="0">
              <a:latin typeface="Futura P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500" dirty="0">
                <a:latin typeface="Futura PT"/>
              </a:rPr>
              <a:t>отсутствует недоимка по обязательным платежам в бюджеты всех уровней на сумму более 10 тыс. руб.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800" dirty="0">
              <a:latin typeface="Futura PT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1500" dirty="0">
                <a:latin typeface="Futura PT"/>
              </a:rPr>
              <a:t>отсутствует просроченная задолженность по возврату в федеральный бюджет субсидий и бюджетных инвестиций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800" dirty="0">
              <a:latin typeface="Futura PT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88900" algn="l"/>
                <a:tab pos="176213" algn="l"/>
                <a:tab pos="627063" algn="l"/>
                <a:tab pos="715963" algn="l"/>
              </a:tabLst>
            </a:pPr>
            <a:r>
              <a:rPr lang="ru-RU" sz="1500" dirty="0">
                <a:latin typeface="Futura PT"/>
              </a:rPr>
              <a:t>проведен анализ финансово-хозяйственной деятельности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567A07-2A5D-46E0-AB25-2B4CDA36C5C3}"/>
              </a:ext>
            </a:extLst>
          </p:cNvPr>
          <p:cNvSpPr txBox="1"/>
          <p:nvPr/>
        </p:nvSpPr>
        <p:spPr>
          <a:xfrm>
            <a:off x="112726" y="5615582"/>
            <a:ext cx="118257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ru-RU" sz="1800" dirty="0">
                <a:latin typeface="Futura PT"/>
              </a:rPr>
              <a:t>Подача заявления о предоставлении меры государственной поддержки согласно правилам отбора организаций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ru-RU" sz="1800" dirty="0">
                <a:latin typeface="Futura PT"/>
              </a:rPr>
              <a:t>Заявки на участие в программе подаются через профильные министерства</a:t>
            </a:r>
          </a:p>
        </p:txBody>
      </p: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27312E2E-CCD5-4119-A2F3-54232EA7DC92}"/>
              </a:ext>
            </a:extLst>
          </p:cNvPr>
          <p:cNvGrpSpPr/>
          <p:nvPr/>
        </p:nvGrpSpPr>
        <p:grpSpPr>
          <a:xfrm>
            <a:off x="34626" y="132474"/>
            <a:ext cx="2046842" cy="1162852"/>
            <a:chOff x="38061" y="202630"/>
            <a:chExt cx="2091547" cy="1014340"/>
          </a:xfrm>
        </p:grpSpPr>
        <p:pic>
          <p:nvPicPr>
            <p:cNvPr id="15" name="Рисунок 14">
              <a:extLst>
                <a:ext uri="{FF2B5EF4-FFF2-40B4-BE49-F238E27FC236}">
                  <a16:creationId xmlns:a16="http://schemas.microsoft.com/office/drawing/2014/main" id="{1318D3E0-D053-4ED1-8AA3-B67C96573A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l="12320" t="8410" r="9196" b="9070"/>
            <a:stretch/>
          </p:blipFill>
          <p:spPr>
            <a:xfrm>
              <a:off x="665699" y="202630"/>
              <a:ext cx="760150" cy="692177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0B702A6-21D5-4C61-AA2B-41E47DF81EE2}"/>
                </a:ext>
              </a:extLst>
            </p:cNvPr>
            <p:cNvSpPr txBox="1"/>
            <p:nvPr/>
          </p:nvSpPr>
          <p:spPr>
            <a:xfrm>
              <a:off x="38061" y="894807"/>
              <a:ext cx="2091547" cy="32216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ru-RU" b="1" dirty="0"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ВОЗОБНОВЛЯЕТСЯ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9017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20240" y="252356"/>
            <a:ext cx="94335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Futura PT"/>
              </a:rPr>
              <a:t>Поручение Президента РФ 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Futura PT"/>
              </a:rPr>
              <a:t>Компенсация субъектам МСП комиссии, уплаченной за пользование СБП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963438" y="1734048"/>
            <a:ext cx="6034305" cy="0"/>
          </a:xfrm>
          <a:prstGeom prst="line">
            <a:avLst/>
          </a:prstGeom>
          <a:ln w="12700">
            <a:solidFill>
              <a:srgbClr val="3B45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9B3CD78-B6E2-4A58-8A82-F86BA9CDB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813D2-8A68-DC49-AD38-D58CE1F92ECD}" type="slidenum">
              <a:rPr lang="ru-RU" smtClean="0"/>
              <a:t>6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F31B2F0-8D11-4D22-B0B7-D06668922720}"/>
              </a:ext>
            </a:extLst>
          </p:cNvPr>
          <p:cNvSpPr/>
          <p:nvPr/>
        </p:nvSpPr>
        <p:spPr>
          <a:xfrm>
            <a:off x="989820" y="2359154"/>
            <a:ext cx="102123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000" dirty="0">
                <a:latin typeface="Futura PT"/>
              </a:rPr>
              <a:t>Необходимо:</a:t>
            </a:r>
          </a:p>
          <a:p>
            <a:pPr lvl="0" algn="just"/>
            <a:endParaRPr lang="ru-RU" sz="2000" dirty="0">
              <a:latin typeface="Futura P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Состоять в реестре субъектов МСП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Futura PT"/>
              </a:rPr>
              <a:t>Использовать для расчетов Систему быстрых платежей (СБП)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u-RU" sz="2000" dirty="0">
              <a:latin typeface="Futura PT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ru-RU" sz="2000" dirty="0">
                <a:latin typeface="Futura PT"/>
              </a:rPr>
              <a:t>Компенсация выплачивается ежемесячно на расчетный счет компании, в размере всей суммы уплаченной комиссии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u-RU" sz="2000" dirty="0">
              <a:latin typeface="Futura PT"/>
            </a:endParaRPr>
          </a:p>
          <a:p>
            <a:pPr algn="just"/>
            <a:r>
              <a:rPr lang="ru-RU" sz="2000" b="1" dirty="0">
                <a:latin typeface="Futura PT"/>
              </a:rPr>
              <a:t>! ! ! Бесплатное пользование СБП для МСП продлено до 01.07.2022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ru-RU" sz="2000" dirty="0">
              <a:latin typeface="Futura PT"/>
            </a:endParaRP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2CED9B2E-F127-4B24-9938-CBD88E802DA8}"/>
              </a:ext>
            </a:extLst>
          </p:cNvPr>
          <p:cNvGrpSpPr/>
          <p:nvPr/>
        </p:nvGrpSpPr>
        <p:grpSpPr>
          <a:xfrm>
            <a:off x="88233" y="179634"/>
            <a:ext cx="1659365" cy="1373649"/>
            <a:chOff x="90160" y="-64223"/>
            <a:chExt cx="1695608" cy="1453205"/>
          </a:xfrm>
        </p:grpSpPr>
        <p:pic>
          <p:nvPicPr>
            <p:cNvPr id="9" name="Рисунок 8">
              <a:extLst>
                <a:ext uri="{FF2B5EF4-FFF2-40B4-BE49-F238E27FC236}">
                  <a16:creationId xmlns:a16="http://schemas.microsoft.com/office/drawing/2014/main" id="{7F72DF7D-91D8-454F-A159-ADE3E95B71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 l="12320" t="8410" r="9196" b="9070"/>
            <a:stretch/>
          </p:blipFill>
          <p:spPr>
            <a:xfrm>
              <a:off x="490606" y="-64223"/>
              <a:ext cx="731804" cy="769441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BB33D08-7A5A-4E68-AC6F-BF5E02869586}"/>
                </a:ext>
              </a:extLst>
            </p:cNvPr>
            <p:cNvSpPr txBox="1"/>
            <p:nvPr/>
          </p:nvSpPr>
          <p:spPr>
            <a:xfrm>
              <a:off x="90160" y="705218"/>
              <a:ext cx="1695608" cy="68376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ПРОДОЛЖАЕТ </a:t>
              </a:r>
              <a:b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ru-RU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ДЕЙСТВОВАТЬ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55328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6289</TotalTime>
  <Words>719</Words>
  <Application>Microsoft Office PowerPoint</Application>
  <PresentationFormat>Широкоэкранный</PresentationFormat>
  <Paragraphs>105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Futura PT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Григорьева Елена  Юрьевна</cp:lastModifiedBy>
  <cp:revision>321</cp:revision>
  <cp:lastPrinted>2022-03-10T09:03:44Z</cp:lastPrinted>
  <dcterms:created xsi:type="dcterms:W3CDTF">2019-04-02T07:58:05Z</dcterms:created>
  <dcterms:modified xsi:type="dcterms:W3CDTF">2022-03-10T09:08:49Z</dcterms:modified>
</cp:coreProperties>
</file>