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4" r:id="rId1"/>
  </p:sldMasterIdLst>
  <p:notesMasterIdLst>
    <p:notesMasterId r:id="rId3"/>
  </p:notesMasterIdLst>
  <p:sldIdLst>
    <p:sldId id="1058" r:id="rId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yana Demidovich" initials="T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7B7"/>
    <a:srgbClr val="DFDA03"/>
    <a:srgbClr val="E8B6C1"/>
    <a:srgbClr val="4E0303"/>
    <a:srgbClr val="AFABAB"/>
    <a:srgbClr val="B9DAD9"/>
    <a:srgbClr val="D2DBE1"/>
    <a:srgbClr val="A9D0CF"/>
    <a:srgbClr val="006569"/>
    <a:srgbClr val="5AA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aleway Regular"/>
          <a:ea typeface="Raleway Regular"/>
          <a:cs typeface="Raleway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1E6"/>
          </a:solidFill>
        </a:fill>
      </a:tcStyle>
    </a:wholeTbl>
    <a:band2H>
      <a:tcTxStyle/>
      <a:tcStyle>
        <a:tcBdr/>
        <a:fill>
          <a:solidFill>
            <a:srgbClr val="E6F1F3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aleway Regular"/>
          <a:ea typeface="Raleway Regular"/>
          <a:cs typeface="Raleway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7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aleway Regular"/>
          <a:ea typeface="Raleway Regular"/>
          <a:cs typeface="Raleway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aleway Regular"/>
          <a:ea typeface="Raleway Regular"/>
          <a:cs typeface="Raleway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aleway Regular"/>
          <a:ea typeface="Raleway Regular"/>
          <a:cs typeface="Raleway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aleway Regular"/>
          <a:ea typeface="Raleway Regular"/>
          <a:cs typeface="Raleway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226" autoAdjust="0"/>
  </p:normalViewPr>
  <p:slideViewPr>
    <p:cSldViewPr snapToGrid="0" showGuides="1">
      <p:cViewPr varScale="1">
        <p:scale>
          <a:sx n="104" d="100"/>
          <a:sy n="104" d="100"/>
        </p:scale>
        <p:origin x="984" y="102"/>
      </p:cViewPr>
      <p:guideLst>
        <p:guide orient="horz" pos="2160"/>
        <p:guide pos="3908"/>
      </p:guideLst>
    </p:cSldViewPr>
  </p:slideViewPr>
  <p:outlineViewPr>
    <p:cViewPr>
      <p:scale>
        <a:sx n="33" d="100"/>
        <a:sy n="33" d="100"/>
      </p:scale>
      <p:origin x="0" y="-62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29C2-8C0A-4FB0-9054-39D49AFDF0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484D-279C-B1AC-88D8-553CC3708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216" y="1112811"/>
            <a:ext cx="6377972" cy="800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F174F76-79D2-704D-8B6F-8BDC2FEED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215" y="481578"/>
            <a:ext cx="6073339" cy="800096"/>
          </a:xfrm>
        </p:spPr>
        <p:txBody>
          <a:bodyPr tIns="0" bIns="0" anchor="t" anchorCtr="0">
            <a:noAutofit/>
          </a:bodyPr>
          <a:lstStyle>
            <a:lvl1pPr>
              <a:lnSpc>
                <a:spcPct val="90000"/>
              </a:lnSpc>
              <a:defRPr sz="44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0E396-B81D-9946-806B-1B35DCC5A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215" y="1973681"/>
            <a:ext cx="4166245" cy="361112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lang="en-RU" sz="1050" b="0" i="0" kern="1200" cap="all" spc="4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Сноска </a:t>
            </a:r>
            <a:r>
              <a:rPr lang="en-GB" dirty="0"/>
              <a:t>/ </a:t>
            </a:r>
            <a:r>
              <a:rPr lang="ru-RU" dirty="0"/>
              <a:t>дата </a:t>
            </a:r>
            <a:r>
              <a:rPr lang="en-GB" dirty="0"/>
              <a:t>/</a:t>
            </a:r>
            <a:r>
              <a:rPr lang="ru-RU" dirty="0"/>
              <a:t>имя</a:t>
            </a:r>
            <a:endParaRPr lang="en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379"/>
            <a:ext cx="12192000" cy="528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83" y="528468"/>
            <a:ext cx="4831707" cy="5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3B6E1-D9D9-40C5-BBEF-EC98FCA33F9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763" indent="-4763">
              <a:lnSpc>
                <a:spcPct val="90000"/>
              </a:lnSpc>
            </a:pPr>
            <a:r>
              <a:rPr lang="ru-RU"/>
              <a:t>УГОЛЬНЫЕ ГОРОДА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3C748D-1820-4CC0-8395-885D5DE5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71" y="518109"/>
            <a:ext cx="11003347" cy="183244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8A5AE1-CEF3-4F6C-954E-AF73549382BB}"/>
              </a:ext>
            </a:extLst>
          </p:cNvPr>
          <p:cNvCxnSpPr>
            <a:cxnSpLocks/>
          </p:cNvCxnSpPr>
          <p:nvPr/>
        </p:nvCxnSpPr>
        <p:spPr>
          <a:xfrm>
            <a:off x="6198872" y="2632721"/>
            <a:ext cx="0" cy="313200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38212" y="2715674"/>
            <a:ext cx="4680000" cy="302790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76400" indent="-3048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33600" indent="-3048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r>
              <a:rPr dirty="0" err="1"/>
              <a:t>Текст</a:t>
            </a:r>
            <a:r>
              <a:rPr dirty="0"/>
              <a:t> 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808119" y="2715674"/>
            <a:ext cx="4680000" cy="302790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Tx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r>
              <a:rPr dirty="0" err="1"/>
              <a:t>Текст</a:t>
            </a:r>
            <a:r>
              <a:rPr dirty="0"/>
              <a:t> 2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C3E30-B6DE-423A-A8B5-367BC015C569}"/>
              </a:ext>
            </a:extLst>
          </p:cNvPr>
          <p:cNvCxnSpPr>
            <a:cxnSpLocks/>
          </p:cNvCxnSpPr>
          <p:nvPr userDrawn="1"/>
        </p:nvCxnSpPr>
        <p:spPr>
          <a:xfrm>
            <a:off x="6198872" y="2632721"/>
            <a:ext cx="0" cy="313200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traight Connector 11">
            <a:extLst>
              <a:ext uri="{FF2B5EF4-FFF2-40B4-BE49-F238E27FC236}">
                <a16:creationId xmlns:a16="http://schemas.microsoft.com/office/drawing/2014/main" id="{A5B65290-BFBB-B5AC-E7E1-1D6BD85F9978}"/>
              </a:ext>
            </a:extLst>
          </p:cNvPr>
          <p:cNvSpPr/>
          <p:nvPr userDrawn="1"/>
        </p:nvSpPr>
        <p:spPr>
          <a:xfrm>
            <a:off x="502256" y="6356350"/>
            <a:ext cx="2532232" cy="0"/>
          </a:xfrm>
          <a:prstGeom prst="line">
            <a:avLst/>
          </a:prstGeom>
          <a:ln w="15875"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7605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5709" y="4992461"/>
            <a:ext cx="9216556" cy="7857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1113" indent="-11113">
              <a:spcBef>
                <a:spcPts val="0"/>
              </a:spcBef>
              <a:buSzTx/>
              <a:buFontTx/>
              <a:buNone/>
              <a:defRPr sz="2400" b="0">
                <a:solidFill>
                  <a:schemeClr val="bg1"/>
                </a:solidFill>
                <a:latin typeface="+mj-lt"/>
                <a:ea typeface="Raleway Medium"/>
                <a:cs typeface="Raleway Medium"/>
                <a:sym typeface="Raleway Medium"/>
              </a:defRPr>
            </a:lvl1pPr>
            <a:lvl2pPr marL="685800" indent="-228600">
              <a:spcBef>
                <a:spcPts val="0"/>
              </a:spcBef>
              <a:buFontTx/>
              <a:defRPr sz="2400" b="0">
                <a:solidFill>
                  <a:schemeClr val="accent4"/>
                </a:solidFill>
                <a:latin typeface="+mj-lt"/>
                <a:ea typeface="Raleway Medium"/>
                <a:cs typeface="Raleway Medium"/>
                <a:sym typeface="Raleway Medium"/>
              </a:defRPr>
            </a:lvl2pPr>
            <a:lvl3pPr marL="1188719" indent="-274319">
              <a:spcBef>
                <a:spcPts val="0"/>
              </a:spcBef>
              <a:buFontTx/>
              <a:defRPr sz="2400" b="0">
                <a:solidFill>
                  <a:schemeClr val="accent4"/>
                </a:solidFill>
                <a:latin typeface="+mj-lt"/>
                <a:ea typeface="Raleway Medium"/>
                <a:cs typeface="Raleway Medium"/>
                <a:sym typeface="Raleway Medium"/>
              </a:defRPr>
            </a:lvl3pPr>
            <a:lvl4pPr marL="1676400" indent="-304800">
              <a:spcBef>
                <a:spcPts val="0"/>
              </a:spcBef>
              <a:buFontTx/>
              <a:defRPr sz="2400" b="0">
                <a:solidFill>
                  <a:schemeClr val="accent4"/>
                </a:solidFill>
                <a:latin typeface="+mj-lt"/>
                <a:ea typeface="Raleway Medium"/>
                <a:cs typeface="Raleway Medium"/>
                <a:sym typeface="Raleway Medium"/>
              </a:defRPr>
            </a:lvl4pPr>
            <a:lvl5pPr marL="2133600" indent="-304800">
              <a:spcBef>
                <a:spcPts val="0"/>
              </a:spcBef>
              <a:buFontTx/>
              <a:defRPr sz="2400" b="0">
                <a:solidFill>
                  <a:schemeClr val="accent4"/>
                </a:solidFill>
                <a:latin typeface="+mj-lt"/>
                <a:ea typeface="Raleway Medium"/>
                <a:cs typeface="Raleway Medium"/>
                <a:sym typeface="Raleway Medium"/>
              </a:defRPr>
            </a:lvl5pPr>
          </a:lstStyle>
          <a:p>
            <a:r>
              <a:rPr dirty="0" err="1"/>
              <a:t>Заголовок</a:t>
            </a:r>
            <a:endParaRPr dirty="0"/>
          </a:p>
        </p:txBody>
      </p:sp>
      <p:sp>
        <p:nvSpPr>
          <p:cNvPr id="17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85708" y="3429000"/>
            <a:ext cx="9216557" cy="132755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11113" indent="-11113">
              <a:spcBef>
                <a:spcPts val="0"/>
              </a:spcBef>
              <a:buSzTx/>
              <a:buFontTx/>
              <a:buNone/>
              <a:defRPr sz="4400" b="1">
                <a:solidFill>
                  <a:schemeClr val="bg1"/>
                </a:solidFill>
                <a:latin typeface="+mj-lt"/>
                <a:ea typeface="Raleway Bold"/>
                <a:cs typeface="Raleway Bold"/>
                <a:sym typeface="Raleway Bold"/>
              </a:defRPr>
            </a:lvl1pPr>
          </a:lstStyle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 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F93AB98C-E5DD-4631-A2AC-FD385ECE4604}"/>
              </a:ext>
            </a:extLst>
          </p:cNvPr>
          <p:cNvSpPr/>
          <p:nvPr userDrawn="1"/>
        </p:nvSpPr>
        <p:spPr>
          <a:xfrm>
            <a:off x="505609" y="4835189"/>
            <a:ext cx="7069473" cy="0"/>
          </a:xfrm>
          <a:prstGeom prst="line">
            <a:avLst/>
          </a:prstGeom>
          <a:ln w="15875"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98" y="481578"/>
            <a:ext cx="4798806" cy="6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93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6EB7-1F15-477D-9F89-A8EFAB0B94B3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3EF8-F2FF-4185-AA40-98A0CAEF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0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1F174F76-79D2-704D-8B6F-8BDC2FEED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63" y="469701"/>
            <a:ext cx="8660660" cy="1454101"/>
          </a:xfrm>
        </p:spPr>
        <p:txBody>
          <a:bodyPr lIns="0" tIns="0" bIns="0" anchor="t" anchorCtr="0">
            <a:noAutofit/>
          </a:bodyPr>
          <a:lstStyle>
            <a:lvl1pPr>
              <a:lnSpc>
                <a:spcPct val="90000"/>
              </a:lnSpc>
              <a:defRPr lang="en-RU" sz="4400" b="1" i="0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0E396-B81D-9946-806B-1B35DCC5A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463" y="2333339"/>
            <a:ext cx="4166245" cy="356259"/>
          </a:xfrm>
          <a:prstGeom prst="rect">
            <a:avLst/>
          </a:prstGeom>
        </p:spPr>
        <p:txBody>
          <a:bodyPr lIns="0"/>
          <a:lstStyle>
            <a:lvl1pPr marL="0">
              <a:spcBef>
                <a:spcPts val="0"/>
              </a:spcBef>
              <a:buNone/>
              <a:defRPr lang="en-RU" sz="1050" b="0" i="0" kern="1200" cap="all" spc="40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Сноска </a:t>
            </a:r>
            <a:r>
              <a:rPr lang="en-GB" dirty="0"/>
              <a:t>/ </a:t>
            </a:r>
            <a:r>
              <a:rPr lang="ru-RU" dirty="0"/>
              <a:t>дата </a:t>
            </a:r>
            <a:r>
              <a:rPr lang="en-GB" dirty="0"/>
              <a:t>/</a:t>
            </a:r>
            <a:r>
              <a:rPr lang="ru-RU" dirty="0"/>
              <a:t>имя</a:t>
            </a:r>
            <a:endParaRPr lang="en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10FBE-8244-B25C-FB95-D30B37D7B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4463" y="1099774"/>
            <a:ext cx="6520476" cy="85407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72B69B-CE26-E449-D80E-746D3C60AC21}"/>
              </a:ext>
            </a:extLst>
          </p:cNvPr>
          <p:cNvGrpSpPr/>
          <p:nvPr userDrawn="1"/>
        </p:nvGrpSpPr>
        <p:grpSpPr>
          <a:xfrm>
            <a:off x="6851001" y="484935"/>
            <a:ext cx="5002039" cy="614839"/>
            <a:chOff x="2693757" y="1005602"/>
            <a:chExt cx="5002039" cy="614839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344AB3DE-E9E1-303B-F03F-A3F101F9E8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962" y="1083654"/>
              <a:ext cx="1375834" cy="439699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8587760-4C88-6653-A3F1-73EB8C6D0A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5135536" y="681922"/>
              <a:ext cx="229441" cy="1259098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BAF09C32-34DA-7F28-ECC5-49B36E9EB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93757" y="1005602"/>
              <a:ext cx="1512000" cy="614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75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38212" y="2692760"/>
            <a:ext cx="4680000" cy="34429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2pPr>
            <a:lvl3pPr marL="1188719" indent="-274319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3pPr>
            <a:lvl4pPr marL="1676400" indent="-3048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4pPr>
            <a:lvl5pPr marL="2133600" indent="-3048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r>
              <a:t>Текст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6808119" y="2692760"/>
            <a:ext cx="4680000" cy="34429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 sz="1800"/>
            </a:lvl1pPr>
          </a:lstStyle>
          <a:p>
            <a:r>
              <a:t>Текст 2 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3B6E1-D9D9-40C5-BBEF-EC98FCA33F9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УГОЛЬНЫЕ ГОРОДА</a:t>
            </a:r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3C748D-1820-4CC0-8395-885D5DE5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72" y="518109"/>
            <a:ext cx="11129296" cy="104171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CC288-4232-4654-9D54-8455255E5280}"/>
              </a:ext>
            </a:extLst>
          </p:cNvPr>
          <p:cNvCxnSpPr>
            <a:cxnSpLocks/>
          </p:cNvCxnSpPr>
          <p:nvPr/>
        </p:nvCxnSpPr>
        <p:spPr>
          <a:xfrm>
            <a:off x="6198872" y="2632721"/>
            <a:ext cx="0" cy="352800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0E32A7-95EB-453E-BF94-AC5976B531E3}"/>
              </a:ext>
            </a:extLst>
          </p:cNvPr>
          <p:cNvCxnSpPr>
            <a:cxnSpLocks/>
          </p:cNvCxnSpPr>
          <p:nvPr userDrawn="1"/>
        </p:nvCxnSpPr>
        <p:spPr>
          <a:xfrm>
            <a:off x="6198872" y="2632721"/>
            <a:ext cx="0" cy="3528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6554540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D7CD2A-1A3F-494A-9816-4B2414DB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50" y="520679"/>
            <a:ext cx="10874375" cy="1008041"/>
          </a:xfrm>
        </p:spPr>
        <p:txBody>
          <a:bodyPr anchor="ctr">
            <a:norm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EA526-21A1-904D-829D-BE686E582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1930401"/>
            <a:ext cx="4691062" cy="3813175"/>
          </a:xfrm>
          <a:prstGeom prst="rect">
            <a:avLst/>
          </a:prstGeom>
        </p:spPr>
        <p:txBody>
          <a:bodyPr>
            <a:normAutofit/>
          </a:bodyPr>
          <a:lstStyle>
            <a:lvl1pPr marL="15875" indent="-15875">
              <a:buNone/>
              <a:tabLst/>
              <a:defRPr sz="2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529F58-7B6D-E04F-A16A-D212F1DF8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0288" y="1930401"/>
            <a:ext cx="2647950" cy="3813175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lang="en-GB" sz="18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2 </a:t>
            </a:r>
            <a:endParaRPr lang="en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5AC38DF-3D5A-8543-914B-5E87521F6B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9712" y="1941513"/>
            <a:ext cx="2643188" cy="3787775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lang="en-RU" sz="1800" b="0" i="0" kern="1200" dirty="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Текст 3 </a:t>
            </a:r>
            <a:endParaRPr lang="en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68242-9F17-B849-B23D-5597D37F28A8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BE1A3-6270-8F49-9EDF-AA105AA426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УГОЛЬНЫЕ ГОРОДА</a:t>
            </a:r>
            <a:endParaRPr lang="ru-RU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4FB16F2-51A2-E740-A115-77E5BE165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98700"/>
            <a:ext cx="4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RU" sz="1200" b="1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65F3CE-AD4E-4D67-979A-F1B6A2EE886E}"/>
              </a:ext>
            </a:extLst>
          </p:cNvPr>
          <p:cNvCxnSpPr>
            <a:cxnSpLocks/>
          </p:cNvCxnSpPr>
          <p:nvPr/>
        </p:nvCxnSpPr>
        <p:spPr>
          <a:xfrm>
            <a:off x="5890864" y="1930401"/>
            <a:ext cx="0" cy="385200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908285-A809-4407-BFD1-32665D9A2139}"/>
              </a:ext>
            </a:extLst>
          </p:cNvPr>
          <p:cNvCxnSpPr>
            <a:cxnSpLocks/>
          </p:cNvCxnSpPr>
          <p:nvPr userDrawn="1"/>
        </p:nvCxnSpPr>
        <p:spPr>
          <a:xfrm>
            <a:off x="5890864" y="1930401"/>
            <a:ext cx="0" cy="3852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17529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BA4713-C3CF-8748-ABEF-8597521E2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993" y="518330"/>
            <a:ext cx="10854739" cy="1041717"/>
          </a:xfrm>
        </p:spPr>
        <p:txBody>
          <a:bodyPr>
            <a:norm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DDBC8B-3B38-6B40-B2E5-4C7B3DA55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4413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95DDE34-0B29-BD40-8E65-F803AC635D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57713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7DE0664-5D26-3048-8FFA-4E40206B1B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5301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CF5C1-DC08-C447-9CFF-ED79D9112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490" y="4388538"/>
            <a:ext cx="3024187" cy="1534999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 1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8341765-AEB0-424D-9C35-3FE480A0E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7712" y="4384538"/>
            <a:ext cx="3024187" cy="1534999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 2 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8ED627E-1D0A-C04B-A9F5-533EF6A21B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01" y="4388538"/>
            <a:ext cx="3024187" cy="1534999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3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60FB1-25D1-624B-ADF8-48470F362C99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B5D64-C42B-9A4E-A3DC-04D249A9D8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УГОЛЬНЫЕ ГОРОДА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1C9B-F75C-9D45-A410-926E6E5559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81F5DA-C69B-4882-951C-AFCD9DDBF17B}"/>
              </a:ext>
            </a:extLst>
          </p:cNvPr>
          <p:cNvCxnSpPr>
            <a:cxnSpLocks/>
          </p:cNvCxnSpPr>
          <p:nvPr/>
        </p:nvCxnSpPr>
        <p:spPr>
          <a:xfrm>
            <a:off x="4302695" y="4374913"/>
            <a:ext cx="0" cy="158400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27F272-3C4A-4780-BF46-0C9844FE7C43}"/>
              </a:ext>
            </a:extLst>
          </p:cNvPr>
          <p:cNvCxnSpPr>
            <a:cxnSpLocks/>
          </p:cNvCxnSpPr>
          <p:nvPr/>
        </p:nvCxnSpPr>
        <p:spPr>
          <a:xfrm>
            <a:off x="7852813" y="4384538"/>
            <a:ext cx="0" cy="1584000"/>
          </a:xfrm>
          <a:prstGeom prst="lin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B80630-49DE-40EA-9C94-6813272A8414}"/>
              </a:ext>
            </a:extLst>
          </p:cNvPr>
          <p:cNvCxnSpPr>
            <a:cxnSpLocks/>
          </p:cNvCxnSpPr>
          <p:nvPr userDrawn="1"/>
        </p:nvCxnSpPr>
        <p:spPr>
          <a:xfrm>
            <a:off x="4302695" y="4374913"/>
            <a:ext cx="0" cy="1584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9136F8-25EA-4085-AF27-DDD3DBE60000}"/>
              </a:ext>
            </a:extLst>
          </p:cNvPr>
          <p:cNvCxnSpPr>
            <a:cxnSpLocks/>
          </p:cNvCxnSpPr>
          <p:nvPr userDrawn="1"/>
        </p:nvCxnSpPr>
        <p:spPr>
          <a:xfrm>
            <a:off x="7852813" y="4384538"/>
            <a:ext cx="0" cy="1584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555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23944D-45CB-F247-8C49-990D80586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36" y="526948"/>
            <a:ext cx="5285833" cy="1041717"/>
          </a:xfrm>
        </p:spPr>
        <p:txBody>
          <a:bodyPr lIns="90000" tIns="46800" rIns="90000" bIns="46800" anchor="t"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57457-BEF5-944A-85E5-E4DB58E91784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20218A7-45E3-6D4D-B9B7-C48A132BE1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173" y="1877851"/>
            <a:ext cx="4691062" cy="3813175"/>
          </a:xfrm>
          <a:prstGeom prst="rect">
            <a:avLst/>
          </a:prstGeom>
        </p:spPr>
        <p:txBody>
          <a:bodyPr>
            <a:normAutofit/>
          </a:bodyPr>
          <a:lstStyle>
            <a:lvl1pPr marL="15875" indent="-15875">
              <a:buNone/>
              <a:tabLst/>
              <a:defRPr sz="18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F9A8364-AB50-F244-94BA-EDF0088A8C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RU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16DD-BBD8-B84B-ADDD-B7BA83874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УГОЛЬНЫЕ ГОРОДА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8DFA1-878E-D645-B69C-7985499A66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3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0C4205C-A423-7449-BF3C-E685AD6E81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RU" dirty="0"/>
              <a:t>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2BD88-CA12-EF45-8C16-DCFBC12AE942}"/>
              </a:ext>
            </a:extLst>
          </p:cNvPr>
          <p:cNvCxnSpPr>
            <a:cxnSpLocks/>
          </p:cNvCxnSpPr>
          <p:nvPr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C3821F4-AEC9-2E4B-9A7C-7E174121F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333" y="1659467"/>
            <a:ext cx="4673600" cy="4419600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sz="2400" b="1" i="0">
                <a:solidFill>
                  <a:schemeClr val="accent1"/>
                </a:solidFill>
                <a:latin typeface="Raleway" pitchFamily="2" charset="77"/>
              </a:defRPr>
            </a:lvl1pPr>
            <a:lvl2pPr>
              <a:defRPr b="1" i="0">
                <a:latin typeface="Raleway" pitchFamily="2" charset="77"/>
              </a:defRPr>
            </a:lvl2pPr>
            <a:lvl3pPr>
              <a:defRPr b="1" i="0">
                <a:latin typeface="Raleway" pitchFamily="2" charset="77"/>
              </a:defRPr>
            </a:lvl3pPr>
            <a:lvl4pPr>
              <a:defRPr b="1" i="0">
                <a:latin typeface="Raleway" pitchFamily="2" charset="77"/>
              </a:defRPr>
            </a:lvl4pPr>
            <a:lvl5pPr>
              <a:defRPr b="1" i="0">
                <a:latin typeface="Raleway" pitchFamily="2" charset="77"/>
              </a:defRPr>
            </a:lvl5pPr>
          </a:lstStyle>
          <a:p>
            <a:pPr lvl="0"/>
            <a:r>
              <a:rPr lang="ru-RU" dirty="0"/>
              <a:t>Текст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9F676-C12B-264C-92B2-D896127CB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УГОЛЬНЫЕ ГОРОДА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E6563CE-CE71-9E4D-B45B-229687CF9C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54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3B6E1-D9D9-40C5-BBEF-EC98FCA33F9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763" indent="-4763">
              <a:lnSpc>
                <a:spcPct val="90000"/>
              </a:lnSpc>
            </a:pPr>
            <a:r>
              <a:rPr lang="ru-RU"/>
              <a:t>УГОЛЬНЫЕ ГОРОДА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3C748D-1820-4CC0-8395-885D5DE5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49" y="524037"/>
            <a:ext cx="4297698" cy="1677742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B475-5E9B-420F-B2E8-3D5B6432C5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5166" y="3716313"/>
            <a:ext cx="5675312" cy="24197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traight Connector 11">
            <a:extLst>
              <a:ext uri="{FF2B5EF4-FFF2-40B4-BE49-F238E27FC236}">
                <a16:creationId xmlns:a16="http://schemas.microsoft.com/office/drawing/2014/main" id="{F534D6A1-FE1A-95FB-13C2-4CC52ADDA061}"/>
              </a:ext>
            </a:extLst>
          </p:cNvPr>
          <p:cNvSpPr/>
          <p:nvPr userDrawn="1"/>
        </p:nvSpPr>
        <p:spPr>
          <a:xfrm>
            <a:off x="502256" y="6356350"/>
            <a:ext cx="2532232" cy="0"/>
          </a:xfrm>
          <a:prstGeom prst="line">
            <a:avLst/>
          </a:prstGeom>
          <a:ln w="15875"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0960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3B6E1-D9D9-40C5-BBEF-EC98FCA33F9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763" indent="-4763">
              <a:lnSpc>
                <a:spcPct val="90000"/>
              </a:lnSpc>
            </a:pPr>
            <a:r>
              <a:rPr lang="ru-RU"/>
              <a:t>УГОЛЬНЫЕ ГОРОДА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3C748D-1820-4CC0-8395-885D5DE5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49" y="524037"/>
            <a:ext cx="7829878" cy="357295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B475-5E9B-420F-B2E8-3D5B6432C5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78488" y="4263242"/>
            <a:ext cx="5675312" cy="175559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traight Connector 11">
            <a:extLst>
              <a:ext uri="{FF2B5EF4-FFF2-40B4-BE49-F238E27FC236}">
                <a16:creationId xmlns:a16="http://schemas.microsoft.com/office/drawing/2014/main" id="{1C16AF56-A40E-607E-51BC-F2B2F935584F}"/>
              </a:ext>
            </a:extLst>
          </p:cNvPr>
          <p:cNvSpPr/>
          <p:nvPr userDrawn="1"/>
        </p:nvSpPr>
        <p:spPr>
          <a:xfrm>
            <a:off x="502256" y="6356350"/>
            <a:ext cx="2532232" cy="0"/>
          </a:xfrm>
          <a:prstGeom prst="line">
            <a:avLst/>
          </a:prstGeom>
          <a:ln w="15875">
            <a:solidFill>
              <a:schemeClr val="bg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668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5C9F8-FFA0-074F-9EC8-CC5956FC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72" y="518109"/>
            <a:ext cx="10869027" cy="104171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6874A-4C45-5443-9A1A-85424E3E4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2" y="6398700"/>
            <a:ext cx="10688510" cy="36512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spcBef>
                <a:spcPts val="0"/>
              </a:spcBef>
              <a:defRPr lang="en-RU" sz="1200" b="1" i="0" kern="1200" cap="all" baseline="0" dirty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4763" indent="-4763">
              <a:lnSpc>
                <a:spcPct val="90000"/>
              </a:lnSpc>
            </a:pPr>
            <a:r>
              <a:rPr lang="ru-RU" dirty="0"/>
              <a:t>УГОЛЬНЫЕ ГОРОДА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462868-A707-5E4A-A122-10818F635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98700"/>
            <a:ext cx="4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RU" sz="1200" b="1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traight Connector 11">
            <a:extLst>
              <a:ext uri="{FF2B5EF4-FFF2-40B4-BE49-F238E27FC236}">
                <a16:creationId xmlns:a16="http://schemas.microsoft.com/office/drawing/2014/main" id="{F9400F79-1765-418A-B59F-DCCB5177F0A5}"/>
              </a:ext>
            </a:extLst>
          </p:cNvPr>
          <p:cNvSpPr/>
          <p:nvPr/>
        </p:nvSpPr>
        <p:spPr>
          <a:xfrm>
            <a:off x="502256" y="6356350"/>
            <a:ext cx="2532232" cy="0"/>
          </a:xfrm>
          <a:prstGeom prst="line">
            <a:avLst/>
          </a:prstGeom>
          <a:ln w="15875">
            <a:solidFill>
              <a:schemeClr val="tx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Straight Connector 11">
            <a:extLst>
              <a:ext uri="{FF2B5EF4-FFF2-40B4-BE49-F238E27FC236}">
                <a16:creationId xmlns:a16="http://schemas.microsoft.com/office/drawing/2014/main" id="{723D8688-6215-4B1C-A440-4CB785E55294}"/>
              </a:ext>
            </a:extLst>
          </p:cNvPr>
          <p:cNvSpPr/>
          <p:nvPr userDrawn="1"/>
        </p:nvSpPr>
        <p:spPr>
          <a:xfrm>
            <a:off x="502256" y="6356350"/>
            <a:ext cx="2532232" cy="0"/>
          </a:xfrm>
          <a:prstGeom prst="line">
            <a:avLst/>
          </a:prstGeom>
          <a:ln w="15875">
            <a:solidFill>
              <a:schemeClr val="tx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95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RU" sz="3200" b="1" i="0" kern="1200" dirty="0">
          <a:solidFill>
            <a:schemeClr val="accent1"/>
          </a:solidFill>
          <a:latin typeface="Ralew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nvest_prkp@inbox.ru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8DFC2026-CDF0-4070-9214-C7C859125D89}"/>
              </a:ext>
            </a:extLst>
          </p:cNvPr>
          <p:cNvSpPr/>
          <p:nvPr/>
        </p:nvSpPr>
        <p:spPr>
          <a:xfrm>
            <a:off x="163411" y="2690658"/>
            <a:ext cx="1495425" cy="914400"/>
          </a:xfrm>
          <a:prstGeom prst="rightArrow">
            <a:avLst/>
          </a:prstGeom>
          <a:solidFill>
            <a:srgbClr val="7C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Обращение инвестора</a:t>
            </a:r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D344560C-82AB-4EBD-BEB8-B82496F3D897}"/>
              </a:ext>
            </a:extLst>
          </p:cNvPr>
          <p:cNvGraphicFramePr>
            <a:graphicFrameLocks noGrp="1"/>
          </p:cNvGraphicFramePr>
          <p:nvPr/>
        </p:nvGraphicFramePr>
        <p:xfrm>
          <a:off x="1770867" y="2351181"/>
          <a:ext cx="2082800" cy="15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898937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latin typeface="+mn-lt"/>
                          <a:ea typeface="Verdana" panose="020B0604030504040204" pitchFamily="34" charset="0"/>
                        </a:rPr>
                        <a:t>8 (3846) 67-42-99</a:t>
                      </a:r>
                      <a:endParaRPr lang="ru-RU" sz="1400" b="1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4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+mn-lt"/>
                        </a:rPr>
                        <a:t>Уточнения параметров проекта, требований к </a:t>
                      </a:r>
                      <a:r>
                        <a:rPr lang="ru-RU" sz="1400" b="1" dirty="0" err="1">
                          <a:latin typeface="+mn-lt"/>
                        </a:rPr>
                        <a:t>инвест</a:t>
                      </a:r>
                      <a:r>
                        <a:rPr lang="ru-RU" sz="1400" b="1" dirty="0">
                          <a:latin typeface="+mn-lt"/>
                        </a:rPr>
                        <a:t>. площадке, </a:t>
                      </a:r>
                    </a:p>
                    <a:p>
                      <a:r>
                        <a:rPr lang="ru-RU" sz="1400" b="1" dirty="0">
                          <a:latin typeface="+mn-lt"/>
                        </a:rPr>
                        <a:t>тех. условий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44226"/>
                  </a:ext>
                </a:extLst>
              </a:tr>
            </a:tbl>
          </a:graphicData>
        </a:graphic>
      </p:graphicFrame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6EF27DAA-48B0-4549-A2C0-C38EC471BC3D}"/>
              </a:ext>
            </a:extLst>
          </p:cNvPr>
          <p:cNvSpPr/>
          <p:nvPr/>
        </p:nvSpPr>
        <p:spPr>
          <a:xfrm>
            <a:off x="2608731" y="3953547"/>
            <a:ext cx="253469" cy="334368"/>
          </a:xfrm>
          <a:prstGeom prst="downArrow">
            <a:avLst/>
          </a:prstGeom>
          <a:solidFill>
            <a:srgbClr val="7C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16171-6792-4EA1-80DC-445A9614C72E}"/>
              </a:ext>
            </a:extLst>
          </p:cNvPr>
          <p:cNvSpPr txBox="1"/>
          <p:nvPr/>
        </p:nvSpPr>
        <p:spPr>
          <a:xfrm>
            <a:off x="1770867" y="4358696"/>
            <a:ext cx="2082800" cy="8925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подбор инвестиционной  площадки с учетом параметров проекта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9B894FF-7248-4986-9670-FCBFD8C9B411}"/>
              </a:ext>
            </a:extLst>
          </p:cNvPr>
          <p:cNvSpPr/>
          <p:nvPr/>
        </p:nvSpPr>
        <p:spPr>
          <a:xfrm>
            <a:off x="3944206" y="3112552"/>
            <a:ext cx="555774" cy="281507"/>
          </a:xfrm>
          <a:prstGeom prst="rightArrow">
            <a:avLst/>
          </a:prstGeom>
          <a:solidFill>
            <a:srgbClr val="7C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Таблица 6">
            <a:extLst>
              <a:ext uri="{FF2B5EF4-FFF2-40B4-BE49-F238E27FC236}">
                <a16:creationId xmlns:a16="http://schemas.microsoft.com/office/drawing/2014/main" id="{0E9B5016-DDFF-458E-B4BB-245E652A4CDE}"/>
              </a:ext>
            </a:extLst>
          </p:cNvPr>
          <p:cNvGraphicFramePr>
            <a:graphicFrameLocks noGrp="1"/>
          </p:cNvGraphicFramePr>
          <p:nvPr/>
        </p:nvGraphicFramePr>
        <p:xfrm>
          <a:off x="7071117" y="2612340"/>
          <a:ext cx="1949596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9596">
                  <a:extLst>
                    <a:ext uri="{9D8B030D-6E8A-4147-A177-3AD203B41FA5}">
                      <a16:colId xmlns:a16="http://schemas.microsoft.com/office/drawing/2014/main" val="898937675"/>
                    </a:ext>
                  </a:extLst>
                </a:gridCol>
              </a:tblGrid>
              <a:tr h="112426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latin typeface="+mn-lt"/>
                          <a:ea typeface="Verdana" panose="020B0604030504040204" pitchFamily="34" charset="0"/>
                        </a:rPr>
                        <a:t>заключение соглашения о намерениях, сопровождение инвестора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41450"/>
                  </a:ext>
                </a:extLst>
              </a:tr>
            </a:tbl>
          </a:graphicData>
        </a:graphic>
      </p:graphicFrame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FE5A745D-6019-498B-8CF4-48D7105C249E}"/>
              </a:ext>
            </a:extLst>
          </p:cNvPr>
          <p:cNvSpPr/>
          <p:nvPr/>
        </p:nvSpPr>
        <p:spPr>
          <a:xfrm rot="13549320">
            <a:off x="4211792" y="3926599"/>
            <a:ext cx="209069" cy="946911"/>
          </a:xfrm>
          <a:prstGeom prst="downArrow">
            <a:avLst/>
          </a:prstGeom>
          <a:solidFill>
            <a:srgbClr val="7C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6">
            <a:extLst>
              <a:ext uri="{FF2B5EF4-FFF2-40B4-BE49-F238E27FC236}">
                <a16:creationId xmlns:a16="http://schemas.microsoft.com/office/drawing/2014/main" id="{1D12DCE0-54E6-4E7E-8C7C-3D70C55BEA40}"/>
              </a:ext>
            </a:extLst>
          </p:cNvPr>
          <p:cNvGraphicFramePr>
            <a:graphicFrameLocks noGrp="1"/>
          </p:cNvGraphicFramePr>
          <p:nvPr/>
        </p:nvGraphicFramePr>
        <p:xfrm>
          <a:off x="4545674" y="2634248"/>
          <a:ext cx="1682749" cy="131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749">
                  <a:extLst>
                    <a:ext uri="{9D8B030D-6E8A-4147-A177-3AD203B41FA5}">
                      <a16:colId xmlns:a16="http://schemas.microsoft.com/office/drawing/2014/main" val="898937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latin typeface="+mn-lt"/>
                          <a:ea typeface="Verdana" panose="020B0604030504040204" pitchFamily="34" charset="0"/>
                        </a:rPr>
                        <a:t>Встреча с инвестором на осмотр площадок</a:t>
                      </a:r>
                      <a:endParaRPr lang="ru-RU" sz="1400" b="1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4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+mn-lt"/>
                        </a:rPr>
                        <a:t>Обсуждение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44226"/>
                  </a:ext>
                </a:extLst>
              </a:tr>
            </a:tbl>
          </a:graphicData>
        </a:graphic>
      </p:graphicFrame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2D1B2AB3-DE1E-4960-A96B-59C5B26FC83A}"/>
              </a:ext>
            </a:extLst>
          </p:cNvPr>
          <p:cNvSpPr/>
          <p:nvPr/>
        </p:nvSpPr>
        <p:spPr>
          <a:xfrm>
            <a:off x="6366807" y="3076169"/>
            <a:ext cx="583698" cy="261812"/>
          </a:xfrm>
          <a:prstGeom prst="rightArrow">
            <a:avLst/>
          </a:prstGeom>
          <a:solidFill>
            <a:srgbClr val="7C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:a16="http://schemas.microsoft.com/office/drawing/2014/main" id="{593607E2-168B-4AC1-ADC1-B5F8BF27AC00}"/>
              </a:ext>
            </a:extLst>
          </p:cNvPr>
          <p:cNvGraphicFramePr>
            <a:graphicFrameLocks noGrp="1"/>
          </p:cNvGraphicFramePr>
          <p:nvPr/>
        </p:nvGraphicFramePr>
        <p:xfrm>
          <a:off x="9869957" y="2590875"/>
          <a:ext cx="1590986" cy="1157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986">
                  <a:extLst>
                    <a:ext uri="{9D8B030D-6E8A-4147-A177-3AD203B41FA5}">
                      <a16:colId xmlns:a16="http://schemas.microsoft.com/office/drawing/2014/main" val="898937675"/>
                    </a:ext>
                  </a:extLst>
                </a:gridCol>
              </a:tblGrid>
              <a:tr h="1157442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latin typeface="+mn-lt"/>
                          <a:ea typeface="Verdana" panose="020B0604030504040204" pitchFamily="34" charset="0"/>
                        </a:rPr>
                        <a:t>доведение инвестора до реализации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41450"/>
                  </a:ext>
                </a:extLst>
              </a:tr>
            </a:tbl>
          </a:graphicData>
        </a:graphic>
      </p:graphicFrame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BFFD220-52DE-46E4-9E32-69C9035B4D05}"/>
              </a:ext>
            </a:extLst>
          </p:cNvPr>
          <p:cNvSpPr/>
          <p:nvPr/>
        </p:nvSpPr>
        <p:spPr>
          <a:xfrm>
            <a:off x="9153486" y="3095345"/>
            <a:ext cx="583698" cy="271493"/>
          </a:xfrm>
          <a:prstGeom prst="rightArrow">
            <a:avLst/>
          </a:prstGeom>
          <a:solidFill>
            <a:srgbClr val="7C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3DBC8BC0-F111-4BBF-8813-7C00693DD7C1}"/>
              </a:ext>
            </a:extLst>
          </p:cNvPr>
          <p:cNvSpPr/>
          <p:nvPr/>
        </p:nvSpPr>
        <p:spPr>
          <a:xfrm rot="5400000">
            <a:off x="7906436" y="3849599"/>
            <a:ext cx="303370" cy="247708"/>
          </a:xfrm>
          <a:prstGeom prst="rightArrow">
            <a:avLst/>
          </a:prstGeom>
          <a:solidFill>
            <a:srgbClr val="7C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:a16="http://schemas.microsoft.com/office/drawing/2014/main" id="{A31DD8BF-1562-4477-8A79-818531A9C3FA}"/>
              </a:ext>
            </a:extLst>
          </p:cNvPr>
          <p:cNvGraphicFramePr>
            <a:graphicFrameLocks noGrp="1"/>
          </p:cNvGraphicFramePr>
          <p:nvPr/>
        </p:nvGraphicFramePr>
        <p:xfrm>
          <a:off x="5307793" y="4208072"/>
          <a:ext cx="6153150" cy="119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3150">
                  <a:extLst>
                    <a:ext uri="{9D8B030D-6E8A-4147-A177-3AD203B41FA5}">
                      <a16:colId xmlns:a16="http://schemas.microsoft.com/office/drawing/2014/main" val="898937675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1" i="0" dirty="0">
                          <a:latin typeface="+mn-lt"/>
                          <a:ea typeface="Verdana" panose="020B0604030504040204" pitchFamily="34" charset="0"/>
                        </a:rPr>
                        <a:t>     реализации инвестиционного проекта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="1" i="0" dirty="0">
                          <a:latin typeface="+mn-lt"/>
                          <a:ea typeface="Verdana" panose="020B0604030504040204" pitchFamily="34" charset="0"/>
                        </a:rPr>
                        <a:t>своевременное получение необходимых согласований и разрешений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="1" i="0" dirty="0">
                          <a:latin typeface="+mn-lt"/>
                          <a:ea typeface="Verdana" panose="020B0604030504040204" pitchFamily="34" charset="0"/>
                        </a:rPr>
                        <a:t>получение технических условий на присоединение объекта к инженерным сетям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="1" i="0" dirty="0">
                          <a:latin typeface="+mn-lt"/>
                          <a:ea typeface="Verdana" panose="020B0604030504040204" pitchFamily="34" charset="0"/>
                        </a:rPr>
                        <a:t>получении мер поддержки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1200" b="1" i="0" dirty="0">
                          <a:latin typeface="+mn-lt"/>
                          <a:ea typeface="Verdana" panose="020B0604030504040204" pitchFamily="34" charset="0"/>
                        </a:rPr>
                        <a:t>взаимодействии с административными органами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41450"/>
                  </a:ext>
                </a:extLst>
              </a:tr>
            </a:tbl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:a16="http://schemas.microsoft.com/office/drawing/2014/main" id="{858AE36A-9FDE-4A7D-83E9-E3D6C29ACEF0}"/>
              </a:ext>
            </a:extLst>
          </p:cNvPr>
          <p:cNvSpPr/>
          <p:nvPr/>
        </p:nvSpPr>
        <p:spPr>
          <a:xfrm>
            <a:off x="4376106" y="563428"/>
            <a:ext cx="1766509" cy="14281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Комитет по управлению муниципальным имуществом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1C2348D-63EF-4AF0-83D6-CC915779D21C}"/>
              </a:ext>
            </a:extLst>
          </p:cNvPr>
          <p:cNvSpPr/>
          <p:nvPr/>
        </p:nvSpPr>
        <p:spPr>
          <a:xfrm>
            <a:off x="2862200" y="833018"/>
            <a:ext cx="1436687" cy="13389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Ресурсоснабжающие организации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1664C0D-E383-4F62-8809-673FC56FB57F}"/>
              </a:ext>
            </a:extLst>
          </p:cNvPr>
          <p:cNvSpPr/>
          <p:nvPr/>
        </p:nvSpPr>
        <p:spPr>
          <a:xfrm>
            <a:off x="6148816" y="949302"/>
            <a:ext cx="1844602" cy="13389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Инвест. уполномоченный отдел развития инвестиций, зам. главы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856C116-546B-414E-ACD0-2819E9A7F0E4}"/>
              </a:ext>
            </a:extLst>
          </p:cNvPr>
          <p:cNvCxnSpPr>
            <a:cxnSpLocks/>
          </p:cNvCxnSpPr>
          <p:nvPr/>
        </p:nvCxnSpPr>
        <p:spPr>
          <a:xfrm>
            <a:off x="4061420" y="2073273"/>
            <a:ext cx="358519" cy="334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A1488C7-A9CE-422C-A9E6-2917E84463FE}"/>
              </a:ext>
            </a:extLst>
          </p:cNvPr>
          <p:cNvCxnSpPr>
            <a:cxnSpLocks/>
          </p:cNvCxnSpPr>
          <p:nvPr/>
        </p:nvCxnSpPr>
        <p:spPr>
          <a:xfrm>
            <a:off x="5259360" y="2073273"/>
            <a:ext cx="0" cy="35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C25EAF11-58FD-4699-B80B-8F50A74602D0}"/>
              </a:ext>
            </a:extLst>
          </p:cNvPr>
          <p:cNvCxnSpPr>
            <a:cxnSpLocks/>
          </p:cNvCxnSpPr>
          <p:nvPr/>
        </p:nvCxnSpPr>
        <p:spPr>
          <a:xfrm flipH="1">
            <a:off x="5979980" y="2182307"/>
            <a:ext cx="289888" cy="295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B1A4ED4-35CA-47AA-BB24-BDB9298B559D}"/>
              </a:ext>
            </a:extLst>
          </p:cNvPr>
          <p:cNvSpPr txBox="1"/>
          <p:nvPr/>
        </p:nvSpPr>
        <p:spPr>
          <a:xfrm>
            <a:off x="151445" y="87211"/>
            <a:ext cx="10999604" cy="964292"/>
          </a:xfrm>
          <a:prstGeom prst="rect">
            <a:avLst/>
          </a:prstGeom>
          <a:noFill/>
        </p:spPr>
        <p:txBody>
          <a:bodyPr wrap="square" lIns="162485" tIns="81243" rIns="162485" bIns="81243">
            <a:spAutoFit/>
          </a:bodyPr>
          <a:lstStyle/>
          <a:p>
            <a:pPr eaLnBrk="1" hangingPunct="1">
              <a:defRPr/>
            </a:pPr>
            <a:r>
              <a:rPr lang="ru-RU" altLang="ru-RU" sz="2600" b="1" dirty="0"/>
              <a:t>СХЕМА ВЗАИМОДЕЙСТВИЯ С ИНВЕСТОРОМ, </a:t>
            </a:r>
          </a:p>
          <a:p>
            <a:pPr eaLnBrk="1" hangingPunct="1">
              <a:defRPr/>
            </a:pPr>
            <a:r>
              <a:rPr lang="ru-RU" altLang="ru-RU" sz="2600" b="1" dirty="0"/>
              <a:t>КОНТАКТЫ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C53EB3-11F6-4EAC-A503-73A1326C0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557" y="40839"/>
            <a:ext cx="1187868" cy="1219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E17871-4F56-443B-9AF7-E82D99A0F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2" y="5322029"/>
            <a:ext cx="1025175" cy="95551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47B2F6F-B661-44C2-85E0-020BE67855E8}"/>
              </a:ext>
            </a:extLst>
          </p:cNvPr>
          <p:cNvSpPr txBox="1"/>
          <p:nvPr/>
        </p:nvSpPr>
        <p:spPr>
          <a:xfrm>
            <a:off x="2825064" y="5406517"/>
            <a:ext cx="1025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4"/>
            <a:r>
              <a:rPr lang="ru-RU" sz="1200" b="1" dirty="0">
                <a:ea typeface="Verdana" panose="020B0604030504040204" pitchFamily="34" charset="0"/>
                <a:cs typeface="Verdana" panose="020B0604030504040204" pitchFamily="34" charset="0"/>
              </a:rPr>
              <a:t>паспорта </a:t>
            </a:r>
            <a:r>
              <a:rPr lang="ru-RU" sz="1200" b="1" dirty="0" err="1">
                <a:ea typeface="Verdana" panose="020B0604030504040204" pitchFamily="34" charset="0"/>
                <a:cs typeface="Verdana" panose="020B0604030504040204" pitchFamily="34" charset="0"/>
              </a:rPr>
              <a:t>инвест</a:t>
            </a:r>
            <a:r>
              <a:rPr lang="ru-RU" sz="1200" b="1" dirty="0">
                <a:ea typeface="Verdana" panose="020B0604030504040204" pitchFamily="34" charset="0"/>
                <a:cs typeface="Verdana" panose="020B0604030504040204" pitchFamily="34" charset="0"/>
              </a:rPr>
              <a:t> площадок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4AE88BA-5DC4-4E59-9AEB-015A8035F11B}"/>
              </a:ext>
            </a:extLst>
          </p:cNvPr>
          <p:cNvSpPr/>
          <p:nvPr/>
        </p:nvSpPr>
        <p:spPr>
          <a:xfrm>
            <a:off x="1770867" y="5251248"/>
            <a:ext cx="2079372" cy="101919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376859-9B62-4D9B-98A3-639D06756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93" y="5489955"/>
            <a:ext cx="1137949" cy="93192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43EA49F-A593-4A93-A1EE-FC603DBFF2F7}"/>
              </a:ext>
            </a:extLst>
          </p:cNvPr>
          <p:cNvSpPr txBox="1"/>
          <p:nvPr/>
        </p:nvSpPr>
        <p:spPr>
          <a:xfrm>
            <a:off x="6554186" y="5642503"/>
            <a:ext cx="1275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4"/>
            <a:r>
              <a:rPr lang="ru-RU" sz="1200" b="1" dirty="0">
                <a:ea typeface="Verdana" panose="020B0604030504040204" pitchFamily="34" charset="0"/>
                <a:cs typeface="Verdana" panose="020B0604030504040204" pitchFamily="34" charset="0"/>
              </a:rPr>
              <a:t>меры </a:t>
            </a:r>
          </a:p>
          <a:p>
            <a:pPr defTabSz="914354"/>
            <a:r>
              <a:rPr lang="ru-RU" sz="1200" b="1" dirty="0">
                <a:ea typeface="Verdana" panose="020B0604030504040204" pitchFamily="34" charset="0"/>
                <a:cs typeface="Verdana" panose="020B0604030504040204" pitchFamily="34" charset="0"/>
              </a:rPr>
              <a:t>поддержки</a:t>
            </a:r>
          </a:p>
        </p:txBody>
      </p:sp>
      <p:graphicFrame>
        <p:nvGraphicFramePr>
          <p:cNvPr id="37" name="Таблица 6">
            <a:extLst>
              <a:ext uri="{FF2B5EF4-FFF2-40B4-BE49-F238E27FC236}">
                <a16:creationId xmlns:a16="http://schemas.microsoft.com/office/drawing/2014/main" id="{3594958C-F9DF-4C81-8F7D-EF1596ED0B43}"/>
              </a:ext>
            </a:extLst>
          </p:cNvPr>
          <p:cNvGraphicFramePr>
            <a:graphicFrameLocks noGrp="1"/>
          </p:cNvGraphicFramePr>
          <p:nvPr/>
        </p:nvGraphicFramePr>
        <p:xfrm>
          <a:off x="7871454" y="31579"/>
          <a:ext cx="309317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3178">
                  <a:extLst>
                    <a:ext uri="{9D8B030D-6E8A-4147-A177-3AD203B41FA5}">
                      <a16:colId xmlns:a16="http://schemas.microsoft.com/office/drawing/2014/main" val="898937675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100" b="1" i="0" dirty="0">
                          <a:latin typeface="+mn-lt"/>
                          <a:ea typeface="Verdana" panose="020B0604030504040204" pitchFamily="34" charset="0"/>
                        </a:rPr>
                        <a:t>Глава города Прокопьевска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b="1" i="0" dirty="0" err="1">
                          <a:latin typeface="+mn-lt"/>
                          <a:ea typeface="Verdana" panose="020B0604030504040204" pitchFamily="34" charset="0"/>
                        </a:rPr>
                        <a:t>Шкарабейников</a:t>
                      </a:r>
                      <a:r>
                        <a:rPr lang="ru-RU" sz="1100" b="1" i="0" dirty="0">
                          <a:latin typeface="+mn-lt"/>
                          <a:ea typeface="Verdana" panose="020B0604030504040204" pitchFamily="34" charset="0"/>
                        </a:rPr>
                        <a:t> Максим Александрович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b="0" i="1" dirty="0">
                          <a:latin typeface="+mn-lt"/>
                          <a:ea typeface="Verdana" panose="020B0604030504040204" pitchFamily="34" charset="0"/>
                        </a:rPr>
                        <a:t>тел.:8 (3846) 67-42-04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800" b="1" i="0" dirty="0">
                        <a:latin typeface="+mn-lt"/>
                        <a:ea typeface="Verdana" panose="020B0604030504040204" pitchFamily="34" charset="0"/>
                      </a:endParaRPr>
                    </a:p>
                    <a:p>
                      <a:pPr lvl="0" algn="l" defTabSz="1219127"/>
                      <a:r>
                        <a:rPr lang="ru-RU" sz="1100" b="1" dirty="0">
                          <a:ea typeface="Verdana" panose="020B0604030504040204" pitchFamily="34" charset="0"/>
                        </a:rPr>
                        <a:t>Единое окно работы с инвестором</a:t>
                      </a:r>
                      <a:endParaRPr lang="ru-RU" sz="1100" i="1" dirty="0">
                        <a:ea typeface="Verdana" panose="020B0604030504040204" pitchFamily="34" charset="0"/>
                      </a:endParaRPr>
                    </a:p>
                    <a:p>
                      <a:pPr lvl="0" algn="l" defTabSz="1219127"/>
                      <a:r>
                        <a:rPr lang="ru-RU" sz="1100" i="1" dirty="0">
                          <a:ea typeface="Verdana" panose="020B0604030504040204" pitchFamily="34" charset="0"/>
                        </a:rPr>
                        <a:t>  тел.: 8 (3846) 67-42-99</a:t>
                      </a:r>
                    </a:p>
                    <a:p>
                      <a:pPr lvl="0" algn="l" defTabSz="1219127"/>
                      <a:r>
                        <a:rPr lang="ru-RU" sz="1100" i="1" dirty="0">
                          <a:ea typeface="Verdana" panose="020B0604030504040204" pitchFamily="34" charset="0"/>
                        </a:rPr>
                        <a:t>  </a:t>
                      </a:r>
                      <a:r>
                        <a:rPr lang="ru-RU" sz="1100" i="1" dirty="0" err="1">
                          <a:ea typeface="Verdana" panose="020B0604030504040204" pitchFamily="34" charset="0"/>
                        </a:rPr>
                        <a:t>e-mail</a:t>
                      </a:r>
                      <a:r>
                        <a:rPr lang="ru-RU" sz="1100" i="1" dirty="0">
                          <a:ea typeface="Verdana" panose="020B0604030504040204" pitchFamily="34" charset="0"/>
                        </a:rPr>
                        <a:t>: </a:t>
                      </a:r>
                      <a:r>
                        <a:rPr lang="ru-RU" sz="1100" i="1" dirty="0">
                          <a:ea typeface="Verdana" panose="020B060403050404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invest_prkp@inbox.ru</a:t>
                      </a:r>
                      <a:endParaRPr lang="ru-RU" sz="1100" i="1" dirty="0"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41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0928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2_Sk-general-2023">
  <a:themeElements>
    <a:clrScheme name="угольные-е">
      <a:dk1>
        <a:srgbClr val="000000"/>
      </a:dk1>
      <a:lt1>
        <a:srgbClr val="FFFFFF"/>
      </a:lt1>
      <a:dk2>
        <a:srgbClr val="354550"/>
      </a:dk2>
      <a:lt2>
        <a:srgbClr val="E7E6E6"/>
      </a:lt2>
      <a:accent1>
        <a:srgbClr val="354550"/>
      </a:accent1>
      <a:accent2>
        <a:srgbClr val="20B3AA"/>
      </a:accent2>
      <a:accent3>
        <a:srgbClr val="158084"/>
      </a:accent3>
      <a:accent4>
        <a:srgbClr val="E9E9E9"/>
      </a:accent4>
      <a:accent5>
        <a:srgbClr val="158084"/>
      </a:accent5>
      <a:accent6>
        <a:srgbClr val="EAEDE8"/>
      </a:accent6>
      <a:hlink>
        <a:srgbClr val="0563C1"/>
      </a:hlink>
      <a:folHlink>
        <a:srgbClr val="5C8EAF"/>
      </a:folHlink>
    </a:clrScheme>
    <a:fontScheme name="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-general-2023" id="{3769569E-29ED-4D3F-8601-3F17C3F43BB7}" vid="{1842FFE6-114D-4A57-A9E2-01B9A89384BA}"/>
    </a:ext>
  </a:extLst>
</a:theme>
</file>

<file path=ppt/theme/theme2.xml><?xml version="1.0" encoding="utf-8"?>
<a:theme xmlns:a="http://schemas.openxmlformats.org/drawingml/2006/main" name="Sk-teal">
  <a:themeElements>
    <a:clrScheme name="Sk-te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9B9"/>
      </a:accent1>
      <a:accent2>
        <a:srgbClr val="007086"/>
      </a:accent2>
      <a:accent3>
        <a:srgbClr val="0075BC"/>
      </a:accent3>
      <a:accent4>
        <a:srgbClr val="050340"/>
      </a:accent4>
      <a:accent5>
        <a:srgbClr val="7F7F7F"/>
      </a:accent5>
      <a:accent6>
        <a:srgbClr val="D8D8D8"/>
      </a:accent6>
      <a:hlink>
        <a:srgbClr val="0000FF"/>
      </a:hlink>
      <a:folHlink>
        <a:srgbClr val="FF00FF"/>
      </a:folHlink>
    </a:clrScheme>
    <a:fontScheme name="Sk-tea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k-te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aleway Regular"/>
            <a:ea typeface="Raleway Regular"/>
            <a:cs typeface="Raleway Regular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aleway Regular"/>
            <a:ea typeface="Raleway Regular"/>
            <a:cs typeface="Raleway Regular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  <wetp:taskpane dockstate="right" visibility="0" width="438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3C0D872-A4DB-482F-AA24-C9764A24C10D}">
  <we:reference id="wa104380050" version="3.8.0.0" store="ru-RU" storeType="OMEX"/>
  <we:alternateReferences>
    <we:reference id="WA104380050" version="3.8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42B5E7A-32E2-4F99-8D7F-AEFBE8BDF816}">
  <we:reference id="wa104178141" version="4.3.3.0" store="ru-RU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7955028</TotalTime>
  <Words>137</Words>
  <Application>Microsoft Office PowerPoint</Application>
  <PresentationFormat>Широкоэкранный</PresentationFormat>
  <Paragraphs>30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2_Sk-general-2023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Public Strategy - 6</dc:title>
  <dc:creator>Inga Bezmaternykh</dc:creator>
  <cp:lastModifiedBy>Каширская Елена Алекснадровна</cp:lastModifiedBy>
  <cp:revision>1705</cp:revision>
  <cp:lastPrinted>2025-11-29T07:15:20Z</cp:lastPrinted>
  <dcterms:modified xsi:type="dcterms:W3CDTF">2026-06-17T02:38:06Z</dcterms:modified>
</cp:coreProperties>
</file>