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0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3B49A4-6548-4503-BDF4-37E3FB2379BA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FB2500C-1640-4A01-AB76-C09B144F5E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3B49A4-6548-4503-BDF4-37E3FB2379BA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B2500C-1640-4A01-AB76-C09B144F5E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3B49A4-6548-4503-BDF4-37E3FB2379BA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B2500C-1640-4A01-AB76-C09B144F5E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3B49A4-6548-4503-BDF4-37E3FB2379BA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B2500C-1640-4A01-AB76-C09B144F5EC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3B49A4-6548-4503-BDF4-37E3FB2379BA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B2500C-1640-4A01-AB76-C09B144F5EC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3B49A4-6548-4503-BDF4-37E3FB2379BA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B2500C-1640-4A01-AB76-C09B144F5EC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3B49A4-6548-4503-BDF4-37E3FB2379BA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B2500C-1640-4A01-AB76-C09B144F5EC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3B49A4-6548-4503-BDF4-37E3FB2379BA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B2500C-1640-4A01-AB76-C09B144F5EC7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3B49A4-6548-4503-BDF4-37E3FB2379BA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B2500C-1640-4A01-AB76-C09B144F5E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13B49A4-6548-4503-BDF4-37E3FB2379BA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B2500C-1640-4A01-AB76-C09B144F5EC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3B49A4-6548-4503-BDF4-37E3FB2379BA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FB2500C-1640-4A01-AB76-C09B144F5EC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13B49A4-6548-4503-BDF4-37E3FB2379BA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FB2500C-1640-4A01-AB76-C09B144F5EC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ru42@minjust.gov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8928992" cy="1096271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Управление Министерства юстиции по Кемеровской области -Кузбассу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708920"/>
            <a:ext cx="7772400" cy="1199704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b="1" cap="all" dirty="0" smtClean="0"/>
              <a:t>Государственная услуга по </a:t>
            </a:r>
            <a:r>
              <a:rPr lang="ru-RU" b="1" cap="all" dirty="0" err="1" smtClean="0"/>
              <a:t>ПРИНЯТИю</a:t>
            </a:r>
            <a:r>
              <a:rPr lang="ru-RU" b="1" cap="all" dirty="0" smtClean="0"/>
              <a:t> </a:t>
            </a:r>
            <a:r>
              <a:rPr lang="ru-RU" b="1" cap="all" dirty="0"/>
              <a:t>РЕШЕНИЯ О ПРИЗНАНИИ СОЦИАЛЬНО ОРИЕНТИРОВАННОЙ НЕКОММЕРЧЕСКОЙ ОРГАНИЗАЦИИ ИСПОЛНИТЕЛЕМ ОБЩЕСТВЕННО ПОЛЕЗНЫХ УСЛУГ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2290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484784"/>
            <a:ext cx="8856984" cy="4392488"/>
          </a:xfrm>
        </p:spPr>
        <p:txBody>
          <a:bodyPr>
            <a:normAutofit fontScale="62500" lnSpcReduction="20000"/>
          </a:bodyPr>
          <a:lstStyle/>
          <a:p>
            <a:pPr marL="109728" indent="0" fontAlgn="base">
              <a:buNone/>
            </a:pPr>
            <a:r>
              <a:rPr lang="ru-RU" dirty="0"/>
              <a:t>Консультации по вопросам предоставления государственной услуги предоставляются федеральными государственными служащими центрального аппарата Минюста России и </a:t>
            </a:r>
            <a:r>
              <a:rPr lang="ru-RU" dirty="0" smtClean="0"/>
              <a:t>Управлением Минюста России по Кемеровской области - Кузбассу.</a:t>
            </a:r>
            <a:endParaRPr lang="ru-RU" dirty="0"/>
          </a:p>
          <a:p>
            <a:pPr marL="109728" indent="0" fontAlgn="base">
              <a:buNone/>
            </a:pPr>
            <a:r>
              <a:rPr lang="ru-RU" dirty="0"/>
              <a:t>Консультации предоставляются по следующим вопросам:</a:t>
            </a:r>
          </a:p>
          <a:p>
            <a:pPr fontAlgn="base"/>
            <a:r>
              <a:rPr lang="ru-RU" dirty="0" smtClean="0"/>
              <a:t>перечень </a:t>
            </a:r>
            <a:r>
              <a:rPr lang="ru-RU" dirty="0"/>
              <a:t>нормативных правовых актов, регулирующих отношения, возникающие в связи с предоставлением государственной услуги, с указанием их реквизитов и источников официального опубликования;</a:t>
            </a:r>
          </a:p>
          <a:p>
            <a:pPr fontAlgn="base"/>
            <a:r>
              <a:rPr lang="ru-RU" dirty="0" smtClean="0"/>
              <a:t>категории </a:t>
            </a:r>
            <a:r>
              <a:rPr lang="ru-RU" dirty="0"/>
              <a:t>заявителей, которым предоставляется государственная услуга;</a:t>
            </a:r>
          </a:p>
          <a:p>
            <a:pPr fontAlgn="base"/>
            <a:r>
              <a:rPr lang="ru-RU" dirty="0" smtClean="0"/>
              <a:t>перечень </a:t>
            </a:r>
            <a:r>
              <a:rPr lang="ru-RU" dirty="0"/>
              <a:t>документов, представляемых заявителем для получения государственной услуги, требования, предъявляемые к этим документам и их оформлению, включая образцы заполнения форм документов;</a:t>
            </a:r>
          </a:p>
          <a:p>
            <a:pPr fontAlgn="base"/>
            <a:r>
              <a:rPr lang="ru-RU" dirty="0" smtClean="0"/>
              <a:t>сроки </a:t>
            </a:r>
            <a:r>
              <a:rPr lang="ru-RU" dirty="0"/>
              <a:t>предоставления государственной услуги;</a:t>
            </a:r>
          </a:p>
          <a:p>
            <a:pPr fontAlgn="base"/>
            <a:r>
              <a:rPr lang="ru-RU" dirty="0" smtClean="0"/>
              <a:t>порядок </a:t>
            </a:r>
            <a:r>
              <a:rPr lang="ru-RU" dirty="0"/>
              <a:t>и способы подачи документов, представляемых заявителем для получения государственной услуги;</a:t>
            </a:r>
          </a:p>
          <a:p>
            <a:pPr fontAlgn="base"/>
            <a:r>
              <a:rPr lang="ru-RU" dirty="0" smtClean="0"/>
              <a:t>порядок </a:t>
            </a:r>
            <a:r>
              <a:rPr lang="ru-RU" dirty="0"/>
              <a:t>получения информации заявителем по вопросам предоставления государственной услуги, сведений о ходе предоставления государственной услуги, в том числе с использованием Единого портала государственных и муниципальных услуг</a:t>
            </a:r>
            <a:r>
              <a:rPr lang="ru-RU" dirty="0" smtClean="0"/>
              <a:t>;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Консультация по вопросам предоставления государственной услуги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70604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692696"/>
            <a:ext cx="8568952" cy="5256584"/>
          </a:xfrm>
        </p:spPr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ru-RU" dirty="0"/>
              <a:t>Консультации предоставляются по следующим </a:t>
            </a:r>
            <a:r>
              <a:rPr lang="ru-RU" dirty="0" smtClean="0"/>
              <a:t>вопросам:</a:t>
            </a:r>
          </a:p>
          <a:p>
            <a:r>
              <a:rPr lang="ru-RU" dirty="0" smtClean="0"/>
              <a:t>результаты </a:t>
            </a:r>
            <a:r>
              <a:rPr lang="ru-RU" dirty="0"/>
              <a:t>предоставления государственной услуги, порядок направления документа, являющегося результатом предоставления государственной услуги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/>
              <a:t>перечень оснований для отказа в предоставлении государственной услуги;</a:t>
            </a:r>
          </a:p>
          <a:p>
            <a:pPr fontAlgn="base"/>
            <a:r>
              <a:rPr lang="ru-RU" dirty="0"/>
              <a:t>сведения о местонахождении, графике работы, справочных телефонах, телефонах-автоинформаторах (при наличии), адресах официальных сайтов Министерства </a:t>
            </a:r>
            <a:r>
              <a:rPr lang="ru-RU" dirty="0" smtClean="0"/>
              <a:t>(Управления Минюста России по Кемеровской области - Кузбассу) </a:t>
            </a:r>
            <a:r>
              <a:rPr lang="ru-RU" dirty="0"/>
              <a:t>в сети «Интернет», а также электронной почты;</a:t>
            </a:r>
          </a:p>
          <a:p>
            <a:pPr fontAlgn="base"/>
            <a:r>
              <a:rPr lang="ru-RU" dirty="0"/>
              <a:t>порядок досудебного (внесудебного) обжалования решений и действий (бездействия) Министерства </a:t>
            </a:r>
            <a:r>
              <a:rPr lang="ru-RU" dirty="0" smtClean="0"/>
              <a:t>(Управления Минюста России по Кемеровской области - Кузбассу), </a:t>
            </a:r>
            <a:r>
              <a:rPr lang="ru-RU" dirty="0"/>
              <a:t>а также его должностных лиц;</a:t>
            </a:r>
          </a:p>
          <a:p>
            <a:pPr fontAlgn="base"/>
            <a:r>
              <a:rPr lang="ru-RU" dirty="0"/>
              <a:t>иная информация о порядке предоставления государственной услуги</a:t>
            </a:r>
            <a:r>
              <a:rPr lang="ru-RU" dirty="0" smtClean="0"/>
              <a:t>.</a:t>
            </a:r>
          </a:p>
          <a:p>
            <a:pPr fontAlgn="base"/>
            <a:endParaRPr lang="ru-RU" dirty="0"/>
          </a:p>
          <a:p>
            <a:pPr marL="109728" indent="0" fontAlgn="base">
              <a:buNone/>
            </a:pPr>
            <a:r>
              <a:rPr lang="ru-RU" dirty="0"/>
              <a:t>Консультации предоставляются при личном обращении, посредством официальных сайтов Минюста России </a:t>
            </a:r>
            <a:r>
              <a:rPr lang="ru-RU" dirty="0" smtClean="0"/>
              <a:t>(Управления Минюста России по Кемеровской области - Кузбассу), </a:t>
            </a:r>
            <a:r>
              <a:rPr lang="ru-RU" dirty="0"/>
              <a:t>телефонной связи, телефонов-автоинформаторов (при наличии), почты или электронной почты.</a:t>
            </a:r>
          </a:p>
          <a:p>
            <a:pPr marL="109728" indent="0" fontAlgn="base">
              <a:buNone/>
            </a:pPr>
            <a:r>
              <a:rPr lang="ru-RU" dirty="0"/>
              <a:t>При личном обращении консультации предоставляются в часы приема заявлений, в иных случаях – в рабочее время, в том числе, когда прием заявлений на предоставление государственной услуги не осуществляется.</a:t>
            </a:r>
          </a:p>
          <a:p>
            <a:pPr marL="109728" indent="0" fontAlgn="base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9788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 algn="just" fontAlgn="base">
              <a:buNone/>
            </a:pPr>
            <a:r>
              <a:rPr lang="ru-RU" dirty="0"/>
              <a:t>Решение о признании организации исполнителем общественно полезных услуг (о внесении в реестр сведений об общественно полезных услугах, оказываемых организацией ранее включенной в реестр) либо об отказе в признании организации исполнителем общественно полезных услуг (о внесении в реестр сведений об общественно полезных услугах, оказываемых организацией ранее включенной в реестр) принимается Минюстом России </a:t>
            </a:r>
            <a:r>
              <a:rPr lang="ru-RU" dirty="0" smtClean="0"/>
              <a:t>(Управлением Минюста России по Кемеровской области - Кузбассу) </a:t>
            </a:r>
            <a:r>
              <a:rPr lang="ru-RU" dirty="0"/>
              <a:t>в течение </a:t>
            </a:r>
            <a:r>
              <a:rPr lang="ru-RU" dirty="0" smtClean="0"/>
              <a:t>               5 </a:t>
            </a:r>
            <a:r>
              <a:rPr lang="ru-RU" dirty="0"/>
              <a:t>рабочих дней со дня поступления документов</a:t>
            </a:r>
            <a:r>
              <a:rPr lang="ru-RU" dirty="0" smtClean="0"/>
              <a:t>.</a:t>
            </a:r>
          </a:p>
          <a:p>
            <a:pPr marL="109728" indent="0" algn="just" fontAlgn="base">
              <a:buNone/>
            </a:pPr>
            <a:endParaRPr lang="ru-RU" dirty="0"/>
          </a:p>
          <a:p>
            <a:pPr marL="109728" indent="0" algn="just" fontAlgn="base">
              <a:buNone/>
            </a:pPr>
            <a:r>
              <a:rPr lang="ru-RU" dirty="0"/>
              <a:t>Уведомление о признании организации исполнителем общественно полезных услуг (о внесении в реестр сведений об общественно полезных услугах, оказываемых организацией ранее включенной в реестр) либо об отказе в признании организации исполнителем общественно полезных услуг (о внесении в реестр сведений об общественно полезных услугах, оказываемых организацией ранее включенной в реестр) направляется организации в течение 3 рабочих дней со дня принятия Минюстом России </a:t>
            </a:r>
            <a:r>
              <a:rPr lang="ru-RU" dirty="0" smtClean="0"/>
              <a:t>(Управлением Минюста России по Кемеровской области - Кузбассу) </a:t>
            </a:r>
            <a:r>
              <a:rPr lang="ru-RU" dirty="0"/>
              <a:t>соответствующего решения.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Срок предоставления услуги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536772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 fontAlgn="base">
              <a:buNone/>
            </a:pPr>
            <a:r>
              <a:rPr lang="ru-RU" sz="2200" dirty="0"/>
              <a:t>Конечными результатами предоставления государственной услуги являются:</a:t>
            </a:r>
          </a:p>
          <a:p>
            <a:pPr fontAlgn="base"/>
            <a:r>
              <a:rPr lang="ru-RU" sz="2200" dirty="0" smtClean="0"/>
              <a:t>принятие </a:t>
            </a:r>
            <a:r>
              <a:rPr lang="ru-RU" sz="2200" dirty="0"/>
              <a:t>решения о признании организации исполнителем общественно полезных услуг и внесение сведений об организации в реестр (о внесении в реестр сведений об общественно полезных услугах, оказываемых организацией, ранее включенной в реестр); </a:t>
            </a:r>
          </a:p>
          <a:p>
            <a:pPr fontAlgn="base"/>
            <a:r>
              <a:rPr lang="ru-RU" sz="2200" dirty="0" smtClean="0"/>
              <a:t>прекращение </a:t>
            </a:r>
            <a:r>
              <a:rPr lang="ru-RU" sz="2200" dirty="0"/>
              <a:t>предоставления государственной услуги по инициативе заявителя;</a:t>
            </a:r>
          </a:p>
          <a:p>
            <a:pPr fontAlgn="base"/>
            <a:r>
              <a:rPr lang="ru-RU" sz="2200" dirty="0" smtClean="0"/>
              <a:t>решение </a:t>
            </a:r>
            <a:r>
              <a:rPr lang="ru-RU" sz="2200" dirty="0"/>
              <a:t>об отказе в признании организации исполнителем общественно полезных услуг (во внесении в реестр сведений об общественно полезных услугах, оказываемых организацией, ранее включенной в реестр).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Результаты оказания услуги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06975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ru-RU" sz="2000" dirty="0"/>
              <a:t>В признании организации исполнителем общественно полезных услуг (во внесении в реестр сведений об общественно полезных услугах, оказываемых организацией, ранее включенной в реестр) может быть отказано, если:</a:t>
            </a:r>
          </a:p>
          <a:p>
            <a:pPr fontAlgn="base"/>
            <a:r>
              <a:rPr lang="ru-RU" sz="2000" dirty="0" smtClean="0"/>
              <a:t>не </a:t>
            </a:r>
            <a:r>
              <a:rPr lang="ru-RU" sz="2000" dirty="0"/>
              <a:t>представлены (несвоевременно представлены) документы, предусмотренные пунктами 3, 3 (1) и 11 Правил принятия решения;</a:t>
            </a:r>
          </a:p>
          <a:p>
            <a:pPr fontAlgn="base"/>
            <a:r>
              <a:rPr lang="ru-RU" sz="2000" dirty="0" smtClean="0"/>
              <a:t>организация </a:t>
            </a:r>
            <a:r>
              <a:rPr lang="ru-RU" sz="2000" dirty="0"/>
              <a:t>включена в реестр некоммерческих организаций, выполняющих функции иностранного агента;</a:t>
            </a:r>
          </a:p>
          <a:p>
            <a:pPr fontAlgn="base"/>
            <a:r>
              <a:rPr lang="ru-RU" sz="2000" dirty="0" smtClean="0"/>
              <a:t>представлены </a:t>
            </a:r>
            <a:r>
              <a:rPr lang="ru-RU" sz="2000" dirty="0"/>
              <a:t>документы, содержащие недостоверные сведения, либо документы оформлены в ненадлежащем порядке.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116632"/>
            <a:ext cx="8733656" cy="108012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Основания для отказа в предоставлении государственной услуги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6422521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algn="ctr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ru-RU" sz="1700" b="1" dirty="0">
                <a:solidFill>
                  <a:prstClr val="black"/>
                </a:solidFill>
                <a:latin typeface="Times New Roman"/>
                <a:ea typeface="Times New Roman"/>
              </a:rPr>
              <a:t>Управление Министерства юстиции Российской Федерации по                             Кемеровской области – Кузбассу</a:t>
            </a:r>
          </a:p>
          <a:p>
            <a:pPr marL="0" lvl="0" indent="0" algn="ctr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ru-RU" sz="1700" dirty="0">
                <a:solidFill>
                  <a:prstClr val="black"/>
                </a:solidFill>
                <a:latin typeface="Times New Roman"/>
                <a:ea typeface="Times New Roman"/>
              </a:rPr>
              <a:t>находится по </a:t>
            </a:r>
            <a:r>
              <a:rPr lang="ru-RU" sz="1700" b="1" dirty="0">
                <a:solidFill>
                  <a:prstClr val="black"/>
                </a:solidFill>
                <a:latin typeface="Times New Roman"/>
                <a:ea typeface="Times New Roman"/>
              </a:rPr>
              <a:t>адресу</a:t>
            </a:r>
            <a:r>
              <a:rPr lang="ru-RU" sz="1700" dirty="0">
                <a:solidFill>
                  <a:prstClr val="black"/>
                </a:solidFill>
                <a:latin typeface="Times New Roman"/>
                <a:ea typeface="Times New Roman"/>
              </a:rPr>
              <a:t>:</a:t>
            </a:r>
          </a:p>
          <a:p>
            <a:pPr marL="0" lvl="0" indent="0" algn="ctr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ru-RU" sz="1700" dirty="0">
                <a:solidFill>
                  <a:prstClr val="black"/>
                </a:solidFill>
                <a:latin typeface="Times New Roman"/>
                <a:ea typeface="Times New Roman"/>
              </a:rPr>
              <a:t> 650991, г. Кемерово, ул. Н. Островского, 12</a:t>
            </a:r>
          </a:p>
          <a:p>
            <a:pPr marL="0" lvl="0" indent="0" algn="ctr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ru-RU" sz="1700" dirty="0">
                <a:solidFill>
                  <a:prstClr val="black"/>
                </a:solidFill>
                <a:latin typeface="Times New Roman"/>
                <a:ea typeface="Times New Roman"/>
              </a:rPr>
              <a:t>(кабинеты 109, 109 А, этаж 1). </a:t>
            </a:r>
          </a:p>
          <a:p>
            <a:pPr marL="0" lvl="0" indent="0" algn="ctr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en-US" sz="1700" dirty="0">
                <a:solidFill>
                  <a:prstClr val="black"/>
                </a:solidFill>
                <a:latin typeface="Times New Roman"/>
                <a:ea typeface="Times New Roman"/>
              </a:rPr>
              <a:t>e</a:t>
            </a:r>
            <a:r>
              <a:rPr lang="ru-RU" sz="1700" dirty="0">
                <a:solidFill>
                  <a:prstClr val="black"/>
                </a:solidFill>
                <a:latin typeface="Times New Roman"/>
                <a:ea typeface="Times New Roman"/>
              </a:rPr>
              <a:t>-</a:t>
            </a:r>
            <a:r>
              <a:rPr lang="en-US" sz="1700" dirty="0">
                <a:solidFill>
                  <a:prstClr val="black"/>
                </a:solidFill>
                <a:latin typeface="Times New Roman"/>
                <a:ea typeface="Times New Roman"/>
              </a:rPr>
              <a:t>mail</a:t>
            </a:r>
            <a:r>
              <a:rPr lang="ru-RU" sz="1700" dirty="0">
                <a:solidFill>
                  <a:prstClr val="black"/>
                </a:solidFill>
                <a:latin typeface="Times New Roman"/>
                <a:ea typeface="Times New Roman"/>
              </a:rPr>
              <a:t>: </a:t>
            </a:r>
            <a:r>
              <a:rPr lang="en-US" sz="1700" u="sng" dirty="0" err="1">
                <a:solidFill>
                  <a:srgbClr val="0000FF"/>
                </a:solidFill>
                <a:latin typeface="Times New Roman"/>
                <a:ea typeface="Times New Roman"/>
                <a:hlinkClick r:id="rId2"/>
              </a:rPr>
              <a:t>ru</a:t>
            </a:r>
            <a:r>
              <a:rPr lang="ru-RU" sz="1700" u="sng" dirty="0">
                <a:solidFill>
                  <a:srgbClr val="0000FF"/>
                </a:solidFill>
                <a:latin typeface="Times New Roman"/>
                <a:ea typeface="Times New Roman"/>
                <a:hlinkClick r:id="rId2"/>
              </a:rPr>
              <a:t>42@</a:t>
            </a:r>
            <a:r>
              <a:rPr lang="en-US" sz="1700" u="sng" dirty="0" err="1">
                <a:solidFill>
                  <a:srgbClr val="0000FF"/>
                </a:solidFill>
                <a:latin typeface="Times New Roman"/>
                <a:ea typeface="Times New Roman"/>
                <a:hlinkClick r:id="rId2"/>
              </a:rPr>
              <a:t>minjust</a:t>
            </a:r>
            <a:r>
              <a:rPr lang="ru-RU" sz="1700" u="sng" dirty="0" smtClean="0">
                <a:solidFill>
                  <a:srgbClr val="0000FF"/>
                </a:solidFill>
                <a:latin typeface="Times New Roman"/>
                <a:ea typeface="Times New Roman"/>
                <a:hlinkClick r:id="rId2"/>
              </a:rPr>
              <a:t>.</a:t>
            </a:r>
            <a:r>
              <a:rPr lang="en-US" sz="1700" u="sng" smtClean="0">
                <a:solidFill>
                  <a:srgbClr val="0000FF"/>
                </a:solidFill>
                <a:latin typeface="Times New Roman"/>
                <a:ea typeface="Times New Roman"/>
                <a:hlinkClick r:id="rId2"/>
              </a:rPr>
              <a:t>gov.ru</a:t>
            </a:r>
            <a:endParaRPr lang="ru-RU" sz="17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0" algn="ctr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ru-RU" sz="1700" b="1" dirty="0">
                <a:solidFill>
                  <a:prstClr val="black"/>
                </a:solidFill>
                <a:latin typeface="Times New Roman"/>
                <a:ea typeface="Times New Roman"/>
              </a:rPr>
              <a:t>Телефоны </a:t>
            </a:r>
            <a:r>
              <a:rPr lang="ru-RU" sz="1700" dirty="0">
                <a:solidFill>
                  <a:prstClr val="black"/>
                </a:solidFill>
                <a:latin typeface="Times New Roman"/>
                <a:ea typeface="Times New Roman"/>
              </a:rPr>
              <a:t>отдела по делам некоммерческих организаций: </a:t>
            </a:r>
          </a:p>
          <a:p>
            <a:pPr marL="0" lvl="0" indent="0" algn="ctr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ru-RU" sz="1700" dirty="0">
                <a:solidFill>
                  <a:prstClr val="black"/>
                </a:solidFill>
                <a:latin typeface="Times New Roman"/>
                <a:ea typeface="Times New Roman"/>
              </a:rPr>
              <a:t>36-03-31, 36-04-36</a:t>
            </a:r>
            <a:r>
              <a:rPr lang="ru-RU" sz="1700" b="1" dirty="0">
                <a:solidFill>
                  <a:prstClr val="black"/>
                </a:solidFill>
                <a:latin typeface="Times New Roman"/>
                <a:ea typeface="Times New Roman"/>
              </a:rPr>
              <a:t>   </a:t>
            </a:r>
          </a:p>
          <a:p>
            <a:pPr marL="0" lvl="0" indent="0" algn="ctr">
              <a:spcBef>
                <a:spcPts val="300"/>
              </a:spcBef>
              <a:buClr>
                <a:srgbClr val="A04DA3"/>
              </a:buClr>
              <a:buSzTx/>
              <a:buNone/>
            </a:pPr>
            <a:endParaRPr lang="ru-RU" sz="17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0" algn="ctr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ru-RU" sz="1700" b="1" dirty="0">
                <a:solidFill>
                  <a:prstClr val="black"/>
                </a:solidFill>
                <a:latin typeface="Times New Roman"/>
                <a:ea typeface="Times New Roman"/>
              </a:rPr>
              <a:t>Прием заявителей для личного представления документов и консультирования осуществляется в соответствии со следующим графиком</a:t>
            </a:r>
            <a:r>
              <a:rPr lang="ru-RU" sz="1700" dirty="0">
                <a:solidFill>
                  <a:prstClr val="black"/>
                </a:solidFill>
                <a:latin typeface="Times New Roman"/>
                <a:ea typeface="Times New Roman"/>
              </a:rPr>
              <a:t>: </a:t>
            </a:r>
          </a:p>
          <a:p>
            <a:pPr marL="0" lvl="0" indent="0" algn="ctr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ru-RU" sz="1700" dirty="0">
                <a:solidFill>
                  <a:prstClr val="black"/>
                </a:solidFill>
                <a:latin typeface="Times New Roman"/>
                <a:ea typeface="Times New Roman"/>
              </a:rPr>
              <a:t>Понедельник      14.00 – 17.00</a:t>
            </a:r>
          </a:p>
          <a:p>
            <a:pPr marL="0" lvl="0" indent="0" algn="ctr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ru-RU" sz="1700" dirty="0">
                <a:solidFill>
                  <a:prstClr val="black"/>
                </a:solidFill>
                <a:latin typeface="Times New Roman"/>
                <a:ea typeface="Times New Roman"/>
              </a:rPr>
              <a:t>Вторник              09.00 – 12.00 </a:t>
            </a:r>
          </a:p>
          <a:p>
            <a:pPr marL="0" lvl="0" indent="0" algn="ctr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ru-RU" sz="1700" dirty="0">
                <a:solidFill>
                  <a:prstClr val="black"/>
                </a:solidFill>
                <a:latin typeface="Times New Roman"/>
                <a:ea typeface="Times New Roman"/>
              </a:rPr>
              <a:t>Среда                   14.00 – 17.00</a:t>
            </a:r>
          </a:p>
          <a:p>
            <a:pPr marL="0" lvl="0" indent="0" algn="ctr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ru-RU" sz="1700" dirty="0">
                <a:solidFill>
                  <a:prstClr val="black"/>
                </a:solidFill>
                <a:latin typeface="Times New Roman"/>
                <a:ea typeface="Times New Roman"/>
              </a:rPr>
              <a:t>Четверг                09.00 – 12.00</a:t>
            </a:r>
          </a:p>
          <a:p>
            <a:pPr marL="0" lvl="0" indent="0" algn="ctr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ru-RU" sz="1700" dirty="0">
                <a:solidFill>
                  <a:prstClr val="black"/>
                </a:solidFill>
                <a:latin typeface="Times New Roman"/>
                <a:ea typeface="Times New Roman"/>
              </a:rPr>
              <a:t>Пятница               14.00 – 16.00 </a:t>
            </a:r>
          </a:p>
          <a:p>
            <a:pPr marL="0" lvl="0" indent="0" algn="ctr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ru-RU" sz="1700" dirty="0">
                <a:solidFill>
                  <a:prstClr val="black"/>
                </a:solidFill>
                <a:latin typeface="Times New Roman"/>
                <a:ea typeface="Times New Roman"/>
              </a:rPr>
              <a:t> Обеденный перерыв   13.00 – 13.45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Справочная информация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436789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348880"/>
            <a:ext cx="8229600" cy="2739760"/>
          </a:xfrm>
        </p:spPr>
        <p:txBody>
          <a:bodyPr/>
          <a:lstStyle/>
          <a:p>
            <a:pPr marL="109728" indent="0" algn="ctr">
              <a:buNone/>
            </a:pPr>
            <a:r>
              <a:rPr lang="ru-RU" dirty="0" smtClean="0"/>
              <a:t>Государственная услуга предназначена </a:t>
            </a:r>
            <a:r>
              <a:rPr lang="ru-RU" dirty="0"/>
              <a:t>для признания социально ориентированной некоммерческой организации </a:t>
            </a:r>
            <a:r>
              <a:rPr lang="ru-RU" dirty="0" smtClean="0"/>
              <a:t>исполнителем </a:t>
            </a:r>
            <a:r>
              <a:rPr lang="ru-RU" dirty="0"/>
              <a:t>общественно полезных услуг.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496" y="274638"/>
            <a:ext cx="9108504" cy="1143000"/>
          </a:xfrm>
        </p:spPr>
        <p:txBody>
          <a:bodyPr/>
          <a:lstStyle/>
          <a:p>
            <a:pPr algn="ctr"/>
            <a:r>
              <a:rPr lang="ru-RU" dirty="0" smtClean="0"/>
              <a:t>О государственной услуге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8005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ru-RU" sz="17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1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от 12 </a:t>
            </a:r>
            <a:r>
              <a:rPr lang="ru-RU" sz="17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.01.1996 № </a:t>
            </a:r>
            <a:r>
              <a:rPr lang="ru-RU" sz="1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7–ФЗ «О некоммерческих организациях</a:t>
            </a:r>
            <a:r>
              <a:rPr lang="ru-RU" sz="17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sz="17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</a:t>
            </a:r>
            <a:r>
              <a:rPr lang="ru-RU" sz="17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08.08.2016  № </a:t>
            </a:r>
            <a:r>
              <a:rPr lang="ru-RU" sz="1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398 «Об утверждении приоритетных направлений деятельности в сфере оказания общественно полезных услуг</a:t>
            </a:r>
            <a:r>
              <a:rPr lang="ru-RU" sz="17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sz="17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Федерации от </a:t>
            </a:r>
            <a:r>
              <a:rPr lang="ru-RU" sz="17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27.10.2016 № </a:t>
            </a:r>
            <a:r>
              <a:rPr lang="ru-RU" sz="1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1096 </a:t>
            </a:r>
            <a:r>
              <a:rPr lang="ru-RU" sz="17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перечня общественно полезных услуг и критериев оценки качества их оказания</a:t>
            </a:r>
            <a:r>
              <a:rPr lang="ru-RU" sz="17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  <a:endParaRPr lang="ru-RU" sz="17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Федерации от </a:t>
            </a:r>
            <a:r>
              <a:rPr lang="ru-RU" sz="17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26.01.2017 № </a:t>
            </a:r>
            <a:r>
              <a:rPr lang="ru-RU" sz="1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 </a:t>
            </a:r>
            <a:r>
              <a:rPr lang="ru-RU" sz="17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реестре некоммерческих организаций – исполнителей общественно полезных услуг</a:t>
            </a:r>
            <a:r>
              <a:rPr lang="ru-RU" sz="17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r>
              <a:rPr lang="ru-RU" sz="1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юстиции Российской Федерации от </a:t>
            </a:r>
            <a:r>
              <a:rPr lang="ru-RU" sz="17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29.12.2018 № </a:t>
            </a:r>
            <a:r>
              <a:rPr lang="ru-RU" sz="1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313 «Об утверждении Административного регламента Министерства юстиции Российской Федерации по предоставлению государственной услуги по принятию решения о признании социально ориентированной некоммерческой организации исполнителем общественно полезных услуг</a:t>
            </a:r>
            <a:r>
              <a:rPr lang="ru-RU" sz="17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700" dirty="0"/>
          </a:p>
          <a:p>
            <a:pPr lvl="0"/>
            <a:endParaRPr lang="ru-RU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effectLst/>
              </a:rPr>
              <a:t>Перечень нормативных правовых актов, регулирующих отношения, возникающие в связи с предоставлением государственной услуги по принятию решения о признании социально ориентированной некоммерческой организации исполнителем общественно полезных услуг</a:t>
            </a:r>
            <a:endParaRPr lang="ru-RU" sz="2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03071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908720"/>
            <a:ext cx="8229600" cy="5376672"/>
          </a:xfrm>
        </p:spPr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ru-RU" b="1" dirty="0" smtClean="0"/>
              <a:t>Кто может получить</a:t>
            </a:r>
            <a:r>
              <a:rPr lang="ru-RU" dirty="0" smtClean="0"/>
              <a:t>: </a:t>
            </a:r>
            <a:r>
              <a:rPr lang="ru-RU" dirty="0"/>
              <a:t>Заявителем при предоставлении государственной услуги является руководитель постоянно действующего руководящего (исполнительного) органа организации или иное лицо, имеющее право без доверенности действовать от ее имени</a:t>
            </a:r>
            <a:r>
              <a:rPr lang="ru-RU" dirty="0" smtClean="0"/>
              <a:t>.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b="1" dirty="0" smtClean="0"/>
              <a:t>Куда обратиться:</a:t>
            </a:r>
          </a:p>
          <a:p>
            <a:pPr marL="109728" indent="0">
              <a:buNone/>
            </a:pPr>
            <a:r>
              <a:rPr lang="ru-RU" dirty="0"/>
              <a:t>В </a:t>
            </a:r>
            <a:r>
              <a:rPr lang="ru-RU" dirty="0" smtClean="0"/>
              <a:t>Управление Минюста </a:t>
            </a:r>
            <a:r>
              <a:rPr lang="ru-RU" dirty="0"/>
              <a:t>России </a:t>
            </a:r>
            <a:r>
              <a:rPr lang="ru-RU" dirty="0" smtClean="0"/>
              <a:t>по Кемеровской области – Кузбассу в </a:t>
            </a:r>
            <a:r>
              <a:rPr lang="ru-RU" dirty="0"/>
              <a:t>отношении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dirty="0" smtClean="0"/>
              <a:t>межрегиональных</a:t>
            </a:r>
            <a:r>
              <a:rPr lang="ru-RU" dirty="0"/>
              <a:t>, региональных и местных общественных организаций и движений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региональных </a:t>
            </a:r>
            <a:r>
              <a:rPr lang="ru-RU" dirty="0"/>
              <a:t>отделений международных, общероссийских и межрегиональных общественных организаций и движений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местных </a:t>
            </a:r>
            <a:r>
              <a:rPr lang="ru-RU" dirty="0"/>
              <a:t>религиозных организаций, централизованных религиозных организаций, имеющих местные религиозные организации на территории </a:t>
            </a:r>
            <a:r>
              <a:rPr lang="ru-RU" dirty="0" smtClean="0"/>
              <a:t>Кемеровской области - Кузбасса;</a:t>
            </a:r>
            <a:endParaRPr lang="ru-RU" dirty="0"/>
          </a:p>
          <a:p>
            <a:r>
              <a:rPr lang="ru-RU" dirty="0" smtClean="0"/>
              <a:t>религиозных </a:t>
            </a:r>
            <a:r>
              <a:rPr lang="ru-RU" dirty="0"/>
              <a:t>организаций, образованных централизованными религиозными организациями, имеющими местные религиозные организации на территории </a:t>
            </a:r>
            <a:r>
              <a:rPr lang="ru-RU" dirty="0" smtClean="0"/>
              <a:t>Кемеровской области - Кузбасса;</a:t>
            </a:r>
            <a:endParaRPr lang="ru-RU" dirty="0"/>
          </a:p>
          <a:p>
            <a:r>
              <a:rPr lang="ru-RU" dirty="0" smtClean="0"/>
              <a:t>иных </a:t>
            </a:r>
            <a:r>
              <a:rPr lang="ru-RU" dirty="0"/>
              <a:t>некоммерческих организаций, на которые распространяется специальный порядок государственной регистрации некоммерческих организаций, установленный Федеральным законом от 12.01.1996 № 7-ФЗ «О некоммерческих организациях».</a:t>
            </a:r>
          </a:p>
        </p:txBody>
      </p:sp>
    </p:spTree>
    <p:extLst>
      <p:ext uri="{BB962C8B-B14F-4D97-AF65-F5344CB8AC3E}">
        <p14:creationId xmlns:p14="http://schemas.microsoft.com/office/powerpoint/2010/main" val="828053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692696"/>
            <a:ext cx="8229600" cy="5544616"/>
          </a:xfrm>
        </p:spPr>
        <p:txBody>
          <a:bodyPr>
            <a:normAutofit lnSpcReduction="10000"/>
          </a:bodyPr>
          <a:lstStyle/>
          <a:p>
            <a:pPr marL="109728" indent="0" fontAlgn="base">
              <a:buNone/>
            </a:pPr>
            <a:r>
              <a:rPr lang="ru-RU" sz="2200" dirty="0"/>
              <a:t>В центральный аппарат Минюста России в отношении:</a:t>
            </a:r>
          </a:p>
          <a:p>
            <a:pPr fontAlgn="base"/>
            <a:r>
              <a:rPr lang="ru-RU" sz="2200" dirty="0" smtClean="0"/>
              <a:t>общероссийских </a:t>
            </a:r>
            <a:r>
              <a:rPr lang="ru-RU" sz="2200" dirty="0"/>
              <a:t>общественных организаций и движений;</a:t>
            </a:r>
          </a:p>
          <a:p>
            <a:pPr fontAlgn="base"/>
            <a:r>
              <a:rPr lang="ru-RU" sz="2200" dirty="0" smtClean="0"/>
              <a:t>Торгово-промышленной </a:t>
            </a:r>
            <a:r>
              <a:rPr lang="ru-RU" sz="2200" dirty="0"/>
              <a:t>палаты Российской Федерации и торгово-промышленных палат, созданных на территории нескольких субъектов Российской Федерации;</a:t>
            </a:r>
          </a:p>
          <a:p>
            <a:pPr fontAlgn="base"/>
            <a:r>
              <a:rPr lang="ru-RU" sz="2200" dirty="0" smtClean="0"/>
              <a:t>централизованных </a:t>
            </a:r>
            <a:r>
              <a:rPr lang="ru-RU" sz="2200" dirty="0"/>
              <a:t>религиозных организаций, имеющих местные религиозные организации на территории двух и более субъектов Российской Федерации;</a:t>
            </a:r>
          </a:p>
          <a:p>
            <a:pPr fontAlgn="base"/>
            <a:r>
              <a:rPr lang="ru-RU" sz="2200" dirty="0" smtClean="0"/>
              <a:t>религиозных </a:t>
            </a:r>
            <a:r>
              <a:rPr lang="ru-RU" sz="2200" dirty="0"/>
              <a:t>организаций, образуемых централизованными религиозными организациями, имеющими местные религиозные организации на территории двух и более субъектов Российской Федерации.</a:t>
            </a:r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64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3891888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ru-RU" sz="2000" dirty="0"/>
              <a:t>Заявители имеют право представить документы лично (или иное лицо на основании доверенности, выданной заявителем), направить документы почтовым отправлением с объявленной ценностью при его пересылке с описью вложения либо в форме электронных документов, подписанных усиленной квалифицированной электронной подписью, посредством сети «Интернет», в том числе через Единый портал государственных и муниципальных услуг.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90348"/>
          </a:xfrm>
        </p:spPr>
        <p:txBody>
          <a:bodyPr>
            <a:noAutofit/>
          </a:bodyPr>
          <a:lstStyle/>
          <a:p>
            <a:r>
              <a:rPr lang="ru-RU" sz="2800" dirty="0" smtClean="0"/>
              <a:t>Порядок получения государственной услуги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86032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 fontScale="62500" lnSpcReduction="20000"/>
          </a:bodyPr>
          <a:lstStyle/>
          <a:p>
            <a:pPr marL="109728" indent="0" fontAlgn="base">
              <a:buNone/>
            </a:pPr>
            <a:r>
              <a:rPr lang="ru-RU" dirty="0"/>
              <a:t>Для признания организации исполнителем общественно полезных услуг  в Минюст России (его территориальные органы) представляется:</a:t>
            </a:r>
          </a:p>
          <a:p>
            <a:pPr fontAlgn="base"/>
            <a:r>
              <a:rPr lang="ru-RU" dirty="0"/>
              <a:t>заявление о признании организации исполнителем общественно полезных услуг по форме согласно приложению № 1 к Правилам принятия решения о признании социально ориентированной некоммерческой организации исполнителем общественно полезных услуг, утвержденных постановлением Правительства Российской Федерации от 26.01.2017 № 89 (далее – Правила принятия решения).</a:t>
            </a:r>
          </a:p>
          <a:p>
            <a:pPr marL="109728" indent="0" fontAlgn="base">
              <a:buNone/>
            </a:pPr>
            <a:r>
              <a:rPr lang="ru-RU" dirty="0"/>
              <a:t>Для дополнительного внесения в реестр некоммерческих организаций – исполнителей общественно полезных услуг (далее – реестр) сведений об общественно полезных услугах, оказываемых организацией, ранее включенной в реестр, не позднее 30 дней со дня истечения 2-летнего срока признания организации исполнителем общественно полезных услуг, в Минюст России </a:t>
            </a:r>
            <a:r>
              <a:rPr lang="ru-RU" dirty="0" smtClean="0"/>
              <a:t>(Управление Минюста России по Кемеровской области - Кузбассу) </a:t>
            </a:r>
            <a:r>
              <a:rPr lang="ru-RU" dirty="0"/>
              <a:t>представляется:</a:t>
            </a:r>
          </a:p>
          <a:p>
            <a:pPr fontAlgn="base"/>
            <a:r>
              <a:rPr lang="ru-RU" dirty="0"/>
              <a:t>заявление о дополнительном внесении в реестр сведений об общественно полезных услугах, оказываемых организацией, ранее включенной в реестр, по форме согласно приложению № 4 к Правилам принятия решения.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Перечень необходимых документов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348084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400600"/>
          </a:xfrm>
        </p:spPr>
        <p:txBody>
          <a:bodyPr>
            <a:normAutofit fontScale="62500" lnSpcReduction="20000"/>
          </a:bodyPr>
          <a:lstStyle/>
          <a:p>
            <a:pPr marL="109728" indent="0" fontAlgn="base">
              <a:buNone/>
            </a:pPr>
            <a:r>
              <a:rPr lang="ru-RU" dirty="0"/>
              <a:t>Для повторного признания организации исполнителем общественно полезных услуг в упрощенном порядке по истечении 2 лет со дня внесения организации в реестр представляется:</a:t>
            </a:r>
          </a:p>
          <a:p>
            <a:pPr fontAlgn="base"/>
            <a:r>
              <a:rPr lang="ru-RU" dirty="0"/>
              <a:t>заявление о признании организации исполнителем общественно полезных услуг по форме согласно приложению № 1 к Правилам принятия решения.</a:t>
            </a:r>
          </a:p>
          <a:p>
            <a:pPr fontAlgn="base"/>
            <a:r>
              <a:rPr lang="ru-RU" dirty="0"/>
              <a:t>Заявление о признании организации исполнителем общественно полезных услуг по форме согласно приложению № 1 к Правилам принятия решения представляется в течение 30 дней со дня истечения 2-летнего срока признания организации исполнителем общественно полезных услуг.</a:t>
            </a:r>
          </a:p>
          <a:p>
            <a:pPr marL="109728" indent="0" fontAlgn="base">
              <a:buNone/>
            </a:pPr>
            <a:endParaRPr lang="ru-RU" dirty="0" smtClean="0"/>
          </a:p>
          <a:p>
            <a:pPr marL="109728" indent="0" fontAlgn="base">
              <a:buNone/>
            </a:pPr>
            <a:r>
              <a:rPr lang="ru-RU" dirty="0" smtClean="0"/>
              <a:t>Заключение </a:t>
            </a:r>
            <a:r>
              <a:rPr lang="ru-RU" dirty="0"/>
              <a:t>о соответствии качества оказываемых организацией общественно полезных услуг установленным критериям </a:t>
            </a:r>
            <a:r>
              <a:rPr lang="ru-RU" dirty="0" smtClean="0"/>
              <a:t>по </a:t>
            </a:r>
            <a:r>
              <a:rPr lang="ru-RU" dirty="0"/>
              <a:t>форме согласно приложению № 2 к Правилам принятия решения для признания организации исполнителем общественно полезных услуг и для дополнительного внесения в реестр сведений об общественно полезных услугах, оказываемых организацией, ранее включенной в </a:t>
            </a:r>
            <a:r>
              <a:rPr lang="ru-RU" dirty="0" smtClean="0"/>
              <a:t>реестр, </a:t>
            </a:r>
            <a:r>
              <a:rPr lang="ru-RU" dirty="0"/>
              <a:t>не позднее 30 дней со дня истечения 2-летнего срока признания организации исполнителем общественно полезных услуг, заявитель вправе представить в Минюст России (его территориальные органы) по собственной инициативе. Непредставление заявителем указанных документов не является основанием для отказа в предоставлении государственной услуги.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5217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sz="2200" dirty="0"/>
              <a:t>Все документы представляются на русском языке.</a:t>
            </a:r>
          </a:p>
          <a:p>
            <a:pPr fontAlgn="base"/>
            <a:r>
              <a:rPr lang="ru-RU" sz="2200" dirty="0"/>
              <a:t>Все документы представляются в одном подлинном экземпляре.</a:t>
            </a:r>
          </a:p>
          <a:p>
            <a:pPr fontAlgn="base"/>
            <a:r>
              <a:rPr lang="ru-RU" sz="2200" dirty="0"/>
              <a:t>Заявление, содержащее более одного листа, должно быть прошито, пронумеровано и заверено подписью заявителя на обороте последнего листа на месте прошивки.</a:t>
            </a:r>
          </a:p>
          <a:p>
            <a:pPr marL="109728" indent="0" fontAlgn="base">
              <a:buNone/>
            </a:pPr>
            <a:r>
              <a:rPr lang="ru-RU" sz="2200" dirty="0"/>
              <a:t> </a:t>
            </a:r>
            <a:endParaRPr lang="ru-RU" sz="2200" dirty="0" smtClean="0"/>
          </a:p>
          <a:p>
            <a:pPr marL="109728" indent="0" algn="ctr" fontAlgn="base">
              <a:buNone/>
            </a:pPr>
            <a:r>
              <a:rPr lang="ru-RU" sz="2200" u="sng" dirty="0" smtClean="0"/>
              <a:t>За </a:t>
            </a:r>
            <a:r>
              <a:rPr lang="ru-RU" sz="2200" u="sng" dirty="0"/>
              <a:t>предоставление государственной услуги государственная пошлина или иная плата не взимаются.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850106"/>
          </a:xfrm>
        </p:spPr>
        <p:txBody>
          <a:bodyPr>
            <a:noAutofit/>
          </a:bodyPr>
          <a:lstStyle/>
          <a:p>
            <a:r>
              <a:rPr lang="ru-RU" sz="3200" dirty="0" smtClean="0"/>
              <a:t>Требования к оформлению документов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735702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133</TotalTime>
  <Words>1147</Words>
  <Application>Microsoft Office PowerPoint</Application>
  <PresentationFormat>Экран (4:3)</PresentationFormat>
  <Paragraphs>92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Открытая</vt:lpstr>
      <vt:lpstr>Управление Министерства юстиции по Кемеровской области -Кузбассу</vt:lpstr>
      <vt:lpstr>О государственной услуге</vt:lpstr>
      <vt:lpstr>Перечень нормативных правовых актов, регулирующих отношения, возникающие в связи с предоставлением государственной услуги по принятию решения о признании социально ориентированной некоммерческой организации исполнителем общественно полезных услуг</vt:lpstr>
      <vt:lpstr>Презентация PowerPoint</vt:lpstr>
      <vt:lpstr>Презентация PowerPoint</vt:lpstr>
      <vt:lpstr>Порядок получения государственной услуги</vt:lpstr>
      <vt:lpstr>Перечень необходимых документов</vt:lpstr>
      <vt:lpstr>Презентация PowerPoint</vt:lpstr>
      <vt:lpstr>Требования к оформлению документов</vt:lpstr>
      <vt:lpstr>Консультация по вопросам предоставления государственной услуги</vt:lpstr>
      <vt:lpstr>Презентация PowerPoint</vt:lpstr>
      <vt:lpstr>Срок предоставления услуги</vt:lpstr>
      <vt:lpstr>Результаты оказания услуги</vt:lpstr>
      <vt:lpstr>Основания для отказа в предоставлении государственной услуги</vt:lpstr>
      <vt:lpstr>Справочная информация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Министерства юстиции по Кемеровской области -Кузбассу</dc:title>
  <dc:creator>Столбов Александр Александрович</dc:creator>
  <cp:lastModifiedBy>Роман Вячеславович Убель</cp:lastModifiedBy>
  <cp:revision>16</cp:revision>
  <dcterms:created xsi:type="dcterms:W3CDTF">2020-02-27T04:08:26Z</dcterms:created>
  <dcterms:modified xsi:type="dcterms:W3CDTF">2022-06-03T04:07:49Z</dcterms:modified>
</cp:coreProperties>
</file>